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 id="2147483706" r:id="rId2"/>
  </p:sldMasterIdLst>
  <p:notesMasterIdLst>
    <p:notesMasterId r:id="rId119"/>
  </p:notesMasterIdLst>
  <p:sldIdLst>
    <p:sldId id="319" r:id="rId3"/>
    <p:sldId id="326" r:id="rId4"/>
    <p:sldId id="327" r:id="rId5"/>
    <p:sldId id="328" r:id="rId6"/>
    <p:sldId id="329" r:id="rId7"/>
    <p:sldId id="332" r:id="rId8"/>
    <p:sldId id="333" r:id="rId9"/>
    <p:sldId id="334" r:id="rId10"/>
    <p:sldId id="335" r:id="rId11"/>
    <p:sldId id="337" r:id="rId12"/>
    <p:sldId id="338" r:id="rId13"/>
    <p:sldId id="339" r:id="rId14"/>
    <p:sldId id="340" r:id="rId15"/>
    <p:sldId id="341" r:id="rId16"/>
    <p:sldId id="342" r:id="rId17"/>
    <p:sldId id="343" r:id="rId18"/>
    <p:sldId id="344" r:id="rId19"/>
    <p:sldId id="345" r:id="rId20"/>
    <p:sldId id="454" r:id="rId21"/>
    <p:sldId id="455" r:id="rId22"/>
    <p:sldId id="458" r:id="rId23"/>
    <p:sldId id="460" r:id="rId24"/>
    <p:sldId id="465" r:id="rId25"/>
    <p:sldId id="463" r:id="rId26"/>
    <p:sldId id="362" r:id="rId27"/>
    <p:sldId id="363" r:id="rId28"/>
    <p:sldId id="364" r:id="rId29"/>
    <p:sldId id="365" r:id="rId30"/>
    <p:sldId id="452" r:id="rId31"/>
    <p:sldId id="472" r:id="rId32"/>
    <p:sldId id="473" r:id="rId33"/>
    <p:sldId id="489" r:id="rId34"/>
    <p:sldId id="475" r:id="rId35"/>
    <p:sldId id="476" r:id="rId36"/>
    <p:sldId id="484" r:id="rId37"/>
    <p:sldId id="478" r:id="rId38"/>
    <p:sldId id="479" r:id="rId39"/>
    <p:sldId id="480" r:id="rId40"/>
    <p:sldId id="481" r:id="rId41"/>
    <p:sldId id="482" r:id="rId42"/>
    <p:sldId id="483" r:id="rId43"/>
    <p:sldId id="485" r:id="rId44"/>
    <p:sldId id="486" r:id="rId45"/>
    <p:sldId id="487" r:id="rId46"/>
    <p:sldId id="466" r:id="rId47"/>
    <p:sldId id="449" r:id="rId48"/>
    <p:sldId id="450" r:id="rId49"/>
    <p:sldId id="385" r:id="rId50"/>
    <p:sldId id="386" r:id="rId51"/>
    <p:sldId id="388" r:id="rId52"/>
    <p:sldId id="390" r:id="rId53"/>
    <p:sldId id="396" r:id="rId54"/>
    <p:sldId id="397" r:id="rId55"/>
    <p:sldId id="398" r:id="rId56"/>
    <p:sldId id="399" r:id="rId57"/>
    <p:sldId id="402" r:id="rId58"/>
    <p:sldId id="403" r:id="rId59"/>
    <p:sldId id="404" r:id="rId60"/>
    <p:sldId id="405" r:id="rId61"/>
    <p:sldId id="406" r:id="rId62"/>
    <p:sldId id="407" r:id="rId63"/>
    <p:sldId id="409" r:id="rId64"/>
    <p:sldId id="410" r:id="rId65"/>
    <p:sldId id="411" r:id="rId66"/>
    <p:sldId id="412" r:id="rId67"/>
    <p:sldId id="413" r:id="rId68"/>
    <p:sldId id="414" r:id="rId69"/>
    <p:sldId id="468" r:id="rId70"/>
    <p:sldId id="469" r:id="rId71"/>
    <p:sldId id="415" r:id="rId72"/>
    <p:sldId id="416" r:id="rId73"/>
    <p:sldId id="417" r:id="rId74"/>
    <p:sldId id="470" r:id="rId75"/>
    <p:sldId id="471" r:id="rId76"/>
    <p:sldId id="418" r:id="rId77"/>
    <p:sldId id="419" r:id="rId78"/>
    <p:sldId id="420" r:id="rId79"/>
    <p:sldId id="421" r:id="rId80"/>
    <p:sldId id="422" r:id="rId81"/>
    <p:sldId id="423" r:id="rId82"/>
    <p:sldId id="424" r:id="rId83"/>
    <p:sldId id="425" r:id="rId84"/>
    <p:sldId id="426" r:id="rId85"/>
    <p:sldId id="427" r:id="rId86"/>
    <p:sldId id="428" r:id="rId87"/>
    <p:sldId id="429" r:id="rId88"/>
    <p:sldId id="430" r:id="rId89"/>
    <p:sldId id="431" r:id="rId90"/>
    <p:sldId id="432" r:id="rId91"/>
    <p:sldId id="433" r:id="rId92"/>
    <p:sldId id="434" r:id="rId93"/>
    <p:sldId id="435" r:id="rId94"/>
    <p:sldId id="436" r:id="rId95"/>
    <p:sldId id="437" r:id="rId96"/>
    <p:sldId id="438" r:id="rId97"/>
    <p:sldId id="439" r:id="rId98"/>
    <p:sldId id="440" r:id="rId99"/>
    <p:sldId id="441" r:id="rId100"/>
    <p:sldId id="442" r:id="rId101"/>
    <p:sldId id="443" r:id="rId102"/>
    <p:sldId id="444" r:id="rId103"/>
    <p:sldId id="445" r:id="rId104"/>
    <p:sldId id="446" r:id="rId105"/>
    <p:sldId id="491" r:id="rId106"/>
    <p:sldId id="492" r:id="rId107"/>
    <p:sldId id="493" r:id="rId108"/>
    <p:sldId id="494" r:id="rId109"/>
    <p:sldId id="495" r:id="rId110"/>
    <p:sldId id="496" r:id="rId111"/>
    <p:sldId id="497" r:id="rId112"/>
    <p:sldId id="498" r:id="rId113"/>
    <p:sldId id="499" r:id="rId114"/>
    <p:sldId id="500" r:id="rId115"/>
    <p:sldId id="502" r:id="rId116"/>
    <p:sldId id="503" r:id="rId117"/>
    <p:sldId id="504" r:id="rId118"/>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宋体" charset="-122"/>
        <a:cs typeface="Arial" charset="0"/>
      </a:defRPr>
    </a:lvl1pPr>
    <a:lvl2pPr marL="455613" indent="1588" algn="l" rtl="0" fontAlgn="base">
      <a:spcBef>
        <a:spcPct val="0"/>
      </a:spcBef>
      <a:spcAft>
        <a:spcPct val="0"/>
      </a:spcAft>
      <a:defRPr kern="1200">
        <a:solidFill>
          <a:schemeClr val="tx1"/>
        </a:solidFill>
        <a:latin typeface="Arial" charset="0"/>
        <a:ea typeface="宋体" charset="-122"/>
        <a:cs typeface="Arial" charset="0"/>
      </a:defRPr>
    </a:lvl2pPr>
    <a:lvl3pPr marL="912813" indent="1588" algn="l" rtl="0" fontAlgn="base">
      <a:spcBef>
        <a:spcPct val="0"/>
      </a:spcBef>
      <a:spcAft>
        <a:spcPct val="0"/>
      </a:spcAft>
      <a:defRPr kern="1200">
        <a:solidFill>
          <a:schemeClr val="tx1"/>
        </a:solidFill>
        <a:latin typeface="Arial" charset="0"/>
        <a:ea typeface="宋体" charset="-122"/>
        <a:cs typeface="Arial" charset="0"/>
      </a:defRPr>
    </a:lvl3pPr>
    <a:lvl4pPr marL="1370013" indent="1588" algn="l" rtl="0" fontAlgn="base">
      <a:spcBef>
        <a:spcPct val="0"/>
      </a:spcBef>
      <a:spcAft>
        <a:spcPct val="0"/>
      </a:spcAft>
      <a:defRPr kern="1200">
        <a:solidFill>
          <a:schemeClr val="tx1"/>
        </a:solidFill>
        <a:latin typeface="Arial" charset="0"/>
        <a:ea typeface="宋体" charset="-122"/>
        <a:cs typeface="Arial" charset="0"/>
      </a:defRPr>
    </a:lvl4pPr>
    <a:lvl5pPr marL="1827213" indent="1588" algn="l" rtl="0" fontAlgn="base">
      <a:spcBef>
        <a:spcPct val="0"/>
      </a:spcBef>
      <a:spcAft>
        <a:spcPct val="0"/>
      </a:spcAft>
      <a:defRPr kern="1200">
        <a:solidFill>
          <a:schemeClr val="tx1"/>
        </a:solidFill>
        <a:latin typeface="Arial" charset="0"/>
        <a:ea typeface="宋体" charset="-122"/>
        <a:cs typeface="Arial" charset="0"/>
      </a:defRPr>
    </a:lvl5pPr>
    <a:lvl6pPr marL="2286000" algn="l" defTabSz="914400" rtl="0" eaLnBrk="1" latinLnBrk="0" hangingPunct="1">
      <a:defRPr kern="1200">
        <a:solidFill>
          <a:schemeClr val="tx1"/>
        </a:solidFill>
        <a:latin typeface="Arial" charset="0"/>
        <a:ea typeface="宋体" charset="-122"/>
        <a:cs typeface="Arial" charset="0"/>
      </a:defRPr>
    </a:lvl6pPr>
    <a:lvl7pPr marL="2743200" algn="l" defTabSz="914400" rtl="0" eaLnBrk="1" latinLnBrk="0" hangingPunct="1">
      <a:defRPr kern="1200">
        <a:solidFill>
          <a:schemeClr val="tx1"/>
        </a:solidFill>
        <a:latin typeface="Arial" charset="0"/>
        <a:ea typeface="宋体" charset="-122"/>
        <a:cs typeface="Arial" charset="0"/>
      </a:defRPr>
    </a:lvl7pPr>
    <a:lvl8pPr marL="3200400" algn="l" defTabSz="914400" rtl="0" eaLnBrk="1" latinLnBrk="0" hangingPunct="1">
      <a:defRPr kern="1200">
        <a:solidFill>
          <a:schemeClr val="tx1"/>
        </a:solidFill>
        <a:latin typeface="Arial" charset="0"/>
        <a:ea typeface="宋体" charset="-122"/>
        <a:cs typeface="Arial" charset="0"/>
      </a:defRPr>
    </a:lvl8pPr>
    <a:lvl9pPr marL="3657600" algn="l" defTabSz="914400" rtl="0" eaLnBrk="1" latinLnBrk="0" hangingPunct="1">
      <a:defRPr kern="1200">
        <a:solidFill>
          <a:schemeClr val="tx1"/>
        </a:solidFill>
        <a:latin typeface="Arial" charset="0"/>
        <a:ea typeface="宋体" charset="-122"/>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78B16F"/>
    <a:srgbClr val="80A084"/>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99" autoAdjust="0"/>
    <p:restoredTop sz="87278" autoAdjust="0"/>
  </p:normalViewPr>
  <p:slideViewPr>
    <p:cSldViewPr snapToGrid="0">
      <p:cViewPr varScale="1">
        <p:scale>
          <a:sx n="75" d="100"/>
          <a:sy n="75" d="100"/>
        </p:scale>
        <p:origin x="1627" y="5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4" d="100"/>
          <a:sy n="64" d="100"/>
        </p:scale>
        <p:origin x="-3336" y="-12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notesMaster" Target="notesMasters/notesMaster1.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heme" Target="theme/theme1.xml"/></Relationships>
</file>

<file path=ppt/_rels/viewProps.xml.rels><?xml version="1.0" encoding="UTF-8" standalone="yes"?>
<Relationships xmlns="http://schemas.openxmlformats.org/package/2006/relationships"><Relationship Id="rId3" Type="http://schemas.openxmlformats.org/officeDocument/2006/relationships/slide" Target="slides/slide73.xml"/><Relationship Id="rId2" Type="http://schemas.openxmlformats.org/officeDocument/2006/relationships/slide" Target="slides/slide69.xml"/><Relationship Id="rId1" Type="http://schemas.openxmlformats.org/officeDocument/2006/relationships/slide" Target="slides/slide68.xml"/><Relationship Id="rId4" Type="http://schemas.openxmlformats.org/officeDocument/2006/relationships/slide" Target="slides/slide7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a:defRPr sz="1300">
                <a:latin typeface="Arial" charset="0"/>
                <a:ea typeface="+mn-ea"/>
                <a:cs typeface="Arial"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6661" tIns="48331" rIns="96661" bIns="48331" rtlCol="0"/>
          <a:lstStyle>
            <a:lvl1pPr algn="r">
              <a:defRPr sz="1300">
                <a:latin typeface="Arial" charset="0"/>
                <a:ea typeface="+mn-ea"/>
                <a:cs typeface="Arial" charset="0"/>
              </a:defRPr>
            </a:lvl1pPr>
          </a:lstStyle>
          <a:p>
            <a:pPr>
              <a:defRPr/>
            </a:pPr>
            <a:fld id="{5AA7B139-215B-4EB5-B69E-95EDB865ACF9}" type="datetimeFigureOut">
              <a:rPr lang="en-US"/>
              <a:pPr>
                <a:defRPr/>
              </a:pPr>
              <a:t>11/8/2021</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a:defRPr sz="1300">
                <a:latin typeface="Arial" charset="0"/>
                <a:ea typeface="+mn-ea"/>
                <a:cs typeface="Arial"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6661" tIns="48331" rIns="96661" bIns="48331" rtlCol="0" anchor="b"/>
          <a:lstStyle>
            <a:lvl1pPr algn="r">
              <a:defRPr sz="1300">
                <a:latin typeface="Arial" charset="0"/>
                <a:ea typeface="+mn-ea"/>
                <a:cs typeface="Arial" charset="0"/>
              </a:defRPr>
            </a:lvl1pPr>
          </a:lstStyle>
          <a:p>
            <a:pPr>
              <a:defRPr/>
            </a:pPr>
            <a:fld id="{B57BFFEE-F989-4261-AF5A-F66C79E998B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912813" rtl="0" eaLnBrk="0" fontAlgn="base" hangingPunct="0">
      <a:spcBef>
        <a:spcPct val="30000"/>
      </a:spcBef>
      <a:spcAft>
        <a:spcPct val="0"/>
      </a:spcAft>
      <a:defRPr sz="1200" kern="1200">
        <a:solidFill>
          <a:schemeClr val="tx1"/>
        </a:solidFill>
        <a:latin typeface="+mn-lt"/>
        <a:ea typeface="+mn-ea"/>
        <a:cs typeface="+mn-cs"/>
      </a:defRPr>
    </a:lvl1pPr>
    <a:lvl2pPr marL="455613" algn="l" defTabSz="912813" rtl="0" eaLnBrk="0" fontAlgn="base" hangingPunct="0">
      <a:spcBef>
        <a:spcPct val="30000"/>
      </a:spcBef>
      <a:spcAft>
        <a:spcPct val="0"/>
      </a:spcAft>
      <a:defRPr sz="1200" kern="1200">
        <a:solidFill>
          <a:schemeClr val="tx1"/>
        </a:solidFill>
        <a:latin typeface="+mn-lt"/>
        <a:ea typeface="+mn-ea"/>
        <a:cs typeface="+mn-cs"/>
      </a:defRPr>
    </a:lvl2pPr>
    <a:lvl3pPr marL="912813" algn="l" defTabSz="912813" rtl="0" eaLnBrk="0" fontAlgn="base" hangingPunct="0">
      <a:spcBef>
        <a:spcPct val="30000"/>
      </a:spcBef>
      <a:spcAft>
        <a:spcPct val="0"/>
      </a:spcAft>
      <a:defRPr sz="1200" kern="1200">
        <a:solidFill>
          <a:schemeClr val="tx1"/>
        </a:solidFill>
        <a:latin typeface="+mn-lt"/>
        <a:ea typeface="+mn-ea"/>
        <a:cs typeface="+mn-cs"/>
      </a:defRPr>
    </a:lvl3pPr>
    <a:lvl4pPr marL="1370013" algn="l" defTabSz="912813" rtl="0" eaLnBrk="0" fontAlgn="base" hangingPunct="0">
      <a:spcBef>
        <a:spcPct val="30000"/>
      </a:spcBef>
      <a:spcAft>
        <a:spcPct val="0"/>
      </a:spcAft>
      <a:defRPr sz="1200" kern="1200">
        <a:solidFill>
          <a:schemeClr val="tx1"/>
        </a:solidFill>
        <a:latin typeface="+mn-lt"/>
        <a:ea typeface="+mn-ea"/>
        <a:cs typeface="+mn-cs"/>
      </a:defRPr>
    </a:lvl4pPr>
    <a:lvl5pPr marL="1827213" algn="l" defTabSz="912813" rtl="0" eaLnBrk="0" fontAlgn="base" hangingPunct="0">
      <a:spcBef>
        <a:spcPct val="30000"/>
      </a:spcBef>
      <a:spcAft>
        <a:spcPct val="0"/>
      </a:spcAft>
      <a:defRPr sz="1200" kern="1200">
        <a:solidFill>
          <a:schemeClr val="tx1"/>
        </a:solidFill>
        <a:latin typeface="+mn-lt"/>
        <a:ea typeface="+mn-ea"/>
        <a:cs typeface="+mn-cs"/>
      </a:defRPr>
    </a:lvl5pPr>
    <a:lvl6pPr marL="2285766" algn="l" defTabSz="914307" rtl="0" eaLnBrk="1" latinLnBrk="0" hangingPunct="1">
      <a:defRPr sz="1200" kern="1200">
        <a:solidFill>
          <a:schemeClr val="tx1"/>
        </a:solidFill>
        <a:latin typeface="+mn-lt"/>
        <a:ea typeface="+mn-ea"/>
        <a:cs typeface="+mn-cs"/>
      </a:defRPr>
    </a:lvl6pPr>
    <a:lvl7pPr marL="2742919" algn="l" defTabSz="914307" rtl="0" eaLnBrk="1" latinLnBrk="0" hangingPunct="1">
      <a:defRPr sz="1200" kern="1200">
        <a:solidFill>
          <a:schemeClr val="tx1"/>
        </a:solidFill>
        <a:latin typeface="+mn-lt"/>
        <a:ea typeface="+mn-ea"/>
        <a:cs typeface="+mn-cs"/>
      </a:defRPr>
    </a:lvl7pPr>
    <a:lvl8pPr marL="3200073" algn="l" defTabSz="914307" rtl="0" eaLnBrk="1" latinLnBrk="0" hangingPunct="1">
      <a:defRPr sz="1200" kern="1200">
        <a:solidFill>
          <a:schemeClr val="tx1"/>
        </a:solidFill>
        <a:latin typeface="+mn-lt"/>
        <a:ea typeface="+mn-ea"/>
        <a:cs typeface="+mn-cs"/>
      </a:defRPr>
    </a:lvl8pPr>
    <a:lvl9pPr marL="3657225" algn="l" defTabSz="91430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57BFFEE-F989-4261-AF5A-F66C79E998BB}" type="slidenum">
              <a:rPr lang="en-US" smtClean="0"/>
              <a:pPr>
                <a:defRPr/>
              </a:pPr>
              <a:t>1</a:t>
            </a:fld>
            <a:endParaRPr lang="en-US"/>
          </a:p>
        </p:txBody>
      </p:sp>
    </p:spTree>
    <p:extLst>
      <p:ext uri="{BB962C8B-B14F-4D97-AF65-F5344CB8AC3E}">
        <p14:creationId xmlns:p14="http://schemas.microsoft.com/office/powerpoint/2010/main" val="2920833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fld id="{06576B38-F721-4F22-B050-C65BD8F39CA4}" type="slidenum">
              <a:rPr lang="en-US" altLang="zh-CN" sz="1200">
                <a:latin typeface="Times New Roman" panose="02020603050405020304" pitchFamily="18" charset="0"/>
              </a:rPr>
              <a:pPr eaLnBrk="1" hangingPunct="1"/>
              <a:t>2</a:t>
            </a:fld>
            <a:endParaRPr lang="en-US" altLang="zh-CN" sz="1200">
              <a:latin typeface="Times New Roman" panose="02020603050405020304" pitchFamily="18" charset="0"/>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此处将每部分主要内容用一两句话来概括一下。并指出要重点介绍的内容：分析和设计</a:t>
            </a:r>
          </a:p>
        </p:txBody>
      </p:sp>
    </p:spTree>
    <p:extLst>
      <p:ext uri="{BB962C8B-B14F-4D97-AF65-F5344CB8AC3E}">
        <p14:creationId xmlns:p14="http://schemas.microsoft.com/office/powerpoint/2010/main" val="3402588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p:sp>
      <p:sp>
        <p:nvSpPr>
          <p:cNvPr id="8195" name="Rectangle 3"/>
          <p:cNvSpPr>
            <a:spLocks noGrp="1" noRot="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3687405602"/>
      </p:ext>
    </p:extLst>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fld id="{E2EED409-47A0-48B7-B354-C9B6DF598271}" type="slidenum">
              <a:rPr lang="zh-CN" altLang="en-US" sz="1200">
                <a:latin typeface="Times New Roman" panose="02020603050405020304" pitchFamily="18" charset="0"/>
              </a:rPr>
              <a:pPr eaLnBrk="1" hangingPunct="1"/>
              <a:t>47</a:t>
            </a:fld>
            <a:endParaRPr lang="en-US" altLang="zh-CN" sz="1200">
              <a:latin typeface="Times New Roman" panose="02020603050405020304" pitchFamily="18"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xfrm>
            <a:off x="990600" y="4267200"/>
            <a:ext cx="4648200" cy="419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1053162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57BFFEE-F989-4261-AF5A-F66C79E998BB}" type="slidenum">
              <a:rPr lang="en-US" smtClean="0"/>
              <a:pPr>
                <a:defRPr/>
              </a:pPr>
              <a:t>113</a:t>
            </a:fld>
            <a:endParaRPr lang="en-US"/>
          </a:p>
        </p:txBody>
      </p:sp>
    </p:spTree>
    <p:extLst>
      <p:ext uri="{BB962C8B-B14F-4D97-AF65-F5344CB8AC3E}">
        <p14:creationId xmlns:p14="http://schemas.microsoft.com/office/powerpoint/2010/main" val="2940931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FD76E698-7664-4DBC-9E6C-41C2B9120215}"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DB72B1A8-DD79-4346-ACD1-2F2B7971D20E}"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1079263D-A62A-4B08-BDA5-B79A85479AD3}" type="slidenum">
              <a:rPr lang="zh-CN" altLang="en-US"/>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8AFBEA69-D2BB-4D18-9300-10525E6FCE32}" type="slidenum">
              <a:rPr lang="zh-CN" altLang="en-US"/>
              <a:pPr>
                <a:defRPr/>
              </a:pPr>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77875"/>
          </a:xfrm>
        </p:spPr>
        <p:txBody>
          <a:bodyPr/>
          <a:lstStyle/>
          <a:p>
            <a:r>
              <a:rPr lang="zh-CN" altLang="en-US"/>
              <a:t>单击此处编辑母版标题样式</a:t>
            </a:r>
          </a:p>
        </p:txBody>
      </p:sp>
      <p:sp>
        <p:nvSpPr>
          <p:cNvPr id="3" name="图表占位符 2"/>
          <p:cNvSpPr>
            <a:spLocks noGrp="1"/>
          </p:cNvSpPr>
          <p:nvPr>
            <p:ph type="chart" idx="1"/>
          </p:nvPr>
        </p:nvSpPr>
        <p:spPr>
          <a:xfrm>
            <a:off x="457200" y="1341438"/>
            <a:ext cx="8229600" cy="4784725"/>
          </a:xfrm>
        </p:spPr>
        <p:txBody>
          <a:bodyPr/>
          <a:lstStyle/>
          <a:p>
            <a:endParaRPr lang="zh-CN" altLang="en-US"/>
          </a:p>
        </p:txBody>
      </p:sp>
      <p:sp>
        <p:nvSpPr>
          <p:cNvPr id="4" name="日期占位符 3"/>
          <p:cNvSpPr>
            <a:spLocks noGrp="1"/>
          </p:cNvSpPr>
          <p:nvPr>
            <p:ph type="dt" sz="half" idx="10"/>
          </p:nvPr>
        </p:nvSpPr>
        <p:spPr>
          <a:xfrm>
            <a:off x="457200" y="6245225"/>
            <a:ext cx="2133600" cy="476250"/>
          </a:xfrm>
        </p:spPr>
        <p:txBody>
          <a:bodyPr/>
          <a:lstStyle>
            <a:lvl1pPr>
              <a:defRPr/>
            </a:lvl1pPr>
          </a:lstStyle>
          <a:p>
            <a:endParaRPr lang="zh-CN" altLang="zh-CN"/>
          </a:p>
        </p:txBody>
      </p:sp>
      <p:sp>
        <p:nvSpPr>
          <p:cNvPr id="5" name="页脚占位符 4"/>
          <p:cNvSpPr>
            <a:spLocks noGrp="1"/>
          </p:cNvSpPr>
          <p:nvPr>
            <p:ph type="ftr" sz="quarter" idx="11"/>
          </p:nvPr>
        </p:nvSpPr>
        <p:spPr>
          <a:xfrm>
            <a:off x="3124200" y="6245225"/>
            <a:ext cx="2895600" cy="476250"/>
          </a:xfrm>
        </p:spPr>
        <p:txBody>
          <a:bodyPr/>
          <a:lstStyle>
            <a:lvl1pPr>
              <a:defRPr/>
            </a:lvl1pPr>
          </a:lstStyle>
          <a:p>
            <a:endParaRPr lang="zh-CN" altLang="zh-CN"/>
          </a:p>
        </p:txBody>
      </p:sp>
      <p:sp>
        <p:nvSpPr>
          <p:cNvPr id="6" name="灯片编号占位符 5"/>
          <p:cNvSpPr>
            <a:spLocks noGrp="1"/>
          </p:cNvSpPr>
          <p:nvPr>
            <p:ph type="sldNum" sz="quarter" idx="12"/>
          </p:nvPr>
        </p:nvSpPr>
        <p:spPr>
          <a:xfrm>
            <a:off x="6553200" y="6245225"/>
            <a:ext cx="2133600" cy="476250"/>
          </a:xfrm>
        </p:spPr>
        <p:txBody>
          <a:bodyPr/>
          <a:lstStyle>
            <a:lvl1pPr>
              <a:defRPr/>
            </a:lvl1pPr>
          </a:lstStyle>
          <a:p>
            <a:fld id="{79E7A971-72A8-4A44-9A4C-C68456A37CDC}" type="slidenum">
              <a:rPr lang="zh-CN" altLang="zh-CN"/>
              <a:pPr/>
              <a:t>‹#›</a:t>
            </a:fld>
            <a:endParaRPr lang="zh-CN" altLang="zh-CN"/>
          </a:p>
        </p:txBody>
      </p:sp>
    </p:spTree>
    <p:extLst>
      <p:ext uri="{BB962C8B-B14F-4D97-AF65-F5344CB8AC3E}">
        <p14:creationId xmlns:p14="http://schemas.microsoft.com/office/powerpoint/2010/main" val="3944087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EFDC3AF9-C1F6-46BE-B635-42FBE86EBDCD}"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8D46EC9A-3181-452E-A9A9-7818C4F59080}"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pPr>
              <a:defRPr/>
            </a:pPr>
            <a:endParaRPr lang="en-US" altLang="zh-CN"/>
          </a:p>
        </p:txBody>
      </p:sp>
      <p:sp>
        <p:nvSpPr>
          <p:cNvPr id="8" name="页脚占位符 7"/>
          <p:cNvSpPr>
            <a:spLocks noGrp="1"/>
          </p:cNvSpPr>
          <p:nvPr>
            <p:ph type="ftr" sz="quarter" idx="11"/>
          </p:nvPr>
        </p:nvSpPr>
        <p:spPr/>
        <p:txBody>
          <a:bodyPr/>
          <a:lstStyle>
            <a:lvl1pPr>
              <a:defRPr/>
            </a:lvl1pPr>
          </a:lstStyle>
          <a:p>
            <a:pPr>
              <a:defRPr/>
            </a:pPr>
            <a:endParaRPr lang="en-US" altLang="zh-CN"/>
          </a:p>
        </p:txBody>
      </p:sp>
      <p:sp>
        <p:nvSpPr>
          <p:cNvPr id="9" name="灯片编号占位符 8"/>
          <p:cNvSpPr>
            <a:spLocks noGrp="1"/>
          </p:cNvSpPr>
          <p:nvPr>
            <p:ph type="sldNum" sz="quarter" idx="12"/>
          </p:nvPr>
        </p:nvSpPr>
        <p:spPr/>
        <p:txBody>
          <a:bodyPr/>
          <a:lstStyle>
            <a:lvl1pPr>
              <a:defRPr/>
            </a:lvl1pPr>
          </a:lstStyle>
          <a:p>
            <a:pPr>
              <a:defRPr/>
            </a:pPr>
            <a:fld id="{318B2917-3BBF-4AC1-9F63-7FCD59A43090}"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pPr>
              <a:defRPr/>
            </a:pPr>
            <a:endParaRPr lang="en-US" altLang="zh-CN"/>
          </a:p>
        </p:txBody>
      </p:sp>
      <p:sp>
        <p:nvSpPr>
          <p:cNvPr id="4" name="页脚占位符 3"/>
          <p:cNvSpPr>
            <a:spLocks noGrp="1"/>
          </p:cNvSpPr>
          <p:nvPr>
            <p:ph type="ftr" sz="quarter" idx="11"/>
          </p:nvPr>
        </p:nvSpPr>
        <p:spPr/>
        <p:txBody>
          <a:bodyPr/>
          <a:lstStyle>
            <a:lvl1pPr>
              <a:defRPr/>
            </a:lvl1pPr>
          </a:lstStyle>
          <a:p>
            <a:pPr>
              <a:defRPr/>
            </a:pPr>
            <a:endParaRPr lang="en-US" altLang="zh-CN"/>
          </a:p>
        </p:txBody>
      </p:sp>
      <p:sp>
        <p:nvSpPr>
          <p:cNvPr id="5" name="灯片编号占位符 4"/>
          <p:cNvSpPr>
            <a:spLocks noGrp="1"/>
          </p:cNvSpPr>
          <p:nvPr>
            <p:ph type="sldNum" sz="quarter" idx="12"/>
          </p:nvPr>
        </p:nvSpPr>
        <p:spPr/>
        <p:txBody>
          <a:bodyPr/>
          <a:lstStyle>
            <a:lvl1pPr>
              <a:defRPr/>
            </a:lvl1pPr>
          </a:lstStyle>
          <a:p>
            <a:pPr>
              <a:defRPr/>
            </a:pPr>
            <a:fld id="{71BAC2AB-9A33-4EA6-B3DB-CBD0DF3426E3}"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en-US" altLang="zh-CN"/>
          </a:p>
        </p:txBody>
      </p:sp>
      <p:sp>
        <p:nvSpPr>
          <p:cNvPr id="3" name="页脚占位符 2"/>
          <p:cNvSpPr>
            <a:spLocks noGrp="1"/>
          </p:cNvSpPr>
          <p:nvPr>
            <p:ph type="ftr" sz="quarter" idx="11"/>
          </p:nvPr>
        </p:nvSpPr>
        <p:spPr/>
        <p:txBody>
          <a:bodyPr/>
          <a:lstStyle>
            <a:lvl1pPr>
              <a:defRPr/>
            </a:lvl1pPr>
          </a:lstStyle>
          <a:p>
            <a:pPr>
              <a:defRPr/>
            </a:pPr>
            <a:endParaRPr lang="en-US" altLang="zh-CN"/>
          </a:p>
        </p:txBody>
      </p:sp>
      <p:sp>
        <p:nvSpPr>
          <p:cNvPr id="4" name="灯片编号占位符 3"/>
          <p:cNvSpPr>
            <a:spLocks noGrp="1"/>
          </p:cNvSpPr>
          <p:nvPr>
            <p:ph type="sldNum" sz="quarter" idx="12"/>
          </p:nvPr>
        </p:nvSpPr>
        <p:spPr/>
        <p:txBody>
          <a:bodyPr/>
          <a:lstStyle>
            <a:lvl1pPr>
              <a:defRPr/>
            </a:lvl1pPr>
          </a:lstStyle>
          <a:p>
            <a:pPr>
              <a:defRPr/>
            </a:pPr>
            <a:fld id="{0E3BA619-303E-4D66-BF20-19E4B0720823}"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8FB2FCAF-CD57-4A9D-B461-F8961D8919BE}"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E4FC270F-36C1-4FB1-8BD6-FB0BDE1D3BFA}"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Freeform 17"/>
          <p:cNvSpPr>
            <a:spLocks/>
          </p:cNvSpPr>
          <p:nvPr/>
        </p:nvSpPr>
        <p:spPr bwMode="gray">
          <a:xfrm>
            <a:off x="-9525" y="1447800"/>
            <a:ext cx="9164638" cy="3832225"/>
          </a:xfrm>
          <a:custGeom>
            <a:avLst/>
            <a:gdLst/>
            <a:ahLst/>
            <a:cxnLst>
              <a:cxn ang="0">
                <a:pos x="12" y="124"/>
              </a:cxn>
              <a:cxn ang="0">
                <a:pos x="1381" y="12"/>
              </a:cxn>
              <a:cxn ang="0">
                <a:pos x="4064" y="581"/>
              </a:cxn>
              <a:cxn ang="0">
                <a:pos x="5773" y="118"/>
              </a:cxn>
              <a:cxn ang="0">
                <a:pos x="5766" y="2151"/>
              </a:cxn>
              <a:cxn ang="0">
                <a:pos x="3966" y="2263"/>
              </a:cxn>
              <a:cxn ang="0">
                <a:pos x="1963" y="1897"/>
              </a:cxn>
              <a:cxn ang="0">
                <a:pos x="6" y="2407"/>
              </a:cxn>
              <a:cxn ang="0">
                <a:pos x="12" y="124"/>
              </a:cxn>
            </a:cxnLst>
            <a:rect l="0" t="0" r="r" b="b"/>
            <a:pathLst>
              <a:path w="5773" h="2414">
                <a:moveTo>
                  <a:pt x="12" y="124"/>
                </a:moveTo>
                <a:cubicBezTo>
                  <a:pt x="150" y="76"/>
                  <a:pt x="581" y="0"/>
                  <a:pt x="1381" y="12"/>
                </a:cubicBezTo>
                <a:cubicBezTo>
                  <a:pt x="2181" y="23"/>
                  <a:pt x="3370" y="437"/>
                  <a:pt x="4064" y="581"/>
                </a:cubicBezTo>
                <a:cubicBezTo>
                  <a:pt x="4758" y="725"/>
                  <a:pt x="5635" y="219"/>
                  <a:pt x="5773" y="118"/>
                </a:cubicBezTo>
                <a:lnTo>
                  <a:pt x="5766" y="2151"/>
                </a:lnTo>
                <a:cubicBezTo>
                  <a:pt x="4994" y="2407"/>
                  <a:pt x="4326" y="2311"/>
                  <a:pt x="3966" y="2263"/>
                </a:cubicBezTo>
                <a:cubicBezTo>
                  <a:pt x="3606" y="2215"/>
                  <a:pt x="2715" y="1873"/>
                  <a:pt x="1963" y="1897"/>
                </a:cubicBezTo>
                <a:cubicBezTo>
                  <a:pt x="1305" y="1893"/>
                  <a:pt x="0" y="2402"/>
                  <a:pt x="6" y="2407"/>
                </a:cubicBezTo>
                <a:cubicBezTo>
                  <a:pt x="12" y="2414"/>
                  <a:pt x="12" y="568"/>
                  <a:pt x="12" y="124"/>
                </a:cubicBezTo>
                <a:close/>
              </a:path>
            </a:pathLst>
          </a:custGeom>
          <a:solidFill>
            <a:schemeClr val="accent1">
              <a:alpha val="41000"/>
            </a:schemeClr>
          </a:solidFill>
          <a:ln w="9525">
            <a:noFill/>
            <a:round/>
            <a:headEnd/>
            <a:tailEnd/>
          </a:ln>
          <a:effectLst/>
        </p:spPr>
        <p:txBody>
          <a:bodyPr/>
          <a:lstStyle/>
          <a:p>
            <a:pPr fontAlgn="auto">
              <a:spcBef>
                <a:spcPts val="0"/>
              </a:spcBef>
              <a:spcAft>
                <a:spcPts val="0"/>
              </a:spcAft>
              <a:defRPr/>
            </a:pPr>
            <a:endParaRPr lang="zh-CN" altLang="en-US">
              <a:latin typeface="+mn-lt"/>
              <a:ea typeface="+mn-ea"/>
              <a:cs typeface="+mn-cs"/>
            </a:endParaRPr>
          </a:p>
        </p:txBody>
      </p:sp>
      <p:sp>
        <p:nvSpPr>
          <p:cNvPr id="8" name="Freeform 18"/>
          <p:cNvSpPr>
            <a:spLocks/>
          </p:cNvSpPr>
          <p:nvPr/>
        </p:nvSpPr>
        <p:spPr bwMode="gray">
          <a:xfrm>
            <a:off x="-9525" y="1730375"/>
            <a:ext cx="9150350" cy="3265488"/>
          </a:xfrm>
          <a:custGeom>
            <a:avLst/>
            <a:gdLst/>
            <a:ahLst/>
            <a:cxnLst>
              <a:cxn ang="0">
                <a:pos x="6" y="272"/>
              </a:cxn>
              <a:cxn ang="0">
                <a:pos x="1453" y="10"/>
              </a:cxn>
              <a:cxn ang="0">
                <a:pos x="4182" y="482"/>
              </a:cxn>
              <a:cxn ang="0">
                <a:pos x="5764" y="154"/>
              </a:cxn>
              <a:cxn ang="0">
                <a:pos x="5764" y="1806"/>
              </a:cxn>
              <a:cxn ang="0">
                <a:pos x="4005" y="1994"/>
              </a:cxn>
              <a:cxn ang="0">
                <a:pos x="1891" y="1522"/>
              </a:cxn>
              <a:cxn ang="0">
                <a:pos x="6" y="1967"/>
              </a:cxn>
              <a:cxn ang="0">
                <a:pos x="6" y="272"/>
              </a:cxn>
            </a:cxnLst>
            <a:rect l="0" t="0" r="r" b="b"/>
            <a:pathLst>
              <a:path w="5764" h="2057">
                <a:moveTo>
                  <a:pt x="6" y="272"/>
                </a:moveTo>
                <a:cubicBezTo>
                  <a:pt x="144" y="233"/>
                  <a:pt x="656" y="0"/>
                  <a:pt x="1453" y="10"/>
                </a:cubicBezTo>
                <a:cubicBezTo>
                  <a:pt x="2250" y="20"/>
                  <a:pt x="3475" y="403"/>
                  <a:pt x="4182" y="482"/>
                </a:cubicBezTo>
                <a:cubicBezTo>
                  <a:pt x="4890" y="561"/>
                  <a:pt x="5626" y="237"/>
                  <a:pt x="5764" y="154"/>
                </a:cubicBezTo>
                <a:lnTo>
                  <a:pt x="5764" y="1806"/>
                </a:lnTo>
                <a:cubicBezTo>
                  <a:pt x="4919" y="2052"/>
                  <a:pt x="4485" y="2057"/>
                  <a:pt x="4005" y="1994"/>
                </a:cubicBezTo>
                <a:cubicBezTo>
                  <a:pt x="3526" y="1929"/>
                  <a:pt x="2640" y="1502"/>
                  <a:pt x="1891" y="1522"/>
                </a:cubicBezTo>
                <a:cubicBezTo>
                  <a:pt x="1234" y="1519"/>
                  <a:pt x="0" y="1962"/>
                  <a:pt x="6" y="1967"/>
                </a:cubicBezTo>
                <a:cubicBezTo>
                  <a:pt x="12" y="1972"/>
                  <a:pt x="6" y="641"/>
                  <a:pt x="6" y="272"/>
                </a:cubicBezTo>
                <a:close/>
              </a:path>
            </a:pathLst>
          </a:custGeom>
          <a:solidFill>
            <a:schemeClr val="accent1"/>
          </a:solidFill>
          <a:ln w="9525">
            <a:noFill/>
            <a:round/>
            <a:headEnd/>
            <a:tailEnd/>
          </a:ln>
          <a:effectLst/>
        </p:spPr>
        <p:txBody>
          <a:bodyPr/>
          <a:lstStyle/>
          <a:p>
            <a:pPr fontAlgn="auto">
              <a:spcBef>
                <a:spcPts val="0"/>
              </a:spcBef>
              <a:spcAft>
                <a:spcPts val="0"/>
              </a:spcAft>
              <a:defRPr/>
            </a:pPr>
            <a:endParaRPr lang="zh-CN" altLang="en-US">
              <a:latin typeface="+mn-lt"/>
              <a:ea typeface="+mn-ea"/>
              <a:cs typeface="+mn-cs"/>
            </a:endParaRPr>
          </a:p>
        </p:txBody>
      </p:sp>
      <p:grpSp>
        <p:nvGrpSpPr>
          <p:cNvPr id="182276" name="Group 19"/>
          <p:cNvGrpSpPr>
            <a:grpSpLocks/>
          </p:cNvGrpSpPr>
          <p:nvPr/>
        </p:nvGrpSpPr>
        <p:grpSpPr bwMode="auto">
          <a:xfrm>
            <a:off x="7086600" y="1947863"/>
            <a:ext cx="533400" cy="533400"/>
            <a:chOff x="4752" y="1200"/>
            <a:chExt cx="288" cy="288"/>
          </a:xfrm>
        </p:grpSpPr>
        <p:sp>
          <p:nvSpPr>
            <p:cNvPr id="10" name="Oval 20"/>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pPr fontAlgn="auto">
                <a:spcBef>
                  <a:spcPts val="0"/>
                </a:spcBef>
                <a:spcAft>
                  <a:spcPts val="0"/>
                </a:spcAft>
                <a:defRPr/>
              </a:pPr>
              <a:endParaRPr lang="zh-CN" altLang="en-US">
                <a:latin typeface="+mn-lt"/>
                <a:ea typeface="+mn-ea"/>
                <a:cs typeface="+mn-cs"/>
              </a:endParaRPr>
            </a:p>
          </p:txBody>
        </p:sp>
        <p:sp>
          <p:nvSpPr>
            <p:cNvPr id="11" name="Oval 21"/>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fontAlgn="auto">
                <a:spcBef>
                  <a:spcPts val="0"/>
                </a:spcBef>
                <a:spcAft>
                  <a:spcPts val="0"/>
                </a:spcAft>
                <a:defRPr/>
              </a:pPr>
              <a:endParaRPr lang="zh-CN" altLang="en-US">
                <a:latin typeface="+mn-lt"/>
                <a:ea typeface="+mn-ea"/>
                <a:cs typeface="+mn-cs"/>
              </a:endParaRPr>
            </a:p>
          </p:txBody>
        </p:sp>
      </p:grpSp>
      <p:grpSp>
        <p:nvGrpSpPr>
          <p:cNvPr id="182279" name="Group 22"/>
          <p:cNvGrpSpPr>
            <a:grpSpLocks/>
          </p:cNvGrpSpPr>
          <p:nvPr/>
        </p:nvGrpSpPr>
        <p:grpSpPr bwMode="auto">
          <a:xfrm>
            <a:off x="7620000" y="1371600"/>
            <a:ext cx="914400" cy="914400"/>
            <a:chOff x="4992" y="816"/>
            <a:chExt cx="576" cy="576"/>
          </a:xfrm>
        </p:grpSpPr>
        <p:sp>
          <p:nvSpPr>
            <p:cNvPr id="13" name="Oval 23"/>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pPr fontAlgn="auto">
                <a:spcBef>
                  <a:spcPts val="0"/>
                </a:spcBef>
                <a:spcAft>
                  <a:spcPts val="0"/>
                </a:spcAft>
                <a:defRPr/>
              </a:pPr>
              <a:endParaRPr lang="zh-CN" altLang="en-US">
                <a:latin typeface="+mn-lt"/>
                <a:ea typeface="+mn-ea"/>
                <a:cs typeface="+mn-cs"/>
              </a:endParaRPr>
            </a:p>
          </p:txBody>
        </p:sp>
        <p:sp>
          <p:nvSpPr>
            <p:cNvPr id="14" name="Oval 24"/>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fontAlgn="auto">
                <a:spcBef>
                  <a:spcPts val="0"/>
                </a:spcBef>
                <a:spcAft>
                  <a:spcPts val="0"/>
                </a:spcAft>
                <a:defRPr/>
              </a:pPr>
              <a:endParaRPr lang="zh-CN" altLang="en-US">
                <a:latin typeface="+mn-lt"/>
                <a:ea typeface="+mn-ea"/>
                <a:cs typeface="+mn-cs"/>
              </a:endParaRPr>
            </a:p>
          </p:txBody>
        </p:sp>
      </p:grpSp>
      <p:grpSp>
        <p:nvGrpSpPr>
          <p:cNvPr id="182282" name="Group 25"/>
          <p:cNvGrpSpPr>
            <a:grpSpLocks/>
          </p:cNvGrpSpPr>
          <p:nvPr/>
        </p:nvGrpSpPr>
        <p:grpSpPr bwMode="auto">
          <a:xfrm>
            <a:off x="304800" y="3429000"/>
            <a:ext cx="1295400" cy="1371600"/>
            <a:chOff x="4992" y="816"/>
            <a:chExt cx="576" cy="576"/>
          </a:xfrm>
        </p:grpSpPr>
        <p:sp>
          <p:nvSpPr>
            <p:cNvPr id="16" name="Oval 26"/>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pPr fontAlgn="auto">
                <a:spcBef>
                  <a:spcPts val="0"/>
                </a:spcBef>
                <a:spcAft>
                  <a:spcPts val="0"/>
                </a:spcAft>
                <a:defRPr/>
              </a:pPr>
              <a:endParaRPr lang="zh-CN" altLang="en-US">
                <a:latin typeface="+mn-lt"/>
                <a:ea typeface="+mn-ea"/>
                <a:cs typeface="+mn-cs"/>
              </a:endParaRPr>
            </a:p>
          </p:txBody>
        </p:sp>
        <p:sp>
          <p:nvSpPr>
            <p:cNvPr id="17" name="Oval 27"/>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fontAlgn="auto">
                <a:spcBef>
                  <a:spcPts val="0"/>
                </a:spcBef>
                <a:spcAft>
                  <a:spcPts val="0"/>
                </a:spcAft>
                <a:defRPr/>
              </a:pPr>
              <a:endParaRPr lang="zh-CN" altLang="en-US">
                <a:latin typeface="+mn-lt"/>
                <a:ea typeface="+mn-ea"/>
                <a:cs typeface="+mn-cs"/>
              </a:endParaRPr>
            </a:p>
          </p:txBody>
        </p:sp>
      </p:grpSp>
      <p:pic>
        <p:nvPicPr>
          <p:cNvPr id="182285" name="图片 11" descr="重庆大学.jpg"/>
          <p:cNvPicPr>
            <a:picLocks noChangeAspect="1"/>
          </p:cNvPicPr>
          <p:nvPr/>
        </p:nvPicPr>
        <p:blipFill>
          <a:blip r:embed="rId13" cstate="print"/>
          <a:srcRect/>
          <a:stretch>
            <a:fillRect/>
          </a:stretch>
        </p:blipFill>
        <p:spPr bwMode="auto">
          <a:xfrm>
            <a:off x="12700" y="0"/>
            <a:ext cx="9118600" cy="1295400"/>
          </a:xfrm>
          <a:prstGeom prst="rect">
            <a:avLst/>
          </a:prstGeom>
          <a:noFill/>
          <a:ln w="9525">
            <a:noFill/>
            <a:miter lim="800000"/>
            <a:headEnd/>
            <a:tailEnd/>
          </a:ln>
        </p:spPr>
      </p:pic>
      <p:sp>
        <p:nvSpPr>
          <p:cNvPr id="18228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8228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9" name="Rectangle 4"/>
          <p:cNvSpPr>
            <a:spLocks noGrp="1" noChangeArrowheads="1"/>
          </p:cNvSpPr>
          <p:nvPr>
            <p:ph type="dt" sz="half" idx="2"/>
          </p:nvPr>
        </p:nvSpPr>
        <p:spPr>
          <a:xfrm>
            <a:off x="457200" y="6477000"/>
            <a:ext cx="2133600" cy="244475"/>
          </a:xfrm>
          <a:prstGeom prst="rect">
            <a:avLst/>
          </a:prstGeom>
        </p:spPr>
        <p:txBody>
          <a:bodyPr vert="horz" lIns="91440" tIns="45720" rIns="91440" bIns="45720" rtlCol="0" anchor="ctr"/>
          <a:lstStyle>
            <a:lvl1pPr fontAlgn="auto">
              <a:spcBef>
                <a:spcPts val="0"/>
              </a:spcBef>
              <a:spcAft>
                <a:spcPts val="0"/>
              </a:spcAft>
              <a:defRPr sz="1200">
                <a:solidFill>
                  <a:schemeClr val="tx1">
                    <a:tint val="75000"/>
                  </a:schemeClr>
                </a:solidFill>
                <a:latin typeface="+mn-lt"/>
                <a:ea typeface="+mn-ea"/>
                <a:cs typeface="+mn-cs"/>
              </a:defRPr>
            </a:lvl1pPr>
          </a:lstStyle>
          <a:p>
            <a:pPr>
              <a:defRPr/>
            </a:pPr>
            <a:endParaRPr lang="en-US" altLang="zh-CN"/>
          </a:p>
        </p:txBody>
      </p:sp>
      <p:sp>
        <p:nvSpPr>
          <p:cNvPr id="20" name="Rectangle 5"/>
          <p:cNvSpPr>
            <a:spLocks noGrp="1" noChangeArrowheads="1"/>
          </p:cNvSpPr>
          <p:nvPr>
            <p:ph type="ftr" sz="quarter" idx="3"/>
          </p:nvPr>
        </p:nvSpPr>
        <p:spPr>
          <a:xfrm>
            <a:off x="3124200" y="6477000"/>
            <a:ext cx="2895600" cy="24447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ltLang="zh-CN"/>
          </a:p>
        </p:txBody>
      </p:sp>
      <p:sp>
        <p:nvSpPr>
          <p:cNvPr id="21" name="Rectangle 6"/>
          <p:cNvSpPr>
            <a:spLocks noGrp="1" noChangeArrowheads="1"/>
          </p:cNvSpPr>
          <p:nvPr>
            <p:ph type="sldNum" sz="quarter" idx="4"/>
          </p:nvPr>
        </p:nvSpPr>
        <p:spPr>
          <a:xfrm>
            <a:off x="6553200" y="6477000"/>
            <a:ext cx="2133600" cy="24447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5D33DF95-82FC-483B-BDFF-2D76587B8250}"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eaLnBrk="0" fontAlgn="base" hangingPunct="0">
        <a:spcBef>
          <a:spcPct val="0"/>
        </a:spcBef>
        <a:spcAft>
          <a:spcPct val="0"/>
        </a:spcAft>
        <a:defRPr sz="4400">
          <a:solidFill>
            <a:schemeClr val="tx1"/>
          </a:solidFill>
          <a:latin typeface="Calibri" pitchFamily="34" charset="0"/>
          <a:ea typeface="宋体" charset="-122"/>
        </a:defRPr>
      </a:lvl6pPr>
      <a:lvl7pPr marL="914400" algn="ctr" rtl="0" eaLnBrk="0" fontAlgn="base" hangingPunct="0">
        <a:spcBef>
          <a:spcPct val="0"/>
        </a:spcBef>
        <a:spcAft>
          <a:spcPct val="0"/>
        </a:spcAft>
        <a:defRPr sz="4400">
          <a:solidFill>
            <a:schemeClr val="tx1"/>
          </a:solidFill>
          <a:latin typeface="Calibri" pitchFamily="34" charset="0"/>
          <a:ea typeface="宋体" charset="-122"/>
        </a:defRPr>
      </a:lvl7pPr>
      <a:lvl8pPr marL="1371600" algn="ctr" rtl="0" eaLnBrk="0" fontAlgn="base" hangingPunct="0">
        <a:spcBef>
          <a:spcPct val="0"/>
        </a:spcBef>
        <a:spcAft>
          <a:spcPct val="0"/>
        </a:spcAft>
        <a:defRPr sz="4400">
          <a:solidFill>
            <a:schemeClr val="tx1"/>
          </a:solidFill>
          <a:latin typeface="Calibri" pitchFamily="34" charset="0"/>
          <a:ea typeface="宋体" charset="-122"/>
        </a:defRPr>
      </a:lvl8pPr>
      <a:lvl9pPr marL="1828800" algn="ctr" rtl="0" eaLnBrk="0" fontAlgn="base" hangingPunct="0">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p:nvSpPr>
        <p:spPr>
          <a:xfrm>
            <a:off x="0" y="0"/>
            <a:ext cx="9144000" cy="1124744"/>
          </a:xfrm>
          <a:prstGeom prst="rect">
            <a:avLst/>
          </a:prstGeom>
          <a:blipFill>
            <a:blip r:embed="rId14" cstate="print">
              <a:duotone>
                <a:schemeClr val="accent3">
                  <a:shade val="45000"/>
                  <a:satMod val="135000"/>
                </a:schemeClr>
                <a:prstClr val="white"/>
              </a:duotone>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a:off x="0" y="1196975"/>
            <a:ext cx="9144000" cy="0"/>
          </a:xfrm>
          <a:prstGeom prst="line">
            <a:avLst/>
          </a:prstGeom>
          <a:ln w="88900"/>
        </p:spPr>
        <p:style>
          <a:lnRef idx="1">
            <a:schemeClr val="accent1"/>
          </a:lnRef>
          <a:fillRef idx="0">
            <a:schemeClr val="accent1"/>
          </a:fillRef>
          <a:effectRef idx="0">
            <a:schemeClr val="accent1"/>
          </a:effectRef>
          <a:fontRef idx="minor">
            <a:schemeClr val="tx1"/>
          </a:fontRef>
        </p:style>
      </p:cxnSp>
      <p:pic>
        <p:nvPicPr>
          <p:cNvPr id="184326" name="图片 8" descr="Logo.jpg"/>
          <p:cNvPicPr>
            <a:picLocks noChangeAspect="1"/>
          </p:cNvPicPr>
          <p:nvPr/>
        </p:nvPicPr>
        <p:blipFill>
          <a:blip r:embed="rId15" cstate="print"/>
          <a:srcRect/>
          <a:stretch>
            <a:fillRect/>
          </a:stretch>
        </p:blipFill>
        <p:spPr bwMode="auto">
          <a:xfrm>
            <a:off x="7993063" y="0"/>
            <a:ext cx="1116012" cy="765175"/>
          </a:xfrm>
          <a:prstGeom prst="rect">
            <a:avLst/>
          </a:prstGeom>
          <a:noFill/>
          <a:ln w="9525">
            <a:noFill/>
            <a:miter lim="800000"/>
            <a:headEnd/>
            <a:tailEnd/>
          </a:ln>
        </p:spPr>
      </p:pic>
      <p:sp>
        <p:nvSpPr>
          <p:cNvPr id="184327"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84328"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eaLnBrk="0" fontAlgn="base" hangingPunct="0">
        <a:spcBef>
          <a:spcPct val="0"/>
        </a:spcBef>
        <a:spcAft>
          <a:spcPct val="0"/>
        </a:spcAft>
        <a:defRPr sz="4400">
          <a:solidFill>
            <a:schemeClr val="tx1"/>
          </a:solidFill>
          <a:latin typeface="Calibri" pitchFamily="34" charset="0"/>
          <a:ea typeface="宋体" charset="-122"/>
        </a:defRPr>
      </a:lvl6pPr>
      <a:lvl7pPr marL="914400" algn="ctr" rtl="0" eaLnBrk="0" fontAlgn="base" hangingPunct="0">
        <a:spcBef>
          <a:spcPct val="0"/>
        </a:spcBef>
        <a:spcAft>
          <a:spcPct val="0"/>
        </a:spcAft>
        <a:defRPr sz="4400">
          <a:solidFill>
            <a:schemeClr val="tx1"/>
          </a:solidFill>
          <a:latin typeface="Calibri" pitchFamily="34" charset="0"/>
          <a:ea typeface="宋体" charset="-122"/>
        </a:defRPr>
      </a:lvl7pPr>
      <a:lvl8pPr marL="1371600" algn="ctr" rtl="0" eaLnBrk="0" fontAlgn="base" hangingPunct="0">
        <a:spcBef>
          <a:spcPct val="0"/>
        </a:spcBef>
        <a:spcAft>
          <a:spcPct val="0"/>
        </a:spcAft>
        <a:defRPr sz="4400">
          <a:solidFill>
            <a:schemeClr val="tx1"/>
          </a:solidFill>
          <a:latin typeface="Calibri" pitchFamily="34" charset="0"/>
          <a:ea typeface="宋体" charset="-122"/>
        </a:defRPr>
      </a:lvl8pPr>
      <a:lvl9pPr marL="1828800" algn="ctr" rtl="0" eaLnBrk="0" fontAlgn="base" hangingPunct="0">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image" Target="../media/image7.wmf"/><Relationship Id="rId7" Type="http://schemas.openxmlformats.org/officeDocument/2006/relationships/image" Target="../media/image6.wmf"/><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oleObject" Target="../embeddings/oleObject4.bin"/><Relationship Id="rId5" Type="http://schemas.openxmlformats.org/officeDocument/2006/relationships/image" Target="../media/image9.wmf"/><Relationship Id="rId10" Type="http://schemas.openxmlformats.org/officeDocument/2006/relationships/oleObject" Target="../embeddings/oleObject3.bin"/><Relationship Id="rId4" Type="http://schemas.openxmlformats.org/officeDocument/2006/relationships/image" Target="../media/image8.wmf"/><Relationship Id="rId9" Type="http://schemas.openxmlformats.org/officeDocument/2006/relationships/image" Target="../media/image11.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oleObject" Target="../embeddings/oleObject5.bin"/><Relationship Id="rId7" Type="http://schemas.openxmlformats.org/officeDocument/2006/relationships/image" Target="../media/image13.png"/><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14.jpeg"/><Relationship Id="rId10" Type="http://schemas.openxmlformats.org/officeDocument/2006/relationships/image" Target="../media/image16.emf"/><Relationship Id="rId4" Type="http://schemas.openxmlformats.org/officeDocument/2006/relationships/image" Target="../media/image12.emf"/><Relationship Id="rId9" Type="http://schemas.openxmlformats.org/officeDocument/2006/relationships/image" Target="../media/image15.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oleObject" Target="../embeddings/oleObject8.bin"/><Relationship Id="rId7" Type="http://schemas.openxmlformats.org/officeDocument/2006/relationships/image" Target="../media/image13.png"/><Relationship Id="rId12" Type="http://schemas.openxmlformats.org/officeDocument/2006/relationships/oleObject" Target="../embeddings/oleObject13.bin"/><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oleObject" Target="../embeddings/oleObject12.bin"/><Relationship Id="rId5" Type="http://schemas.openxmlformats.org/officeDocument/2006/relationships/image" Target="../media/image17.jpeg"/><Relationship Id="rId10" Type="http://schemas.openxmlformats.org/officeDocument/2006/relationships/oleObject" Target="../embeddings/oleObject11.bin"/><Relationship Id="rId4" Type="http://schemas.openxmlformats.org/officeDocument/2006/relationships/image" Target="../media/image12.emf"/><Relationship Id="rId9" Type="http://schemas.openxmlformats.org/officeDocument/2006/relationships/image" Target="../media/image15.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image" Target="../media/image17.jpeg"/><Relationship Id="rId7" Type="http://schemas.openxmlformats.org/officeDocument/2006/relationships/image" Target="../media/image15.wmf"/><Relationship Id="rId12" Type="http://schemas.openxmlformats.org/officeDocument/2006/relationships/image" Target="../media/image18.emf"/><Relationship Id="rId2" Type="http://schemas.openxmlformats.org/officeDocument/2006/relationships/slideLayout" Target="../slideLayouts/slideLayout23.xml"/><Relationship Id="rId1" Type="http://schemas.openxmlformats.org/officeDocument/2006/relationships/vmlDrawing" Target="../drawings/vmlDrawing5.vml"/><Relationship Id="rId6" Type="http://schemas.openxmlformats.org/officeDocument/2006/relationships/oleObject" Target="../embeddings/oleObject15.bin"/><Relationship Id="rId11" Type="http://schemas.openxmlformats.org/officeDocument/2006/relationships/oleObject" Target="../embeddings/oleObject18.bin"/><Relationship Id="rId5" Type="http://schemas.openxmlformats.org/officeDocument/2006/relationships/image" Target="../media/image13.png"/><Relationship Id="rId10" Type="http://schemas.openxmlformats.org/officeDocument/2006/relationships/image" Target="../media/image19.jpeg"/><Relationship Id="rId4" Type="http://schemas.openxmlformats.org/officeDocument/2006/relationships/oleObject" Target="../embeddings/oleObject14.bin"/><Relationship Id="rId9" Type="http://schemas.openxmlformats.org/officeDocument/2006/relationships/oleObject" Target="../embeddings/oleObject17.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3.xml"/><Relationship Id="rId1" Type="http://schemas.openxmlformats.org/officeDocument/2006/relationships/vmlDrawing" Target="../drawings/vmlDrawing6.v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3.xml"/><Relationship Id="rId1" Type="http://schemas.openxmlformats.org/officeDocument/2006/relationships/vmlDrawing" Target="../drawings/vmlDrawing7.v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3.xml"/><Relationship Id="rId1" Type="http://schemas.openxmlformats.org/officeDocument/2006/relationships/vmlDrawing" Target="../drawings/vmlDrawing8.v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3.xml"/><Relationship Id="rId1" Type="http://schemas.openxmlformats.org/officeDocument/2006/relationships/vmlDrawing" Target="../drawings/vmlDrawing9.v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3.xml"/><Relationship Id="rId1" Type="http://schemas.openxmlformats.org/officeDocument/2006/relationships/vmlDrawing" Target="../drawings/vmlDrawing10.v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3.xml"/><Relationship Id="rId1" Type="http://schemas.openxmlformats.org/officeDocument/2006/relationships/vmlDrawing" Target="../drawings/vmlDrawing11.v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3.xml"/><Relationship Id="rId1" Type="http://schemas.openxmlformats.org/officeDocument/2006/relationships/vmlDrawing" Target="../drawings/vmlDrawing12.v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3.xml"/><Relationship Id="rId1" Type="http://schemas.openxmlformats.org/officeDocument/2006/relationships/vmlDrawing" Target="../drawings/vmlDrawing13.vml"/><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3.xml"/><Relationship Id="rId1" Type="http://schemas.openxmlformats.org/officeDocument/2006/relationships/vmlDrawing" Target="../drawings/vmlDrawing14.vml"/><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13.xml"/><Relationship Id="rId1" Type="http://schemas.openxmlformats.org/officeDocument/2006/relationships/vmlDrawing" Target="../drawings/vmlDrawing15.vml"/><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3.xml"/><Relationship Id="rId1" Type="http://schemas.openxmlformats.org/officeDocument/2006/relationships/vmlDrawing" Target="../drawings/vmlDrawing16.vml"/><Relationship Id="rId4" Type="http://schemas.openxmlformats.org/officeDocument/2006/relationships/image" Target="../media/image35.png"/></Relationships>
</file>

<file path=ppt/slides/_rels/slide68.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oleObject" Target="../embeddings/oleObject31.bin"/><Relationship Id="rId2" Type="http://schemas.openxmlformats.org/officeDocument/2006/relationships/slideLayout" Target="../slideLayouts/slideLayout13.xml"/><Relationship Id="rId1" Type="http://schemas.openxmlformats.org/officeDocument/2006/relationships/vmlDrawing" Target="../drawings/vmlDrawing17.vml"/><Relationship Id="rId6" Type="http://schemas.openxmlformats.org/officeDocument/2006/relationships/image" Target="../media/image36.wmf"/><Relationship Id="rId5" Type="http://schemas.openxmlformats.org/officeDocument/2006/relationships/oleObject" Target="../embeddings/oleObject30.bin"/><Relationship Id="rId4" Type="http://schemas.openxmlformats.org/officeDocument/2006/relationships/image" Target="../media/image38.wmf"/></Relationships>
</file>

<file path=ppt/slides/_rels/slide69.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oleObject" Target="../embeddings/oleObject33.bin"/><Relationship Id="rId2" Type="http://schemas.openxmlformats.org/officeDocument/2006/relationships/slideLayout" Target="../slideLayouts/slideLayout13.xml"/><Relationship Id="rId1" Type="http://schemas.openxmlformats.org/officeDocument/2006/relationships/vmlDrawing" Target="../drawings/vmlDrawing18.vml"/><Relationship Id="rId6" Type="http://schemas.openxmlformats.org/officeDocument/2006/relationships/image" Target="../media/image36.wmf"/><Relationship Id="rId5" Type="http://schemas.openxmlformats.org/officeDocument/2006/relationships/oleObject" Target="../embeddings/oleObject32.bin"/><Relationship Id="rId4" Type="http://schemas.openxmlformats.org/officeDocument/2006/relationships/image" Target="../media/image38.wmf"/></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3.xml"/><Relationship Id="rId1" Type="http://schemas.openxmlformats.org/officeDocument/2006/relationships/vmlDrawing" Target="../drawings/vmlDrawing19.v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3.xml"/><Relationship Id="rId1" Type="http://schemas.openxmlformats.org/officeDocument/2006/relationships/vmlDrawing" Target="../drawings/vmlDrawing20.vml"/><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3.xml"/><Relationship Id="rId1" Type="http://schemas.openxmlformats.org/officeDocument/2006/relationships/vmlDrawing" Target="../drawings/vmlDrawing21.vml"/><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oleObject" Target="../embeddings/oleObject38.bin"/><Relationship Id="rId2" Type="http://schemas.openxmlformats.org/officeDocument/2006/relationships/slideLayout" Target="../slideLayouts/slideLayout13.xml"/><Relationship Id="rId1" Type="http://schemas.openxmlformats.org/officeDocument/2006/relationships/vmlDrawing" Target="../drawings/vmlDrawing22.vml"/><Relationship Id="rId6" Type="http://schemas.openxmlformats.org/officeDocument/2006/relationships/image" Target="../media/image36.wmf"/><Relationship Id="rId5" Type="http://schemas.openxmlformats.org/officeDocument/2006/relationships/oleObject" Target="../embeddings/oleObject37.bin"/><Relationship Id="rId4" Type="http://schemas.openxmlformats.org/officeDocument/2006/relationships/image" Target="../media/image38.wmf"/></Relationships>
</file>

<file path=ppt/slides/_rels/slide74.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oleObject" Target="../embeddings/oleObject40.bin"/><Relationship Id="rId2" Type="http://schemas.openxmlformats.org/officeDocument/2006/relationships/slideLayout" Target="../slideLayouts/slideLayout13.xml"/><Relationship Id="rId1" Type="http://schemas.openxmlformats.org/officeDocument/2006/relationships/vmlDrawing" Target="../drawings/vmlDrawing23.vml"/><Relationship Id="rId6" Type="http://schemas.openxmlformats.org/officeDocument/2006/relationships/image" Target="../media/image36.wmf"/><Relationship Id="rId5" Type="http://schemas.openxmlformats.org/officeDocument/2006/relationships/oleObject" Target="../embeddings/oleObject39.bin"/><Relationship Id="rId4" Type="http://schemas.openxmlformats.org/officeDocument/2006/relationships/image" Target="../media/image38.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13.xml"/><Relationship Id="rId1" Type="http://schemas.openxmlformats.org/officeDocument/2006/relationships/vmlDrawing" Target="../drawings/vmlDrawing24.v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13.xml"/><Relationship Id="rId1" Type="http://schemas.openxmlformats.org/officeDocument/2006/relationships/vmlDrawing" Target="../drawings/vmlDrawing25.vml"/><Relationship Id="rId4" Type="http://schemas.openxmlformats.org/officeDocument/2006/relationships/image" Target="../media/image43.png"/></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13.xml"/><Relationship Id="rId1" Type="http://schemas.openxmlformats.org/officeDocument/2006/relationships/vmlDrawing" Target="../drawings/vmlDrawing26.vml"/><Relationship Id="rId4" Type="http://schemas.openxmlformats.org/officeDocument/2006/relationships/image" Target="../media/image4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13.xml"/><Relationship Id="rId1" Type="http://schemas.openxmlformats.org/officeDocument/2006/relationships/vmlDrawing" Target="../drawings/vmlDrawing27.vml"/><Relationship Id="rId4" Type="http://schemas.openxmlformats.org/officeDocument/2006/relationships/image" Target="../media/image4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bwMode="auto">
          <a:xfrm>
            <a:off x="497737" y="2466227"/>
            <a:ext cx="8024812" cy="1674563"/>
          </a:xfrm>
          <a:prstGeom prst="rect">
            <a:avLst/>
          </a:prstGeom>
          <a:noFill/>
          <a:ln w="9525">
            <a:noFill/>
            <a:miter lim="800000"/>
            <a:headEnd/>
            <a:tailEnd/>
          </a:ln>
        </p:spPr>
        <p:txBody>
          <a:bodyPr vert="horz" wrap="square" lIns="91430" tIns="45716" rIns="91430" bIns="45716"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eaLnBrk="0" fontAlgn="base" hangingPunct="0">
              <a:spcBef>
                <a:spcPct val="0"/>
              </a:spcBef>
              <a:spcAft>
                <a:spcPct val="0"/>
              </a:spcAft>
              <a:defRPr sz="4400">
                <a:solidFill>
                  <a:schemeClr val="tx1"/>
                </a:solidFill>
                <a:latin typeface="Calibri" pitchFamily="34" charset="0"/>
                <a:ea typeface="宋体" charset="-122"/>
              </a:defRPr>
            </a:lvl6pPr>
            <a:lvl7pPr marL="914400" algn="ctr" rtl="0" eaLnBrk="0" fontAlgn="base" hangingPunct="0">
              <a:spcBef>
                <a:spcPct val="0"/>
              </a:spcBef>
              <a:spcAft>
                <a:spcPct val="0"/>
              </a:spcAft>
              <a:defRPr sz="4400">
                <a:solidFill>
                  <a:schemeClr val="tx1"/>
                </a:solidFill>
                <a:latin typeface="Calibri" pitchFamily="34" charset="0"/>
                <a:ea typeface="宋体" charset="-122"/>
              </a:defRPr>
            </a:lvl7pPr>
            <a:lvl8pPr marL="1371600" algn="ctr" rtl="0" eaLnBrk="0" fontAlgn="base" hangingPunct="0">
              <a:spcBef>
                <a:spcPct val="0"/>
              </a:spcBef>
              <a:spcAft>
                <a:spcPct val="0"/>
              </a:spcAft>
              <a:defRPr sz="4400">
                <a:solidFill>
                  <a:schemeClr val="tx1"/>
                </a:solidFill>
                <a:latin typeface="Calibri" pitchFamily="34" charset="0"/>
                <a:ea typeface="宋体" charset="-122"/>
              </a:defRPr>
            </a:lvl8pPr>
            <a:lvl9pPr marL="1828800" algn="ctr" rtl="0" eaLnBrk="0" fontAlgn="base" hangingPunct="0">
              <a:spcBef>
                <a:spcPct val="0"/>
              </a:spcBef>
              <a:spcAft>
                <a:spcPct val="0"/>
              </a:spcAft>
              <a:defRPr sz="4400">
                <a:solidFill>
                  <a:schemeClr val="tx1"/>
                </a:solidFill>
                <a:latin typeface="Calibri" pitchFamily="34" charset="0"/>
                <a:ea typeface="宋体" charset="-122"/>
              </a:defRPr>
            </a:lvl9pPr>
          </a:lstStyle>
          <a:p>
            <a:pPr eaLnBrk="1" hangingPunct="1">
              <a:lnSpc>
                <a:spcPct val="125000"/>
              </a:lnSpc>
            </a:pPr>
            <a:r>
              <a:rPr lang="zh-CN" altLang="en-US" sz="4000" b="1" kern="0" dirty="0">
                <a:solidFill>
                  <a:schemeClr val="bg1"/>
                </a:solidFill>
                <a:latin typeface="黑体" panose="02010609060101010101" pitchFamily="49" charset="-122"/>
                <a:ea typeface="黑体" panose="02010609060101010101" pitchFamily="49" charset="-122"/>
              </a:rPr>
              <a:t>第三部分 网络安全</a:t>
            </a:r>
            <a:br>
              <a:rPr lang="en-US" altLang="zh-CN" sz="4000" b="1" kern="0" dirty="0">
                <a:solidFill>
                  <a:schemeClr val="bg1"/>
                </a:solidFill>
                <a:latin typeface="黑体" panose="02010609060101010101" pitchFamily="49" charset="-122"/>
                <a:ea typeface="黑体" panose="02010609060101010101" pitchFamily="49" charset="-122"/>
              </a:rPr>
            </a:br>
            <a:r>
              <a:rPr lang="en-US" altLang="zh-CN" sz="4000" b="1" kern="0" dirty="0">
                <a:solidFill>
                  <a:schemeClr val="bg1"/>
                </a:solidFill>
                <a:latin typeface="黑体" panose="02010609060101010101" pitchFamily="49" charset="-122"/>
                <a:ea typeface="黑体" panose="02010609060101010101" pitchFamily="49" charset="-122"/>
              </a:rPr>
              <a:t>  </a:t>
            </a:r>
            <a:r>
              <a:rPr lang="zh-CN" altLang="en-US" sz="4000" b="1" kern="0" dirty="0">
                <a:solidFill>
                  <a:schemeClr val="bg1"/>
                </a:solidFill>
                <a:latin typeface="黑体" panose="02010609060101010101" pitchFamily="49" charset="-122"/>
                <a:ea typeface="黑体" panose="02010609060101010101" pitchFamily="49" charset="-122"/>
              </a:rPr>
              <a:t>第</a:t>
            </a:r>
            <a:r>
              <a:rPr lang="en-US" altLang="zh-CN" sz="4000" b="1" kern="0" dirty="0">
                <a:solidFill>
                  <a:schemeClr val="bg1"/>
                </a:solidFill>
                <a:latin typeface="黑体" panose="02010609060101010101" pitchFamily="49" charset="-122"/>
                <a:ea typeface="黑体" panose="02010609060101010101" pitchFamily="49" charset="-122"/>
              </a:rPr>
              <a:t>11</a:t>
            </a:r>
            <a:r>
              <a:rPr lang="zh-CN" altLang="en-US" sz="4000" b="1" kern="0" dirty="0">
                <a:solidFill>
                  <a:schemeClr val="bg1"/>
                </a:solidFill>
                <a:latin typeface="黑体" panose="02010609060101010101" pitchFamily="49" charset="-122"/>
                <a:ea typeface="黑体" panose="02010609060101010101" pitchFamily="49" charset="-122"/>
              </a:rPr>
              <a:t>章 安全协议</a:t>
            </a:r>
          </a:p>
        </p:txBody>
      </p:sp>
      <p:sp>
        <p:nvSpPr>
          <p:cNvPr id="5" name="副标题 2"/>
          <p:cNvSpPr>
            <a:spLocks/>
          </p:cNvSpPr>
          <p:nvPr/>
        </p:nvSpPr>
        <p:spPr bwMode="auto">
          <a:xfrm>
            <a:off x="707912" y="5306343"/>
            <a:ext cx="7939314" cy="1197488"/>
          </a:xfrm>
          <a:prstGeom prst="rect">
            <a:avLst/>
          </a:prstGeom>
          <a:noFill/>
          <a:ln w="9525">
            <a:noFill/>
            <a:miter lim="800000"/>
            <a:headEnd/>
            <a:tailEnd/>
          </a:ln>
        </p:spPr>
        <p:txBody>
          <a:bodyPr/>
          <a:lstStyle/>
          <a:p>
            <a:pPr marL="342900" indent="-342900" algn="ctr">
              <a:spcBef>
                <a:spcPct val="20000"/>
              </a:spcBef>
              <a:buFont typeface="Arial" charset="0"/>
              <a:buNone/>
            </a:pPr>
            <a:r>
              <a:rPr lang="en-US" altLang="zh-CN" sz="2800" dirty="0">
                <a:latin typeface="Calibri" pitchFamily="34" charset="0"/>
              </a:rPr>
              <a:t>  School </a:t>
            </a:r>
            <a:r>
              <a:rPr lang="en-US" altLang="zh-CN" sz="2800">
                <a:latin typeface="Calibri" pitchFamily="34" charset="0"/>
              </a:rPr>
              <a:t>of </a:t>
            </a:r>
            <a:r>
              <a:rPr lang="en-US" altLang="zh-CN" sz="2800" b="1">
                <a:solidFill>
                  <a:srgbClr val="7030A0"/>
                </a:solidFill>
                <a:latin typeface="Calibri" pitchFamily="34" charset="0"/>
              </a:rPr>
              <a:t>Computer </a:t>
            </a:r>
            <a:r>
              <a:rPr lang="en-US" altLang="zh-CN" sz="2800" b="1" dirty="0">
                <a:solidFill>
                  <a:srgbClr val="7030A0"/>
                </a:solidFill>
                <a:latin typeface="Calibri" pitchFamily="34" charset="0"/>
              </a:rPr>
              <a:t>Science</a:t>
            </a:r>
          </a:p>
          <a:p>
            <a:pPr marL="342900" indent="-342900" algn="ctr">
              <a:spcBef>
                <a:spcPct val="20000"/>
              </a:spcBef>
              <a:buFont typeface="Arial" charset="0"/>
              <a:buNone/>
            </a:pPr>
            <a:r>
              <a:rPr lang="en-US" altLang="zh-CN" sz="3200" dirty="0">
                <a:latin typeface="Calibri" pitchFamily="34" charset="0"/>
              </a:rPr>
              <a:t>Lixuemin@cqu.edu.cn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body" idx="1"/>
          </p:nvPr>
        </p:nvSpPr>
        <p:spPr>
          <a:xfrm>
            <a:off x="508000" y="1625600"/>
            <a:ext cx="7848600" cy="4419600"/>
          </a:xfrm>
        </p:spPr>
        <p:txBody>
          <a:bodyPr/>
          <a:lstStyle/>
          <a:p>
            <a:pPr marL="457200" indent="-457200" algn="just" eaLnBrk="1" hangingPunct="1">
              <a:lnSpc>
                <a:spcPct val="125000"/>
              </a:lnSpc>
              <a:buFont typeface="Wingdings" panose="05000000000000000000" pitchFamily="2" charset="2"/>
              <a:buNone/>
            </a:pPr>
            <a:r>
              <a:rPr lang="en-US" altLang="zh-CN" sz="2400" b="1" dirty="0">
                <a:solidFill>
                  <a:schemeClr val="hlink"/>
                </a:solidFill>
                <a:latin typeface="+mn-ea"/>
              </a:rPr>
              <a:t>3</a:t>
            </a:r>
            <a:r>
              <a:rPr lang="zh-CN" altLang="en-US" sz="2400" b="1" dirty="0">
                <a:solidFill>
                  <a:schemeClr val="hlink"/>
                </a:solidFill>
                <a:latin typeface="+mn-ea"/>
              </a:rPr>
              <a:t>、传输层安全协议</a:t>
            </a:r>
          </a:p>
          <a:p>
            <a:pPr marL="457200" indent="-457200" algn="just" eaLnBrk="1" hangingPunct="1">
              <a:lnSpc>
                <a:spcPct val="125000"/>
              </a:lnSpc>
              <a:buFont typeface="Wingdings" panose="05000000000000000000" pitchFamily="2" charset="2"/>
              <a:buNone/>
            </a:pPr>
            <a:r>
              <a:rPr lang="zh-CN" altLang="en-US" sz="2000" dirty="0">
                <a:latin typeface="+mn-ea"/>
              </a:rPr>
              <a:t>   （</a:t>
            </a:r>
            <a:r>
              <a:rPr lang="en-US" altLang="zh-CN" sz="2000" dirty="0">
                <a:latin typeface="+mn-ea"/>
              </a:rPr>
              <a:t>1</a:t>
            </a:r>
            <a:r>
              <a:rPr lang="zh-CN" altLang="en-US" sz="2000" dirty="0">
                <a:latin typeface="+mn-ea"/>
              </a:rPr>
              <a:t>）安全</a:t>
            </a:r>
            <a:r>
              <a:rPr lang="en-US" altLang="zh-CN" sz="2000" dirty="0">
                <a:latin typeface="+mn-ea"/>
              </a:rPr>
              <a:t>SHELL</a:t>
            </a:r>
            <a:r>
              <a:rPr lang="zh-CN" altLang="en-US" sz="2000" dirty="0">
                <a:latin typeface="+mn-ea"/>
              </a:rPr>
              <a:t>（</a:t>
            </a:r>
            <a:r>
              <a:rPr lang="en-US" altLang="zh-CN" sz="2000" dirty="0">
                <a:latin typeface="+mn-ea"/>
              </a:rPr>
              <a:t>SSH</a:t>
            </a:r>
            <a:r>
              <a:rPr lang="zh-CN" altLang="en-US" sz="2000" dirty="0">
                <a:latin typeface="+mn-ea"/>
              </a:rPr>
              <a:t>）</a:t>
            </a:r>
          </a:p>
          <a:p>
            <a:pPr marL="457200" indent="-457200" algn="just" eaLnBrk="1" hangingPunct="1">
              <a:lnSpc>
                <a:spcPct val="125000"/>
              </a:lnSpc>
              <a:buFont typeface="Wingdings" panose="05000000000000000000" pitchFamily="2" charset="2"/>
              <a:buNone/>
            </a:pPr>
            <a:r>
              <a:rPr lang="zh-CN" altLang="en-US" sz="2000" dirty="0">
                <a:latin typeface="+mn-ea"/>
                <a:cs typeface="Times New Roman" panose="02020603050405020304" pitchFamily="18" charset="0"/>
              </a:rPr>
              <a:t>        </a:t>
            </a:r>
            <a:r>
              <a:rPr lang="en-US" altLang="zh-CN" sz="2000" dirty="0">
                <a:latin typeface="+mn-ea"/>
              </a:rPr>
              <a:t>SSH</a:t>
            </a:r>
            <a:r>
              <a:rPr lang="zh-CN" altLang="en-US" sz="2000" dirty="0">
                <a:latin typeface="+mn-ea"/>
              </a:rPr>
              <a:t>传输层协议</a:t>
            </a:r>
          </a:p>
          <a:p>
            <a:pPr marL="457200" indent="-457200" algn="just" eaLnBrk="1" hangingPunct="1">
              <a:lnSpc>
                <a:spcPct val="125000"/>
              </a:lnSpc>
              <a:buFont typeface="Wingdings" panose="05000000000000000000" pitchFamily="2" charset="2"/>
              <a:buNone/>
            </a:pPr>
            <a:r>
              <a:rPr lang="zh-CN" altLang="en-US" sz="2000" dirty="0">
                <a:latin typeface="+mn-ea"/>
                <a:cs typeface="Times New Roman" panose="02020603050405020304" pitchFamily="18" charset="0"/>
              </a:rPr>
              <a:t>        </a:t>
            </a:r>
            <a:r>
              <a:rPr lang="en-US" altLang="zh-CN" sz="2000" dirty="0">
                <a:latin typeface="+mn-ea"/>
              </a:rPr>
              <a:t>SSH</a:t>
            </a:r>
            <a:r>
              <a:rPr lang="zh-CN" altLang="en-US" sz="2000" dirty="0">
                <a:latin typeface="+mn-ea"/>
              </a:rPr>
              <a:t>认证协议</a:t>
            </a:r>
          </a:p>
          <a:p>
            <a:pPr marL="457200" indent="-457200" algn="just" eaLnBrk="1" hangingPunct="1">
              <a:lnSpc>
                <a:spcPct val="125000"/>
              </a:lnSpc>
              <a:buFont typeface="Wingdings" panose="05000000000000000000" pitchFamily="2" charset="2"/>
              <a:buNone/>
            </a:pPr>
            <a:r>
              <a:rPr lang="zh-CN" altLang="en-US" sz="2000" dirty="0">
                <a:latin typeface="+mn-ea"/>
              </a:rPr>
              <a:t>   （</a:t>
            </a:r>
            <a:r>
              <a:rPr lang="en-US" altLang="zh-CN" sz="2000" dirty="0">
                <a:latin typeface="+mn-ea"/>
              </a:rPr>
              <a:t>2</a:t>
            </a:r>
            <a:r>
              <a:rPr lang="zh-CN" altLang="en-US" sz="2000" dirty="0">
                <a:latin typeface="+mn-ea"/>
              </a:rPr>
              <a:t>）安全套接字层（</a:t>
            </a:r>
            <a:r>
              <a:rPr lang="en-US" altLang="zh-CN" sz="2000" dirty="0">
                <a:latin typeface="+mn-ea"/>
              </a:rPr>
              <a:t>SSL</a:t>
            </a:r>
            <a:r>
              <a:rPr lang="zh-CN" altLang="en-US" sz="2000" dirty="0">
                <a:latin typeface="+mn-ea"/>
              </a:rPr>
              <a:t>）</a:t>
            </a:r>
          </a:p>
          <a:p>
            <a:pPr marL="457200" indent="-457200" algn="just" eaLnBrk="1" hangingPunct="1">
              <a:lnSpc>
                <a:spcPct val="125000"/>
              </a:lnSpc>
              <a:buFont typeface="Wingdings" panose="05000000000000000000" pitchFamily="2" charset="2"/>
              <a:buNone/>
            </a:pPr>
            <a:r>
              <a:rPr lang="zh-CN" altLang="en-US" sz="2000" dirty="0">
                <a:latin typeface="+mn-ea"/>
                <a:cs typeface="Times New Roman" panose="02020603050405020304" pitchFamily="18" charset="0"/>
              </a:rPr>
              <a:t>       	 </a:t>
            </a:r>
            <a:r>
              <a:rPr lang="en-US" altLang="zh-CN" sz="2000" dirty="0">
                <a:latin typeface="+mn-ea"/>
              </a:rPr>
              <a:t>SSL</a:t>
            </a:r>
            <a:r>
              <a:rPr lang="zh-CN" altLang="en-US" sz="2000" dirty="0">
                <a:latin typeface="+mn-ea"/>
              </a:rPr>
              <a:t>记录协议</a:t>
            </a:r>
          </a:p>
          <a:p>
            <a:pPr marL="457200" indent="-457200" algn="just" eaLnBrk="1" hangingPunct="1">
              <a:lnSpc>
                <a:spcPct val="125000"/>
              </a:lnSpc>
              <a:buFont typeface="Wingdings" panose="05000000000000000000" pitchFamily="2" charset="2"/>
              <a:buNone/>
            </a:pPr>
            <a:r>
              <a:rPr lang="zh-CN" altLang="en-US" sz="2000" dirty="0">
                <a:latin typeface="+mn-ea"/>
                <a:cs typeface="Times New Roman" panose="02020603050405020304" pitchFamily="18" charset="0"/>
              </a:rPr>
              <a:t>       	 </a:t>
            </a:r>
            <a:r>
              <a:rPr lang="en-US" altLang="zh-CN" sz="2000" dirty="0">
                <a:latin typeface="+mn-ea"/>
              </a:rPr>
              <a:t>SSL</a:t>
            </a:r>
            <a:r>
              <a:rPr lang="zh-CN" altLang="en-US" sz="2000" dirty="0">
                <a:latin typeface="+mn-ea"/>
              </a:rPr>
              <a:t>握手协议</a:t>
            </a:r>
          </a:p>
          <a:p>
            <a:pPr marL="457200" indent="-457200" algn="just" eaLnBrk="1" hangingPunct="1">
              <a:lnSpc>
                <a:spcPct val="125000"/>
              </a:lnSpc>
              <a:buFont typeface="Wingdings" panose="05000000000000000000" pitchFamily="2" charset="2"/>
              <a:buNone/>
            </a:pPr>
            <a:r>
              <a:rPr lang="zh-CN" altLang="en-US" sz="2000" dirty="0">
                <a:latin typeface="+mn-ea"/>
              </a:rPr>
              <a:t>   （</a:t>
            </a:r>
            <a:r>
              <a:rPr lang="en-US" altLang="zh-CN" sz="2000" dirty="0">
                <a:latin typeface="+mn-ea"/>
              </a:rPr>
              <a:t>3</a:t>
            </a:r>
            <a:r>
              <a:rPr lang="zh-CN" altLang="en-US" sz="2000" dirty="0">
                <a:latin typeface="+mn-ea"/>
              </a:rPr>
              <a:t>）</a:t>
            </a:r>
            <a:r>
              <a:rPr lang="en-US" altLang="zh-CN" sz="2000" dirty="0">
                <a:latin typeface="+mn-ea"/>
              </a:rPr>
              <a:t>SOCKSv5 </a:t>
            </a:r>
          </a:p>
        </p:txBody>
      </p:sp>
      <p:sp>
        <p:nvSpPr>
          <p:cNvPr id="3" name="Rectangle 2"/>
          <p:cNvSpPr>
            <a:spLocks noGrp="1" noChangeArrowheads="1"/>
          </p:cNvSpPr>
          <p:nvPr>
            <p:ph type="title"/>
          </p:nvPr>
        </p:nvSpPr>
        <p:spPr>
          <a:xfrm>
            <a:off x="762000" y="214313"/>
            <a:ext cx="7793038" cy="852487"/>
          </a:xfrm>
        </p:spPr>
        <p:txBody>
          <a:bodyPr/>
          <a:lstStyle/>
          <a:p>
            <a:pPr eaLnBrk="1" hangingPunct="1"/>
            <a:r>
              <a:rPr lang="zh-CN" altLang="en-US" dirty="0"/>
              <a:t>安全协议概述</a:t>
            </a:r>
          </a:p>
        </p:txBody>
      </p:sp>
    </p:spTree>
    <p:extLst>
      <p:ext uri="{BB962C8B-B14F-4D97-AF65-F5344CB8AC3E}">
        <p14:creationId xmlns:p14="http://schemas.microsoft.com/office/powerpoint/2010/main" val="23056049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906" name="Group 5"/>
          <p:cNvGrpSpPr>
            <a:grpSpLocks/>
          </p:cNvGrpSpPr>
          <p:nvPr/>
        </p:nvGrpSpPr>
        <p:grpSpPr bwMode="auto">
          <a:xfrm>
            <a:off x="1219200" y="1219200"/>
            <a:ext cx="7315200" cy="5029200"/>
            <a:chOff x="1800" y="6276"/>
            <a:chExt cx="9000" cy="7332"/>
          </a:xfrm>
        </p:grpSpPr>
        <p:sp>
          <p:nvSpPr>
            <p:cNvPr id="123907" name="Rectangle 6"/>
            <p:cNvSpPr>
              <a:spLocks noChangeArrowheads="1"/>
            </p:cNvSpPr>
            <p:nvPr/>
          </p:nvSpPr>
          <p:spPr bwMode="auto">
            <a:xfrm>
              <a:off x="1800" y="6276"/>
              <a:ext cx="216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zh-CN" altLang="en-US" sz="1400">
                  <a:latin typeface="Times New Roman" panose="02020603050405020304" pitchFamily="18" charset="0"/>
                </a:rPr>
                <a:t>发送认证方法请求</a:t>
              </a:r>
            </a:p>
          </p:txBody>
        </p:sp>
        <p:sp>
          <p:nvSpPr>
            <p:cNvPr id="123908" name="Rectangle 7"/>
            <p:cNvSpPr>
              <a:spLocks noChangeArrowheads="1"/>
            </p:cNvSpPr>
            <p:nvPr/>
          </p:nvSpPr>
          <p:spPr bwMode="auto">
            <a:xfrm>
              <a:off x="5220" y="6276"/>
              <a:ext cx="216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zh-CN" altLang="en-US" sz="1400">
                  <a:latin typeface="Times New Roman" panose="02020603050405020304" pitchFamily="18" charset="0"/>
                </a:rPr>
                <a:t>选择鉴别方法</a:t>
              </a:r>
            </a:p>
          </p:txBody>
        </p:sp>
        <p:sp>
          <p:nvSpPr>
            <p:cNvPr id="123909" name="Rectangle 8"/>
            <p:cNvSpPr>
              <a:spLocks noChangeArrowheads="1"/>
            </p:cNvSpPr>
            <p:nvPr/>
          </p:nvSpPr>
          <p:spPr bwMode="auto">
            <a:xfrm>
              <a:off x="1800" y="7524"/>
              <a:ext cx="216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zh-CN" altLang="en-US" sz="1400">
                  <a:latin typeface="Times New Roman" panose="02020603050405020304" pitchFamily="18" charset="0"/>
                </a:rPr>
                <a:t>确认鉴别方法</a:t>
              </a:r>
            </a:p>
          </p:txBody>
        </p:sp>
        <p:sp>
          <p:nvSpPr>
            <p:cNvPr id="123910" name="Rectangle 9"/>
            <p:cNvSpPr>
              <a:spLocks noChangeArrowheads="1"/>
            </p:cNvSpPr>
            <p:nvPr/>
          </p:nvSpPr>
          <p:spPr bwMode="auto">
            <a:xfrm>
              <a:off x="5220" y="7524"/>
              <a:ext cx="216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zh-CN" altLang="en-US" sz="1400">
                  <a:latin typeface="Times New Roman" panose="02020603050405020304" pitchFamily="18" charset="0"/>
                </a:rPr>
                <a:t>返回选定鉴别方法</a:t>
              </a:r>
            </a:p>
            <a:p>
              <a:pPr algn="ctr"/>
              <a:endParaRPr lang="en-US" altLang="zh-CN" sz="1400">
                <a:latin typeface="Times New Roman" panose="02020603050405020304" pitchFamily="18" charset="0"/>
              </a:endParaRPr>
            </a:p>
          </p:txBody>
        </p:sp>
        <p:sp>
          <p:nvSpPr>
            <p:cNvPr id="123911" name="Rectangle 10"/>
            <p:cNvSpPr>
              <a:spLocks noChangeArrowheads="1"/>
            </p:cNvSpPr>
            <p:nvPr/>
          </p:nvSpPr>
          <p:spPr bwMode="auto">
            <a:xfrm>
              <a:off x="1800" y="8772"/>
              <a:ext cx="216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zh-CN" altLang="en-US" sz="1400">
                  <a:latin typeface="Times New Roman" panose="02020603050405020304" pitchFamily="18" charset="0"/>
                </a:rPr>
                <a:t>进行用户鉴别</a:t>
              </a:r>
            </a:p>
          </p:txBody>
        </p:sp>
        <p:sp>
          <p:nvSpPr>
            <p:cNvPr id="123912" name="Rectangle 11"/>
            <p:cNvSpPr>
              <a:spLocks noChangeArrowheads="1"/>
            </p:cNvSpPr>
            <p:nvPr/>
          </p:nvSpPr>
          <p:spPr bwMode="auto">
            <a:xfrm>
              <a:off x="5220" y="8772"/>
              <a:ext cx="216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zh-CN" altLang="en-US" sz="1400">
                  <a:latin typeface="Times New Roman" panose="02020603050405020304" pitchFamily="18" charset="0"/>
                </a:rPr>
                <a:t>进行用户鉴别</a:t>
              </a:r>
            </a:p>
          </p:txBody>
        </p:sp>
        <p:sp>
          <p:nvSpPr>
            <p:cNvPr id="123913" name="Rectangle 12"/>
            <p:cNvSpPr>
              <a:spLocks noChangeArrowheads="1"/>
            </p:cNvSpPr>
            <p:nvPr/>
          </p:nvSpPr>
          <p:spPr bwMode="auto">
            <a:xfrm>
              <a:off x="1800" y="10020"/>
              <a:ext cx="216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zh-CN" altLang="en-US" sz="1400">
                  <a:latin typeface="Times New Roman" panose="02020603050405020304" pitchFamily="18" charset="0"/>
                </a:rPr>
                <a:t>发送代理请求</a:t>
              </a:r>
            </a:p>
          </p:txBody>
        </p:sp>
        <p:sp>
          <p:nvSpPr>
            <p:cNvPr id="123914" name="Rectangle 13"/>
            <p:cNvSpPr>
              <a:spLocks noChangeArrowheads="1"/>
            </p:cNvSpPr>
            <p:nvPr/>
          </p:nvSpPr>
          <p:spPr bwMode="auto">
            <a:xfrm>
              <a:off x="5220" y="10020"/>
              <a:ext cx="216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zh-CN" altLang="en-US" sz="1400">
                  <a:latin typeface="Times New Roman" panose="02020603050405020304" pitchFamily="18" charset="0"/>
                </a:rPr>
                <a:t>处理代理请求</a:t>
              </a:r>
            </a:p>
          </p:txBody>
        </p:sp>
        <p:sp>
          <p:nvSpPr>
            <p:cNvPr id="123915" name="Rectangle 14"/>
            <p:cNvSpPr>
              <a:spLocks noChangeArrowheads="1"/>
            </p:cNvSpPr>
            <p:nvPr/>
          </p:nvSpPr>
          <p:spPr bwMode="auto">
            <a:xfrm>
              <a:off x="5220" y="10956"/>
              <a:ext cx="216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zh-CN" altLang="en-US" sz="1400">
                  <a:latin typeface="Times New Roman" panose="02020603050405020304" pitchFamily="18" charset="0"/>
                </a:rPr>
                <a:t>建立代理链路</a:t>
              </a:r>
            </a:p>
          </p:txBody>
        </p:sp>
        <p:sp>
          <p:nvSpPr>
            <p:cNvPr id="123916" name="Rectangle 15"/>
            <p:cNvSpPr>
              <a:spLocks noChangeArrowheads="1"/>
            </p:cNvSpPr>
            <p:nvPr/>
          </p:nvSpPr>
          <p:spPr bwMode="auto">
            <a:xfrm>
              <a:off x="5220" y="11892"/>
              <a:ext cx="234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zh-CN" altLang="en-US" sz="1400">
                  <a:latin typeface="Times New Roman" panose="02020603050405020304" pitchFamily="18" charset="0"/>
                </a:rPr>
                <a:t>设置代理链路状态</a:t>
              </a:r>
            </a:p>
          </p:txBody>
        </p:sp>
        <p:sp>
          <p:nvSpPr>
            <p:cNvPr id="123917" name="Rectangle 16"/>
            <p:cNvSpPr>
              <a:spLocks noChangeArrowheads="1"/>
            </p:cNvSpPr>
            <p:nvPr/>
          </p:nvSpPr>
          <p:spPr bwMode="auto">
            <a:xfrm>
              <a:off x="1800" y="11892"/>
              <a:ext cx="234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zh-CN" altLang="en-US" sz="1400">
                  <a:latin typeface="Times New Roman" panose="02020603050405020304" pitchFamily="18" charset="0"/>
                </a:rPr>
                <a:t>检查代理链路状态</a:t>
              </a:r>
            </a:p>
          </p:txBody>
        </p:sp>
        <p:sp>
          <p:nvSpPr>
            <p:cNvPr id="123918" name="Rectangle 17"/>
            <p:cNvSpPr>
              <a:spLocks noChangeArrowheads="1"/>
            </p:cNvSpPr>
            <p:nvPr/>
          </p:nvSpPr>
          <p:spPr bwMode="auto">
            <a:xfrm>
              <a:off x="8640" y="10956"/>
              <a:ext cx="216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zh-CN" altLang="en-US" sz="1400">
                  <a:latin typeface="Times New Roman" panose="02020603050405020304" pitchFamily="18" charset="0"/>
                </a:rPr>
                <a:t>接受连接请求</a:t>
              </a:r>
            </a:p>
          </p:txBody>
        </p:sp>
        <p:sp>
          <p:nvSpPr>
            <p:cNvPr id="123919" name="Rectangle 18"/>
            <p:cNvSpPr>
              <a:spLocks noChangeArrowheads="1"/>
            </p:cNvSpPr>
            <p:nvPr/>
          </p:nvSpPr>
          <p:spPr bwMode="auto">
            <a:xfrm>
              <a:off x="1800" y="13140"/>
              <a:ext cx="216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zh-CN" altLang="en-US" sz="1400">
                  <a:latin typeface="Times New Roman" panose="02020603050405020304" pitchFamily="18" charset="0"/>
                </a:rPr>
                <a:t>数据发送／接收</a:t>
              </a:r>
            </a:p>
          </p:txBody>
        </p:sp>
        <p:sp>
          <p:nvSpPr>
            <p:cNvPr id="123920" name="Rectangle 19"/>
            <p:cNvSpPr>
              <a:spLocks noChangeArrowheads="1"/>
            </p:cNvSpPr>
            <p:nvPr/>
          </p:nvSpPr>
          <p:spPr bwMode="auto">
            <a:xfrm>
              <a:off x="8640" y="13140"/>
              <a:ext cx="216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zh-CN" altLang="en-US" sz="1400">
                  <a:latin typeface="Times New Roman" panose="02020603050405020304" pitchFamily="18" charset="0"/>
                </a:rPr>
                <a:t>数据发送／接收</a:t>
              </a:r>
            </a:p>
          </p:txBody>
        </p:sp>
        <p:sp>
          <p:nvSpPr>
            <p:cNvPr id="123921" name="Rectangle 20"/>
            <p:cNvSpPr>
              <a:spLocks noChangeArrowheads="1"/>
            </p:cNvSpPr>
            <p:nvPr/>
          </p:nvSpPr>
          <p:spPr bwMode="auto">
            <a:xfrm>
              <a:off x="5220" y="13140"/>
              <a:ext cx="216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zh-CN" altLang="en-US" sz="1400">
                  <a:latin typeface="Times New Roman" panose="02020603050405020304" pitchFamily="18" charset="0"/>
                </a:rPr>
                <a:t>数据转发</a:t>
              </a:r>
            </a:p>
          </p:txBody>
        </p:sp>
        <p:sp>
          <p:nvSpPr>
            <p:cNvPr id="123922" name="Line 21"/>
            <p:cNvSpPr>
              <a:spLocks noChangeShapeType="1"/>
            </p:cNvSpPr>
            <p:nvPr/>
          </p:nvSpPr>
          <p:spPr bwMode="auto">
            <a:xfrm>
              <a:off x="3960" y="6432"/>
              <a:ext cx="12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23" name="Line 22"/>
            <p:cNvSpPr>
              <a:spLocks noChangeShapeType="1"/>
            </p:cNvSpPr>
            <p:nvPr/>
          </p:nvSpPr>
          <p:spPr bwMode="auto">
            <a:xfrm>
              <a:off x="2880" y="7992"/>
              <a:ext cx="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24" name="Line 23"/>
            <p:cNvSpPr>
              <a:spLocks noChangeShapeType="1"/>
            </p:cNvSpPr>
            <p:nvPr/>
          </p:nvSpPr>
          <p:spPr bwMode="auto">
            <a:xfrm>
              <a:off x="2880" y="9240"/>
              <a:ext cx="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25" name="Line 24"/>
            <p:cNvSpPr>
              <a:spLocks noChangeShapeType="1"/>
            </p:cNvSpPr>
            <p:nvPr/>
          </p:nvSpPr>
          <p:spPr bwMode="auto">
            <a:xfrm>
              <a:off x="2880" y="10488"/>
              <a:ext cx="0" cy="140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26" name="Line 25"/>
            <p:cNvSpPr>
              <a:spLocks noChangeShapeType="1"/>
            </p:cNvSpPr>
            <p:nvPr/>
          </p:nvSpPr>
          <p:spPr bwMode="auto">
            <a:xfrm>
              <a:off x="2880" y="12360"/>
              <a:ext cx="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27" name="Line 26"/>
            <p:cNvSpPr>
              <a:spLocks noChangeShapeType="1"/>
            </p:cNvSpPr>
            <p:nvPr/>
          </p:nvSpPr>
          <p:spPr bwMode="auto">
            <a:xfrm>
              <a:off x="6300" y="7992"/>
              <a:ext cx="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28" name="Line 27"/>
            <p:cNvSpPr>
              <a:spLocks noChangeShapeType="1"/>
            </p:cNvSpPr>
            <p:nvPr/>
          </p:nvSpPr>
          <p:spPr bwMode="auto">
            <a:xfrm>
              <a:off x="6300" y="9240"/>
              <a:ext cx="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29" name="Line 28"/>
            <p:cNvSpPr>
              <a:spLocks noChangeShapeType="1"/>
            </p:cNvSpPr>
            <p:nvPr/>
          </p:nvSpPr>
          <p:spPr bwMode="auto">
            <a:xfrm>
              <a:off x="6300" y="12360"/>
              <a:ext cx="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30" name="Line 29"/>
            <p:cNvSpPr>
              <a:spLocks noChangeShapeType="1"/>
            </p:cNvSpPr>
            <p:nvPr/>
          </p:nvSpPr>
          <p:spPr bwMode="auto">
            <a:xfrm>
              <a:off x="6300" y="10488"/>
              <a:ext cx="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31" name="Line 30"/>
            <p:cNvSpPr>
              <a:spLocks noChangeShapeType="1"/>
            </p:cNvSpPr>
            <p:nvPr/>
          </p:nvSpPr>
          <p:spPr bwMode="auto">
            <a:xfrm>
              <a:off x="6300" y="11424"/>
              <a:ext cx="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32" name="Line 31"/>
            <p:cNvSpPr>
              <a:spLocks noChangeShapeType="1"/>
            </p:cNvSpPr>
            <p:nvPr/>
          </p:nvSpPr>
          <p:spPr bwMode="auto">
            <a:xfrm flipH="1">
              <a:off x="3960" y="7680"/>
              <a:ext cx="12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33" name="Line 32"/>
            <p:cNvSpPr>
              <a:spLocks noChangeShapeType="1"/>
            </p:cNvSpPr>
            <p:nvPr/>
          </p:nvSpPr>
          <p:spPr bwMode="auto">
            <a:xfrm>
              <a:off x="2880" y="6744"/>
              <a:ext cx="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34" name="Line 33"/>
            <p:cNvSpPr>
              <a:spLocks noChangeShapeType="1"/>
            </p:cNvSpPr>
            <p:nvPr/>
          </p:nvSpPr>
          <p:spPr bwMode="auto">
            <a:xfrm>
              <a:off x="6300" y="6744"/>
              <a:ext cx="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35" name="Line 34"/>
            <p:cNvSpPr>
              <a:spLocks noChangeShapeType="1"/>
            </p:cNvSpPr>
            <p:nvPr/>
          </p:nvSpPr>
          <p:spPr bwMode="auto">
            <a:xfrm>
              <a:off x="3960" y="8928"/>
              <a:ext cx="126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36" name="Line 35"/>
            <p:cNvSpPr>
              <a:spLocks noChangeShapeType="1"/>
            </p:cNvSpPr>
            <p:nvPr/>
          </p:nvSpPr>
          <p:spPr bwMode="auto">
            <a:xfrm>
              <a:off x="3960" y="10176"/>
              <a:ext cx="12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37" name="Line 36"/>
            <p:cNvSpPr>
              <a:spLocks noChangeShapeType="1"/>
            </p:cNvSpPr>
            <p:nvPr/>
          </p:nvSpPr>
          <p:spPr bwMode="auto">
            <a:xfrm flipH="1">
              <a:off x="4140" y="12048"/>
              <a:ext cx="10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38" name="Line 37"/>
            <p:cNvSpPr>
              <a:spLocks noChangeShapeType="1"/>
            </p:cNvSpPr>
            <p:nvPr/>
          </p:nvSpPr>
          <p:spPr bwMode="auto">
            <a:xfrm>
              <a:off x="7380" y="11112"/>
              <a:ext cx="12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39" name="Line 38"/>
            <p:cNvSpPr>
              <a:spLocks noChangeShapeType="1"/>
            </p:cNvSpPr>
            <p:nvPr/>
          </p:nvSpPr>
          <p:spPr bwMode="auto">
            <a:xfrm>
              <a:off x="3960" y="13296"/>
              <a:ext cx="126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40" name="Line 39"/>
            <p:cNvSpPr>
              <a:spLocks noChangeShapeType="1"/>
            </p:cNvSpPr>
            <p:nvPr/>
          </p:nvSpPr>
          <p:spPr bwMode="auto">
            <a:xfrm>
              <a:off x="7380" y="13296"/>
              <a:ext cx="126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41" name="Line 40"/>
            <p:cNvSpPr>
              <a:spLocks noChangeShapeType="1"/>
            </p:cNvSpPr>
            <p:nvPr/>
          </p:nvSpPr>
          <p:spPr bwMode="auto">
            <a:xfrm>
              <a:off x="9720" y="11424"/>
              <a:ext cx="0" cy="171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8" name="Rectangle 2"/>
          <p:cNvSpPr>
            <a:spLocks noGrp="1" noChangeArrowheads="1"/>
          </p:cNvSpPr>
          <p:nvPr>
            <p:ph type="title"/>
          </p:nvPr>
        </p:nvSpPr>
        <p:spPr>
          <a:xfrm>
            <a:off x="825500" y="228600"/>
            <a:ext cx="7793038" cy="1028700"/>
          </a:xfrm>
        </p:spPr>
        <p:txBody>
          <a:bodyPr/>
          <a:lstStyle/>
          <a:p>
            <a:pPr eaLnBrk="1" hangingPunct="1"/>
            <a:r>
              <a:rPr lang="en-US" altLang="zh-CN" dirty="0"/>
              <a:t>11.6 </a:t>
            </a:r>
            <a:r>
              <a:rPr lang="zh-CN" altLang="en-US" dirty="0"/>
              <a:t>代理协议</a:t>
            </a:r>
            <a:r>
              <a:rPr lang="en-US" altLang="zh-CN" dirty="0"/>
              <a:t>---SOCKs</a:t>
            </a:r>
          </a:p>
        </p:txBody>
      </p:sp>
    </p:spTree>
    <p:extLst>
      <p:ext uri="{BB962C8B-B14F-4D97-AF65-F5344CB8AC3E}">
        <p14:creationId xmlns:p14="http://schemas.microsoft.com/office/powerpoint/2010/main" val="16040603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457200" y="274638"/>
            <a:ext cx="8229600" cy="871991"/>
          </a:xfrm>
        </p:spPr>
        <p:txBody>
          <a:bodyPr/>
          <a:lstStyle/>
          <a:p>
            <a:pPr eaLnBrk="1" hangingPunct="1"/>
            <a:r>
              <a:rPr lang="en-US" altLang="zh-CN" dirty="0"/>
              <a:t>11.7 </a:t>
            </a:r>
            <a:r>
              <a:rPr lang="zh-CN" altLang="en-US" dirty="0"/>
              <a:t>应用层安全协议</a:t>
            </a:r>
          </a:p>
        </p:txBody>
      </p:sp>
      <p:sp>
        <p:nvSpPr>
          <p:cNvPr id="124931" name="Rectangle 3"/>
          <p:cNvSpPr>
            <a:spLocks noGrp="1" noChangeArrowheads="1"/>
          </p:cNvSpPr>
          <p:nvPr>
            <p:ph type="body" idx="1"/>
          </p:nvPr>
        </p:nvSpPr>
        <p:spPr>
          <a:xfrm>
            <a:off x="457200" y="1417638"/>
            <a:ext cx="8229600" cy="4390571"/>
          </a:xfrm>
        </p:spPr>
        <p:txBody>
          <a:bodyPr/>
          <a:lstStyle/>
          <a:p>
            <a:pPr eaLnBrk="1" hangingPunct="1">
              <a:lnSpc>
                <a:spcPct val="90000"/>
              </a:lnSpc>
              <a:buFont typeface="Wingdings" panose="05000000000000000000" pitchFamily="2" charset="2"/>
              <a:buNone/>
            </a:pPr>
            <a:r>
              <a:rPr lang="en-US" altLang="zh-CN" sz="2400" b="1" dirty="0">
                <a:solidFill>
                  <a:schemeClr val="hlink"/>
                </a:solidFill>
              </a:rPr>
              <a:t>1</a:t>
            </a:r>
            <a:r>
              <a:rPr lang="zh-CN" altLang="en-US" sz="2400" b="1" dirty="0">
                <a:solidFill>
                  <a:schemeClr val="hlink"/>
                </a:solidFill>
              </a:rPr>
              <a:t>、应用层的安全</a:t>
            </a:r>
          </a:p>
          <a:p>
            <a:pPr eaLnBrk="1" hangingPunct="1">
              <a:lnSpc>
                <a:spcPct val="90000"/>
              </a:lnSpc>
              <a:buFont typeface="Wingdings" panose="05000000000000000000" pitchFamily="2" charset="2"/>
              <a:buNone/>
            </a:pPr>
            <a:r>
              <a:rPr lang="zh-CN" altLang="en-US" sz="2000" dirty="0"/>
              <a:t>       网络层</a:t>
            </a:r>
            <a:r>
              <a:rPr lang="en-US" altLang="zh-CN" sz="2000" dirty="0"/>
              <a:t>(</a:t>
            </a:r>
            <a:r>
              <a:rPr lang="zh-CN" altLang="en-US" sz="2000" dirty="0"/>
              <a:t>传输层</a:t>
            </a:r>
            <a:r>
              <a:rPr lang="en-US" altLang="zh-CN" sz="2000" dirty="0"/>
              <a:t>)</a:t>
            </a:r>
            <a:r>
              <a:rPr lang="zh-CN" altLang="en-US" sz="2000" dirty="0"/>
              <a:t>的安全协议允许为主机</a:t>
            </a:r>
            <a:r>
              <a:rPr lang="en-US" altLang="zh-CN" sz="2000" dirty="0"/>
              <a:t>(</a:t>
            </a:r>
            <a:r>
              <a:rPr lang="zh-CN" altLang="en-US" sz="2000" dirty="0"/>
              <a:t>进程</a:t>
            </a:r>
            <a:r>
              <a:rPr lang="en-US" altLang="zh-CN" sz="2000" dirty="0"/>
              <a:t>)</a:t>
            </a:r>
            <a:r>
              <a:rPr lang="zh-CN" altLang="en-US" sz="2000" dirty="0"/>
              <a:t>之间的</a:t>
            </a:r>
            <a:r>
              <a:rPr lang="zh-CN" altLang="en-US" sz="2000" dirty="0">
                <a:solidFill>
                  <a:schemeClr val="hlink"/>
                </a:solidFill>
              </a:rPr>
              <a:t>数据通道增加安全属性</a:t>
            </a:r>
            <a:r>
              <a:rPr lang="zh-CN" altLang="en-US" sz="2000" dirty="0"/>
              <a:t>。</a:t>
            </a:r>
          </a:p>
          <a:p>
            <a:pPr eaLnBrk="1" hangingPunct="1">
              <a:lnSpc>
                <a:spcPct val="90000"/>
              </a:lnSpc>
              <a:buFont typeface="Wingdings" panose="05000000000000000000" pitchFamily="2" charset="2"/>
              <a:buNone/>
            </a:pPr>
            <a:endParaRPr lang="zh-CN" altLang="en-US" sz="2000" dirty="0"/>
          </a:p>
          <a:p>
            <a:pPr eaLnBrk="1" hangingPunct="1">
              <a:lnSpc>
                <a:spcPct val="90000"/>
              </a:lnSpc>
              <a:buFont typeface="Wingdings" panose="05000000000000000000" pitchFamily="2" charset="2"/>
              <a:buNone/>
            </a:pPr>
            <a:r>
              <a:rPr lang="zh-CN" altLang="en-US" sz="2000" dirty="0"/>
              <a:t>      本质上，这意味着真正的</a:t>
            </a:r>
            <a:r>
              <a:rPr lang="en-US" altLang="zh-CN" sz="2000" dirty="0"/>
              <a:t>(</a:t>
            </a:r>
            <a:r>
              <a:rPr lang="zh-CN" altLang="en-US" sz="2000" dirty="0"/>
              <a:t>或许再加上机密的</a:t>
            </a:r>
            <a:r>
              <a:rPr lang="en-US" altLang="zh-CN" sz="2000" dirty="0"/>
              <a:t>)</a:t>
            </a:r>
            <a:r>
              <a:rPr lang="zh-CN" altLang="en-US" sz="2000" dirty="0"/>
              <a:t>数据通道还是建立在主机</a:t>
            </a:r>
            <a:r>
              <a:rPr lang="en-US" altLang="zh-CN" sz="2000" dirty="0"/>
              <a:t>(</a:t>
            </a:r>
            <a:r>
              <a:rPr lang="zh-CN" altLang="en-US" sz="2000" dirty="0"/>
              <a:t>或进程</a:t>
            </a:r>
            <a:r>
              <a:rPr lang="en-US" altLang="zh-CN" sz="2000" dirty="0"/>
              <a:t>)</a:t>
            </a:r>
            <a:r>
              <a:rPr lang="zh-CN" altLang="en-US" sz="2000" dirty="0"/>
              <a:t>之间，但却不可能区分在同一通道上传输的一个具体文件的安全性要求。</a:t>
            </a:r>
          </a:p>
          <a:p>
            <a:pPr eaLnBrk="1" hangingPunct="1">
              <a:lnSpc>
                <a:spcPct val="90000"/>
              </a:lnSpc>
              <a:buFont typeface="Wingdings" panose="05000000000000000000" pitchFamily="2" charset="2"/>
              <a:buNone/>
            </a:pPr>
            <a:r>
              <a:rPr lang="zh-CN" altLang="en-US" sz="2000" dirty="0"/>
              <a:t>       比如说，如果一个主机与另一个主机之间建立起一条安全的</a:t>
            </a:r>
            <a:r>
              <a:rPr lang="en-US" altLang="zh-CN" sz="2000" dirty="0"/>
              <a:t>IP</a:t>
            </a:r>
            <a:r>
              <a:rPr lang="zh-CN" altLang="en-US" sz="2000" dirty="0"/>
              <a:t>通道，那么所有在这条通道上传输的</a:t>
            </a:r>
            <a:r>
              <a:rPr lang="en-US" altLang="zh-CN" sz="2000" dirty="0"/>
              <a:t>IP</a:t>
            </a:r>
            <a:r>
              <a:rPr lang="zh-CN" altLang="en-US" sz="2000" dirty="0"/>
              <a:t>包就都要自动地被加密。同样，如果一个进程和另一个进程之间通过传输层安全协议建立起了一条安全的数据通道，那么两个进程间传输的所有消息就都要自动地被加密 </a:t>
            </a:r>
          </a:p>
          <a:p>
            <a:pPr eaLnBrk="1" hangingPunct="1">
              <a:lnSpc>
                <a:spcPct val="90000"/>
              </a:lnSpc>
              <a:buFont typeface="Wingdings" panose="05000000000000000000" pitchFamily="2" charset="2"/>
              <a:buNone/>
            </a:pPr>
            <a:endParaRPr lang="zh-CN" altLang="en-US" sz="2000" dirty="0"/>
          </a:p>
          <a:p>
            <a:pPr eaLnBrk="1" hangingPunct="1">
              <a:lnSpc>
                <a:spcPct val="90000"/>
              </a:lnSpc>
              <a:buFont typeface="Wingdings" panose="05000000000000000000" pitchFamily="2" charset="2"/>
              <a:buNone/>
            </a:pPr>
            <a:r>
              <a:rPr lang="zh-CN" altLang="en-US" sz="2000" dirty="0"/>
              <a:t>       如果确实想要区分一个具体文件的不同的安全性要求，那就必须借助于应用层的安全性</a:t>
            </a:r>
          </a:p>
        </p:txBody>
      </p:sp>
    </p:spTree>
    <p:extLst>
      <p:ext uri="{BB962C8B-B14F-4D97-AF65-F5344CB8AC3E}">
        <p14:creationId xmlns:p14="http://schemas.microsoft.com/office/powerpoint/2010/main" val="7070584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3"/>
          <p:cNvSpPr>
            <a:spLocks noGrp="1" noChangeArrowheads="1"/>
          </p:cNvSpPr>
          <p:nvPr>
            <p:ph type="body" idx="1"/>
          </p:nvPr>
        </p:nvSpPr>
        <p:spPr>
          <a:xfrm>
            <a:off x="562429" y="1295400"/>
            <a:ext cx="8382000" cy="4648200"/>
          </a:xfrm>
        </p:spPr>
        <p:txBody>
          <a:bodyPr/>
          <a:lstStyle/>
          <a:p>
            <a:pPr eaLnBrk="1" hangingPunct="1">
              <a:lnSpc>
                <a:spcPct val="90000"/>
              </a:lnSpc>
              <a:buFont typeface="Wingdings" panose="05000000000000000000" pitchFamily="2" charset="2"/>
              <a:buNone/>
            </a:pPr>
            <a:r>
              <a:rPr lang="en-US" altLang="zh-CN" sz="2800" b="1" dirty="0">
                <a:solidFill>
                  <a:schemeClr val="hlink"/>
                </a:solidFill>
              </a:rPr>
              <a:t>2</a:t>
            </a:r>
            <a:r>
              <a:rPr lang="zh-CN" altLang="en-US" sz="2800" b="1" dirty="0">
                <a:solidFill>
                  <a:schemeClr val="hlink"/>
                </a:solidFill>
              </a:rPr>
              <a:t>、应用层安全协议的解决办法</a:t>
            </a:r>
          </a:p>
          <a:p>
            <a:pPr eaLnBrk="1" hangingPunct="1">
              <a:lnSpc>
                <a:spcPct val="90000"/>
              </a:lnSpc>
              <a:buFont typeface="Wingdings" panose="05000000000000000000" pitchFamily="2" charset="2"/>
              <a:buNone/>
            </a:pPr>
            <a:r>
              <a:rPr lang="zh-CN" altLang="en-US" sz="2400" dirty="0">
                <a:latin typeface="宋体" panose="02010600030101010101" pitchFamily="2" charset="-122"/>
              </a:rPr>
              <a:t>    </a:t>
            </a:r>
            <a:r>
              <a:rPr lang="en-US" altLang="zh-CN" sz="2400" dirty="0">
                <a:latin typeface="宋体" panose="02010600030101010101" pitchFamily="2" charset="-122"/>
              </a:rPr>
              <a:t>(1)</a:t>
            </a:r>
            <a:r>
              <a:rPr lang="zh-CN" altLang="en-US" sz="2400" dirty="0">
                <a:solidFill>
                  <a:srgbClr val="000000"/>
                </a:solidFill>
                <a:latin typeface="宋体" panose="02010600030101010101" pitchFamily="2" charset="-122"/>
              </a:rPr>
              <a:t>对每个应用</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及应用协议</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分别进行修改</a:t>
            </a:r>
            <a:r>
              <a:rPr lang="en-US" altLang="zh-CN" sz="2400" dirty="0">
                <a:latin typeface="宋体" panose="02010600030101010101" pitchFamily="2" charset="-122"/>
              </a:rPr>
              <a:t>,</a:t>
            </a:r>
            <a:r>
              <a:rPr lang="zh-CN" altLang="en-US" sz="2400" dirty="0">
                <a:latin typeface="宋体" panose="02010600030101010101" pitchFamily="2" charset="-122"/>
              </a:rPr>
              <a:t>使之具有安全特性。缺点就是要对每个应用都进行修改。</a:t>
            </a:r>
          </a:p>
          <a:p>
            <a:pPr eaLnBrk="1" hangingPunct="1">
              <a:lnSpc>
                <a:spcPct val="90000"/>
              </a:lnSpc>
              <a:buFont typeface="Wingdings" panose="05000000000000000000" pitchFamily="2" charset="2"/>
              <a:buNone/>
            </a:pPr>
            <a:r>
              <a:rPr lang="zh-CN" altLang="en-US" sz="2400" dirty="0">
                <a:latin typeface="宋体" panose="02010600030101010101" pitchFamily="2" charset="-122"/>
              </a:rPr>
              <a:t>       这些协议包括：</a:t>
            </a:r>
            <a:r>
              <a:rPr lang="en-US" altLang="zh-CN" sz="2400" dirty="0">
                <a:latin typeface="宋体" panose="02010600030101010101" pitchFamily="2" charset="-122"/>
              </a:rPr>
              <a:t>PEM</a:t>
            </a:r>
            <a:r>
              <a:rPr lang="zh-CN" altLang="en-US" sz="2400" dirty="0">
                <a:latin typeface="宋体" panose="02010600030101010101" pitchFamily="2" charset="-122"/>
              </a:rPr>
              <a:t>、</a:t>
            </a:r>
            <a:r>
              <a:rPr lang="en-US" altLang="zh-CN" sz="2400" dirty="0">
                <a:latin typeface="宋体" panose="02010600030101010101" pitchFamily="2" charset="-122"/>
              </a:rPr>
              <a:t>PGP</a:t>
            </a:r>
            <a:r>
              <a:rPr lang="zh-CN" altLang="en-US" sz="2400" dirty="0">
                <a:latin typeface="宋体" panose="02010600030101010101" pitchFamily="2" charset="-122"/>
              </a:rPr>
              <a:t>、</a:t>
            </a:r>
            <a:r>
              <a:rPr lang="en-US" altLang="zh-CN" sz="2400" dirty="0">
                <a:latin typeface="宋体" panose="02010600030101010101" pitchFamily="2" charset="-122"/>
              </a:rPr>
              <a:t>S-HTTP</a:t>
            </a:r>
            <a:r>
              <a:rPr lang="zh-CN" altLang="en-US" sz="2400" dirty="0">
                <a:latin typeface="宋体" panose="02010600030101010101" pitchFamily="2" charset="-122"/>
              </a:rPr>
              <a:t>、</a:t>
            </a:r>
            <a:r>
              <a:rPr lang="en-US" altLang="zh-CN" sz="2400" dirty="0">
                <a:latin typeface="宋体" panose="02010600030101010101" pitchFamily="2" charset="-122"/>
              </a:rPr>
              <a:t>Set</a:t>
            </a:r>
            <a:r>
              <a:rPr lang="zh-CN" altLang="en-US" sz="2400" dirty="0">
                <a:latin typeface="宋体" panose="02010600030101010101" pitchFamily="2" charset="-122"/>
              </a:rPr>
              <a:t>、</a:t>
            </a:r>
            <a:r>
              <a:rPr lang="en-US" altLang="zh-CN" sz="2400" dirty="0">
                <a:latin typeface="宋体" panose="02010600030101010101" pitchFamily="2" charset="-122"/>
              </a:rPr>
              <a:t>SEPP</a:t>
            </a:r>
            <a:r>
              <a:rPr lang="zh-CN" altLang="en-US" sz="2400" dirty="0">
                <a:latin typeface="宋体" panose="02010600030101010101" pitchFamily="2" charset="-122"/>
              </a:rPr>
              <a:t>等</a:t>
            </a:r>
          </a:p>
          <a:p>
            <a:pPr eaLnBrk="1" hangingPunct="1">
              <a:lnSpc>
                <a:spcPct val="90000"/>
              </a:lnSpc>
              <a:buFont typeface="Wingdings" panose="05000000000000000000" pitchFamily="2" charset="2"/>
              <a:buNone/>
            </a:pPr>
            <a:endParaRPr lang="zh-CN" altLang="en-US" sz="2400" dirty="0">
              <a:latin typeface="宋体" panose="02010600030101010101" pitchFamily="2" charset="-122"/>
            </a:endParaRPr>
          </a:p>
          <a:p>
            <a:pPr eaLnBrk="1" hangingPunct="1">
              <a:lnSpc>
                <a:spcPct val="90000"/>
              </a:lnSpc>
              <a:buFont typeface="Wingdings" panose="05000000000000000000" pitchFamily="2" charset="2"/>
              <a:buNone/>
            </a:pPr>
            <a:r>
              <a:rPr lang="zh-CN" altLang="en-US" sz="2400" b="1" dirty="0">
                <a:solidFill>
                  <a:schemeClr val="hlink"/>
                </a:solidFill>
                <a:latin typeface=""/>
              </a:rPr>
              <a:t>    </a:t>
            </a:r>
            <a:r>
              <a:rPr lang="en-US" altLang="zh-CN" sz="2400" b="1" dirty="0">
                <a:solidFill>
                  <a:schemeClr val="hlink"/>
                </a:solidFill>
                <a:latin typeface=""/>
              </a:rPr>
              <a:t>(2)</a:t>
            </a:r>
            <a:r>
              <a:rPr lang="zh-CN" altLang="en-US" sz="2400" b="1" dirty="0">
                <a:solidFill>
                  <a:schemeClr val="hlink"/>
                </a:solidFill>
                <a:latin typeface=""/>
              </a:rPr>
              <a:t>安全</a:t>
            </a:r>
            <a:r>
              <a:rPr lang="en-US" altLang="zh-CN" sz="2400" b="1" dirty="0">
                <a:solidFill>
                  <a:schemeClr val="hlink"/>
                </a:solidFill>
                <a:latin typeface=""/>
              </a:rPr>
              <a:t>shell(SSH)</a:t>
            </a:r>
          </a:p>
          <a:p>
            <a:pPr eaLnBrk="1" hangingPunct="1">
              <a:lnSpc>
                <a:spcPct val="90000"/>
              </a:lnSpc>
              <a:buFont typeface="Wingdings" panose="05000000000000000000" pitchFamily="2" charset="2"/>
              <a:buNone/>
            </a:pPr>
            <a:r>
              <a:rPr lang="en-US" altLang="zh-CN" sz="2400" dirty="0">
                <a:solidFill>
                  <a:srgbClr val="000000"/>
                </a:solidFill>
                <a:latin typeface=""/>
              </a:rPr>
              <a:t>       </a:t>
            </a:r>
            <a:r>
              <a:rPr lang="zh-CN" altLang="en-US" sz="2400" dirty="0">
                <a:solidFill>
                  <a:srgbClr val="000000"/>
                </a:solidFill>
                <a:latin typeface=""/>
              </a:rPr>
              <a:t>为应用提供了一个统一的安全机制。</a:t>
            </a:r>
          </a:p>
          <a:p>
            <a:pPr eaLnBrk="1" hangingPunct="1">
              <a:lnSpc>
                <a:spcPct val="90000"/>
              </a:lnSpc>
              <a:buFont typeface="Wingdings" panose="05000000000000000000" pitchFamily="2" charset="2"/>
              <a:buNone/>
            </a:pPr>
            <a:r>
              <a:rPr lang="zh-CN" altLang="en-US" sz="2400" dirty="0">
                <a:solidFill>
                  <a:srgbClr val="000000"/>
                </a:solidFill>
                <a:latin typeface=""/>
              </a:rPr>
              <a:t>       </a:t>
            </a:r>
            <a:r>
              <a:rPr lang="en-US" altLang="zh-CN" sz="2400" dirty="0">
                <a:solidFill>
                  <a:srgbClr val="000000"/>
                </a:solidFill>
                <a:latin typeface=""/>
              </a:rPr>
              <a:t>SSH</a:t>
            </a:r>
            <a:r>
              <a:rPr lang="zh-CN" altLang="en-US" sz="2400" dirty="0">
                <a:solidFill>
                  <a:srgbClr val="000000"/>
                </a:solidFill>
                <a:latin typeface=""/>
              </a:rPr>
              <a:t>原意是用来替换</a:t>
            </a:r>
            <a:r>
              <a:rPr lang="en-US" altLang="zh-CN" sz="2400" dirty="0">
                <a:solidFill>
                  <a:srgbClr val="000000"/>
                </a:solidFill>
                <a:latin typeface=""/>
              </a:rPr>
              <a:t>Unix(Linux)</a:t>
            </a:r>
            <a:r>
              <a:rPr lang="zh-CN" altLang="en-US" sz="2400" dirty="0">
                <a:solidFill>
                  <a:srgbClr val="000000"/>
                </a:solidFill>
                <a:latin typeface=""/>
              </a:rPr>
              <a:t>上的</a:t>
            </a:r>
            <a:r>
              <a:rPr lang="en-US" altLang="zh-CN" sz="2400" dirty="0">
                <a:solidFill>
                  <a:srgbClr val="000000"/>
                </a:solidFill>
                <a:latin typeface=""/>
              </a:rPr>
              <a:t>r</a:t>
            </a:r>
            <a:r>
              <a:rPr lang="zh-CN" altLang="en-US" sz="2400" dirty="0">
                <a:solidFill>
                  <a:srgbClr val="000000"/>
                </a:solidFill>
                <a:latin typeface=""/>
              </a:rPr>
              <a:t>命令的。实际上它完全可以替代</a:t>
            </a:r>
            <a:r>
              <a:rPr lang="en-US" altLang="zh-CN" sz="2400" dirty="0">
                <a:solidFill>
                  <a:srgbClr val="000000"/>
                </a:solidFill>
                <a:latin typeface=""/>
              </a:rPr>
              <a:t>Telnet</a:t>
            </a:r>
            <a:r>
              <a:rPr lang="zh-CN" altLang="en-US" sz="2400" dirty="0">
                <a:solidFill>
                  <a:srgbClr val="000000"/>
                </a:solidFill>
                <a:latin typeface=""/>
              </a:rPr>
              <a:t>、</a:t>
            </a:r>
            <a:r>
              <a:rPr lang="en-US" altLang="zh-CN" sz="2400" dirty="0">
                <a:solidFill>
                  <a:srgbClr val="000000"/>
                </a:solidFill>
                <a:latin typeface=""/>
              </a:rPr>
              <a:t>FTP</a:t>
            </a:r>
            <a:r>
              <a:rPr lang="zh-CN" altLang="en-US" sz="2400" dirty="0">
                <a:solidFill>
                  <a:srgbClr val="000000"/>
                </a:solidFill>
                <a:latin typeface=""/>
              </a:rPr>
              <a:t>等协议。</a:t>
            </a:r>
          </a:p>
          <a:p>
            <a:pPr eaLnBrk="1" hangingPunct="1">
              <a:lnSpc>
                <a:spcPct val="90000"/>
              </a:lnSpc>
              <a:buFont typeface="Wingdings" panose="05000000000000000000" pitchFamily="2" charset="2"/>
              <a:buNone/>
            </a:pPr>
            <a:r>
              <a:rPr lang="zh-CN" altLang="en-US" sz="2400" dirty="0">
                <a:solidFill>
                  <a:srgbClr val="000000"/>
                </a:solidFill>
                <a:latin typeface=""/>
              </a:rPr>
              <a:t>       </a:t>
            </a:r>
            <a:r>
              <a:rPr lang="en-US" altLang="zh-CN" sz="2400" dirty="0">
                <a:solidFill>
                  <a:srgbClr val="000000"/>
                </a:solidFill>
                <a:latin typeface=""/>
              </a:rPr>
              <a:t>SSH</a:t>
            </a:r>
            <a:r>
              <a:rPr lang="zh-CN" altLang="en-US" sz="2400" dirty="0">
                <a:solidFill>
                  <a:srgbClr val="000000"/>
                </a:solidFill>
                <a:latin typeface=""/>
              </a:rPr>
              <a:t>允许其用户安全地登录到远程主机上，执行命令，传输文件。它实现了一个密钥交换协议，以及主机及客户端认证协议 </a:t>
            </a:r>
          </a:p>
        </p:txBody>
      </p:sp>
      <p:sp>
        <p:nvSpPr>
          <p:cNvPr id="3" name="Rectangle 2"/>
          <p:cNvSpPr>
            <a:spLocks noGrp="1" noChangeArrowheads="1"/>
          </p:cNvSpPr>
          <p:nvPr>
            <p:ph type="title"/>
          </p:nvPr>
        </p:nvSpPr>
        <p:spPr>
          <a:xfrm>
            <a:off x="457200" y="274638"/>
            <a:ext cx="8229600" cy="871991"/>
          </a:xfrm>
        </p:spPr>
        <p:txBody>
          <a:bodyPr/>
          <a:lstStyle/>
          <a:p>
            <a:pPr eaLnBrk="1" hangingPunct="1"/>
            <a:r>
              <a:rPr lang="en-US" altLang="zh-CN" dirty="0"/>
              <a:t>11.7 </a:t>
            </a:r>
            <a:r>
              <a:rPr lang="zh-CN" altLang="en-US" dirty="0"/>
              <a:t>应用层安全协议</a:t>
            </a:r>
          </a:p>
        </p:txBody>
      </p:sp>
    </p:spTree>
    <p:extLst>
      <p:ext uri="{BB962C8B-B14F-4D97-AF65-F5344CB8AC3E}">
        <p14:creationId xmlns:p14="http://schemas.microsoft.com/office/powerpoint/2010/main" val="14116210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3"/>
          <p:cNvSpPr>
            <a:spLocks noGrp="1" noChangeArrowheads="1"/>
          </p:cNvSpPr>
          <p:nvPr>
            <p:ph type="body" idx="1"/>
          </p:nvPr>
        </p:nvSpPr>
        <p:spPr>
          <a:xfrm>
            <a:off x="304800" y="1516743"/>
            <a:ext cx="8229600" cy="4114800"/>
          </a:xfrm>
        </p:spPr>
        <p:txBody>
          <a:bodyPr/>
          <a:lstStyle/>
          <a:p>
            <a:pPr eaLnBrk="1" hangingPunct="1">
              <a:buFont typeface="Wingdings" panose="05000000000000000000" pitchFamily="2" charset="2"/>
              <a:buNone/>
            </a:pPr>
            <a:r>
              <a:rPr lang="en-US" altLang="zh-CN" sz="2400" b="1" dirty="0">
                <a:solidFill>
                  <a:schemeClr val="hlink"/>
                </a:solidFill>
                <a:latin typeface=""/>
              </a:rPr>
              <a:t> (3)</a:t>
            </a:r>
            <a:r>
              <a:rPr lang="zh-CN" altLang="en-US" sz="2400" b="1" dirty="0">
                <a:solidFill>
                  <a:schemeClr val="hlink"/>
                </a:solidFill>
                <a:latin typeface=""/>
              </a:rPr>
              <a:t>认证和密钥分配系统 </a:t>
            </a:r>
          </a:p>
          <a:p>
            <a:pPr eaLnBrk="1" hangingPunct="1">
              <a:buFont typeface="Wingdings" panose="05000000000000000000" pitchFamily="2" charset="2"/>
              <a:buNone/>
            </a:pPr>
            <a:r>
              <a:rPr lang="zh-CN" altLang="en-US" sz="2400" dirty="0">
                <a:solidFill>
                  <a:srgbClr val="000000"/>
                </a:solidFill>
                <a:latin typeface=""/>
              </a:rPr>
              <a:t>    这是</a:t>
            </a:r>
            <a:r>
              <a:rPr lang="en-US" altLang="zh-CN" sz="2400" dirty="0">
                <a:solidFill>
                  <a:srgbClr val="000000"/>
                </a:solidFill>
                <a:latin typeface=""/>
              </a:rPr>
              <a:t>SSH</a:t>
            </a:r>
            <a:r>
              <a:rPr lang="zh-CN" altLang="en-US" sz="2400" dirty="0">
                <a:solidFill>
                  <a:srgbClr val="000000"/>
                </a:solidFill>
                <a:latin typeface=""/>
              </a:rPr>
              <a:t>的进一步发展的结果。</a:t>
            </a:r>
          </a:p>
          <a:p>
            <a:pPr eaLnBrk="1" hangingPunct="1">
              <a:buFont typeface="Wingdings" panose="05000000000000000000" pitchFamily="2" charset="2"/>
              <a:buNone/>
            </a:pPr>
            <a:r>
              <a:rPr lang="zh-CN" altLang="en-US" sz="2400" dirty="0">
                <a:solidFill>
                  <a:srgbClr val="000000"/>
                </a:solidFill>
                <a:latin typeface=""/>
              </a:rPr>
              <a:t>    可以用来为任何网络应用程序提供安全服务，如</a:t>
            </a:r>
            <a:r>
              <a:rPr lang="en-US" altLang="zh-CN" sz="2400" dirty="0">
                <a:solidFill>
                  <a:srgbClr val="000000"/>
                </a:solidFill>
                <a:latin typeface=""/>
              </a:rPr>
              <a:t>:</a:t>
            </a:r>
            <a:r>
              <a:rPr lang="zh-CN" altLang="en-US" sz="2400" dirty="0">
                <a:solidFill>
                  <a:srgbClr val="000000"/>
                </a:solidFill>
                <a:latin typeface=""/>
              </a:rPr>
              <a:t>认证、数据机密性和完整性、访问控制以及非否认服务。</a:t>
            </a:r>
          </a:p>
          <a:p>
            <a:pPr eaLnBrk="1" hangingPunct="1">
              <a:buFont typeface="Wingdings" panose="05000000000000000000" pitchFamily="2" charset="2"/>
              <a:buNone/>
            </a:pPr>
            <a:r>
              <a:rPr lang="zh-CN" altLang="en-US" sz="2400" dirty="0">
                <a:solidFill>
                  <a:srgbClr val="000000"/>
                </a:solidFill>
                <a:latin typeface="+mn-ea"/>
              </a:rPr>
              <a:t>      </a:t>
            </a:r>
            <a:r>
              <a:rPr lang="en-US" altLang="zh-CN" sz="2400" dirty="0">
                <a:solidFill>
                  <a:srgbClr val="000000"/>
                </a:solidFill>
                <a:latin typeface="+mn-ea"/>
              </a:rPr>
              <a:t>MIT</a:t>
            </a:r>
            <a:r>
              <a:rPr lang="zh-CN" altLang="en-US" sz="2400" dirty="0">
                <a:solidFill>
                  <a:srgbClr val="000000"/>
                </a:solidFill>
                <a:latin typeface="+mn-ea"/>
              </a:rPr>
              <a:t>的</a:t>
            </a:r>
            <a:r>
              <a:rPr lang="en-US" altLang="zh-CN" sz="2400" dirty="0">
                <a:solidFill>
                  <a:srgbClr val="000000"/>
                </a:solidFill>
                <a:latin typeface="+mn-ea"/>
              </a:rPr>
              <a:t>Kerberos(V4</a:t>
            </a:r>
            <a:r>
              <a:rPr lang="zh-CN" altLang="en-US" sz="2400" dirty="0">
                <a:solidFill>
                  <a:srgbClr val="000000"/>
                </a:solidFill>
                <a:latin typeface="+mn-ea"/>
              </a:rPr>
              <a:t>与</a:t>
            </a:r>
            <a:r>
              <a:rPr lang="en-US" altLang="zh-CN" sz="2400" dirty="0">
                <a:solidFill>
                  <a:srgbClr val="000000"/>
                </a:solidFill>
                <a:latin typeface="+mn-ea"/>
              </a:rPr>
              <a:t>V5)</a:t>
            </a:r>
          </a:p>
          <a:p>
            <a:pPr eaLnBrk="1" hangingPunct="1">
              <a:buFont typeface="Wingdings" panose="05000000000000000000" pitchFamily="2" charset="2"/>
              <a:buNone/>
            </a:pPr>
            <a:r>
              <a:rPr lang="en-US" altLang="zh-CN" sz="2400" dirty="0">
                <a:solidFill>
                  <a:srgbClr val="000000"/>
                </a:solidFill>
                <a:latin typeface="+mn-ea"/>
              </a:rPr>
              <a:t>      IBM</a:t>
            </a:r>
            <a:r>
              <a:rPr lang="zh-CN" altLang="en-US" sz="2400" dirty="0">
                <a:solidFill>
                  <a:srgbClr val="000000"/>
                </a:solidFill>
                <a:latin typeface="+mn-ea"/>
              </a:rPr>
              <a:t>的</a:t>
            </a:r>
            <a:r>
              <a:rPr lang="en-US" altLang="zh-CN" sz="2400" dirty="0" err="1">
                <a:solidFill>
                  <a:srgbClr val="000000"/>
                </a:solidFill>
                <a:latin typeface="+mn-ea"/>
              </a:rPr>
              <a:t>CryptoKnight</a:t>
            </a:r>
            <a:endParaRPr lang="en-US" altLang="zh-CN" sz="2400" dirty="0">
              <a:solidFill>
                <a:srgbClr val="000000"/>
              </a:solidFill>
              <a:latin typeface="+mn-ea"/>
            </a:endParaRPr>
          </a:p>
          <a:p>
            <a:pPr eaLnBrk="1" hangingPunct="1">
              <a:buFont typeface="Wingdings" panose="05000000000000000000" pitchFamily="2" charset="2"/>
              <a:buNone/>
            </a:pPr>
            <a:r>
              <a:rPr lang="en-US" altLang="zh-CN" sz="2400" dirty="0">
                <a:solidFill>
                  <a:srgbClr val="000000"/>
                </a:solidFill>
                <a:latin typeface="+mn-ea"/>
              </a:rPr>
              <a:t>      </a:t>
            </a:r>
            <a:r>
              <a:rPr lang="en-US" altLang="zh-CN" sz="2400" dirty="0" err="1">
                <a:solidFill>
                  <a:srgbClr val="000000"/>
                </a:solidFill>
                <a:latin typeface="+mn-ea"/>
              </a:rPr>
              <a:t>Netwrok</a:t>
            </a:r>
            <a:r>
              <a:rPr lang="zh-CN" altLang="en-US" sz="2400" dirty="0">
                <a:solidFill>
                  <a:srgbClr val="000000"/>
                </a:solidFill>
                <a:latin typeface="+mn-ea"/>
              </a:rPr>
              <a:t>的 </a:t>
            </a:r>
            <a:r>
              <a:rPr lang="en-US" altLang="zh-CN" sz="2400" dirty="0" err="1">
                <a:solidFill>
                  <a:srgbClr val="000000"/>
                </a:solidFill>
                <a:latin typeface="+mn-ea"/>
              </a:rPr>
              <a:t>SecurityProgram</a:t>
            </a:r>
            <a:endParaRPr lang="en-US" altLang="zh-CN" sz="2400" dirty="0">
              <a:solidFill>
                <a:srgbClr val="000000"/>
              </a:solidFill>
              <a:latin typeface="+mn-ea"/>
            </a:endParaRPr>
          </a:p>
          <a:p>
            <a:pPr eaLnBrk="1" hangingPunct="1">
              <a:buFont typeface="Wingdings" panose="05000000000000000000" pitchFamily="2" charset="2"/>
              <a:buNone/>
            </a:pPr>
            <a:r>
              <a:rPr lang="en-US" altLang="zh-CN" sz="2400" dirty="0">
                <a:solidFill>
                  <a:srgbClr val="000000"/>
                </a:solidFill>
                <a:latin typeface="+mn-ea"/>
              </a:rPr>
              <a:t>      Karlsruhe</a:t>
            </a:r>
            <a:r>
              <a:rPr lang="zh-CN" altLang="en-US" sz="2400" dirty="0">
                <a:solidFill>
                  <a:srgbClr val="000000"/>
                </a:solidFill>
                <a:latin typeface="+mn-ea"/>
              </a:rPr>
              <a:t>大学的指数安全系统</a:t>
            </a:r>
            <a:r>
              <a:rPr lang="en-US" altLang="zh-CN" sz="2400" dirty="0">
                <a:solidFill>
                  <a:srgbClr val="000000"/>
                </a:solidFill>
                <a:latin typeface="+mn-ea"/>
              </a:rPr>
              <a:t>(TESS)</a:t>
            </a:r>
          </a:p>
          <a:p>
            <a:pPr eaLnBrk="1" hangingPunct="1">
              <a:buFont typeface="Wingdings" panose="05000000000000000000" pitchFamily="2" charset="2"/>
              <a:buNone/>
            </a:pPr>
            <a:endParaRPr lang="en-US" altLang="zh-CN" dirty="0"/>
          </a:p>
        </p:txBody>
      </p:sp>
      <p:sp>
        <p:nvSpPr>
          <p:cNvPr id="3" name="Rectangle 2"/>
          <p:cNvSpPr>
            <a:spLocks noGrp="1" noChangeArrowheads="1"/>
          </p:cNvSpPr>
          <p:nvPr>
            <p:ph type="title"/>
          </p:nvPr>
        </p:nvSpPr>
        <p:spPr>
          <a:xfrm>
            <a:off x="457200" y="274638"/>
            <a:ext cx="8229600" cy="871991"/>
          </a:xfrm>
        </p:spPr>
        <p:txBody>
          <a:bodyPr/>
          <a:lstStyle/>
          <a:p>
            <a:pPr eaLnBrk="1" hangingPunct="1"/>
            <a:r>
              <a:rPr lang="en-US" altLang="zh-CN" dirty="0"/>
              <a:t>11.7 </a:t>
            </a:r>
            <a:r>
              <a:rPr lang="zh-CN" altLang="en-US" dirty="0"/>
              <a:t>应用层安全协议</a:t>
            </a:r>
          </a:p>
        </p:txBody>
      </p:sp>
    </p:spTree>
    <p:extLst>
      <p:ext uri="{BB962C8B-B14F-4D97-AF65-F5344CB8AC3E}">
        <p14:creationId xmlns:p14="http://schemas.microsoft.com/office/powerpoint/2010/main" val="29136302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3"/>
          <p:cNvSpPr>
            <a:spLocks noGrp="1" noChangeArrowheads="1"/>
          </p:cNvSpPr>
          <p:nvPr>
            <p:ph type="body" idx="1"/>
          </p:nvPr>
        </p:nvSpPr>
        <p:spPr>
          <a:xfrm>
            <a:off x="336331" y="1510862"/>
            <a:ext cx="7772400" cy="4448504"/>
          </a:xfrm>
        </p:spPr>
        <p:txBody>
          <a:bodyPr/>
          <a:lstStyle/>
          <a:p>
            <a:pPr eaLnBrk="1" hangingPunct="1">
              <a:lnSpc>
                <a:spcPct val="150000"/>
              </a:lnSpc>
              <a:buFont typeface="Wingdings" panose="05000000000000000000" pitchFamily="2" charset="2"/>
              <a:buNone/>
            </a:pPr>
            <a:r>
              <a:rPr lang="en-US" altLang="zh-CN" sz="2800" b="1" dirty="0">
                <a:solidFill>
                  <a:schemeClr val="hlink"/>
                </a:solidFill>
              </a:rPr>
              <a:t>PGP</a:t>
            </a:r>
            <a:r>
              <a:rPr lang="zh-CN" altLang="en-US" sz="2800" b="1" dirty="0">
                <a:solidFill>
                  <a:schemeClr val="hlink"/>
                </a:solidFill>
              </a:rPr>
              <a:t>邮件安全协议</a:t>
            </a:r>
            <a:endParaRPr lang="en-US" altLang="zh-CN" sz="2800" b="1" dirty="0">
              <a:solidFill>
                <a:schemeClr val="hlink"/>
              </a:solidFill>
            </a:endParaRPr>
          </a:p>
          <a:p>
            <a:pPr eaLnBrk="1" hangingPunct="1">
              <a:lnSpc>
                <a:spcPct val="150000"/>
              </a:lnSpc>
              <a:buFont typeface="Wingdings" panose="05000000000000000000" pitchFamily="2" charset="2"/>
              <a:buNone/>
            </a:pPr>
            <a:r>
              <a:rPr lang="zh-CN" altLang="en-US" sz="2800" dirty="0"/>
              <a:t>    </a:t>
            </a:r>
            <a:r>
              <a:rPr lang="zh-CN" altLang="en-US" sz="2800" dirty="0">
                <a:solidFill>
                  <a:srgbClr val="0000FF"/>
                </a:solidFill>
              </a:rPr>
              <a:t>（</a:t>
            </a:r>
            <a:r>
              <a:rPr lang="en-US" altLang="zh-CN" sz="2800" dirty="0">
                <a:solidFill>
                  <a:srgbClr val="0000FF"/>
                </a:solidFill>
              </a:rPr>
              <a:t>1</a:t>
            </a:r>
            <a:r>
              <a:rPr lang="zh-CN" altLang="en-US" sz="2800" dirty="0">
                <a:solidFill>
                  <a:srgbClr val="0000FF"/>
                </a:solidFill>
              </a:rPr>
              <a:t>）用于邮件、文件的安全传输</a:t>
            </a:r>
          </a:p>
          <a:p>
            <a:pPr eaLnBrk="1" hangingPunct="1">
              <a:lnSpc>
                <a:spcPct val="150000"/>
              </a:lnSpc>
              <a:buFont typeface="Wingdings" panose="05000000000000000000" pitchFamily="2" charset="2"/>
              <a:buNone/>
            </a:pPr>
            <a:r>
              <a:rPr lang="zh-CN" altLang="en-US" sz="2800" dirty="0">
                <a:solidFill>
                  <a:srgbClr val="0000FF"/>
                </a:solidFill>
              </a:rPr>
              <a:t>    （</a:t>
            </a:r>
            <a:r>
              <a:rPr lang="en-US" altLang="zh-CN" sz="2800" dirty="0">
                <a:solidFill>
                  <a:srgbClr val="0000FF"/>
                </a:solidFill>
              </a:rPr>
              <a:t>2</a:t>
            </a:r>
            <a:r>
              <a:rPr lang="zh-CN" altLang="en-US" sz="2800" dirty="0">
                <a:solidFill>
                  <a:srgbClr val="0000FF"/>
                </a:solidFill>
              </a:rPr>
              <a:t>）提供的安全服务</a:t>
            </a:r>
          </a:p>
          <a:p>
            <a:pPr eaLnBrk="1" hangingPunct="1">
              <a:lnSpc>
                <a:spcPct val="150000"/>
              </a:lnSpc>
              <a:buFont typeface="Wingdings" panose="05000000000000000000" pitchFamily="2" charset="2"/>
              <a:buNone/>
            </a:pPr>
            <a:r>
              <a:rPr lang="zh-CN" altLang="en-US" sz="2800" dirty="0"/>
              <a:t>              </a:t>
            </a:r>
            <a:r>
              <a:rPr lang="en-US" altLang="zh-CN" sz="2800" dirty="0"/>
              <a:t>1</a:t>
            </a:r>
            <a:r>
              <a:rPr lang="zh-CN" altLang="en-US" sz="2800" dirty="0"/>
              <a:t>）保密性</a:t>
            </a:r>
          </a:p>
          <a:p>
            <a:pPr eaLnBrk="1" hangingPunct="1">
              <a:lnSpc>
                <a:spcPct val="150000"/>
              </a:lnSpc>
              <a:buFont typeface="Wingdings" panose="05000000000000000000" pitchFamily="2" charset="2"/>
              <a:buNone/>
            </a:pPr>
            <a:r>
              <a:rPr lang="zh-CN" altLang="en-US" sz="2800" dirty="0"/>
              <a:t>              </a:t>
            </a:r>
            <a:r>
              <a:rPr lang="en-US" altLang="zh-CN" sz="2800" dirty="0"/>
              <a:t>2</a:t>
            </a:r>
            <a:r>
              <a:rPr lang="zh-CN" altLang="en-US" sz="2800" dirty="0"/>
              <a:t>）鉴别</a:t>
            </a:r>
          </a:p>
          <a:p>
            <a:pPr eaLnBrk="1" hangingPunct="1">
              <a:lnSpc>
                <a:spcPct val="150000"/>
              </a:lnSpc>
              <a:buFont typeface="Wingdings" panose="05000000000000000000" pitchFamily="2" charset="2"/>
              <a:buNone/>
            </a:pPr>
            <a:r>
              <a:rPr lang="zh-CN" altLang="en-US" sz="2800" dirty="0"/>
              <a:t>              </a:t>
            </a:r>
            <a:r>
              <a:rPr lang="en-US" altLang="zh-CN" sz="2800" dirty="0"/>
              <a:t>3</a:t>
            </a:r>
            <a:r>
              <a:rPr lang="zh-CN" altLang="en-US" sz="2800" dirty="0"/>
              <a:t>）完整性</a:t>
            </a:r>
          </a:p>
        </p:txBody>
      </p:sp>
      <p:sp>
        <p:nvSpPr>
          <p:cNvPr id="3" name="Rectangle 2"/>
          <p:cNvSpPr>
            <a:spLocks noGrp="1" noChangeArrowheads="1"/>
          </p:cNvSpPr>
          <p:nvPr>
            <p:ph type="title"/>
          </p:nvPr>
        </p:nvSpPr>
        <p:spPr>
          <a:xfrm>
            <a:off x="457200" y="274638"/>
            <a:ext cx="8229600" cy="871991"/>
          </a:xfrm>
        </p:spPr>
        <p:txBody>
          <a:bodyPr/>
          <a:lstStyle/>
          <a:p>
            <a:pPr eaLnBrk="1" hangingPunct="1"/>
            <a:r>
              <a:rPr lang="en-US" altLang="zh-CN" dirty="0"/>
              <a:t>11.7 </a:t>
            </a:r>
            <a:r>
              <a:rPr lang="zh-CN" altLang="en-US" dirty="0"/>
              <a:t>应用层安全协议</a:t>
            </a:r>
            <a:r>
              <a:rPr lang="en-US" altLang="zh-CN" dirty="0"/>
              <a:t>-PGP</a:t>
            </a:r>
            <a:endParaRPr lang="zh-CN" altLang="en-US" dirty="0"/>
          </a:p>
        </p:txBody>
      </p:sp>
    </p:spTree>
    <p:extLst>
      <p:ext uri="{BB962C8B-B14F-4D97-AF65-F5344CB8AC3E}">
        <p14:creationId xmlns:p14="http://schemas.microsoft.com/office/powerpoint/2010/main" val="32146331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3"/>
          <p:cNvSpPr>
            <a:spLocks noGrp="1" noChangeArrowheads="1"/>
          </p:cNvSpPr>
          <p:nvPr>
            <p:ph type="body" idx="1"/>
          </p:nvPr>
        </p:nvSpPr>
        <p:spPr>
          <a:xfrm>
            <a:off x="685800" y="1602828"/>
            <a:ext cx="7772400" cy="4114800"/>
          </a:xfrm>
        </p:spPr>
        <p:txBody>
          <a:bodyPr/>
          <a:lstStyle/>
          <a:p>
            <a:pPr eaLnBrk="1" hangingPunct="1">
              <a:lnSpc>
                <a:spcPct val="150000"/>
              </a:lnSpc>
              <a:buFont typeface="Wingdings" panose="05000000000000000000" pitchFamily="2" charset="2"/>
              <a:buNone/>
            </a:pPr>
            <a:r>
              <a:rPr lang="zh-CN" altLang="en-US" sz="2400" b="1" dirty="0">
                <a:solidFill>
                  <a:schemeClr val="hlink"/>
                </a:solidFill>
                <a:latin typeface=""/>
              </a:rPr>
              <a:t>（</a:t>
            </a:r>
            <a:r>
              <a:rPr lang="en-US" altLang="zh-CN" sz="2400" b="1" dirty="0">
                <a:solidFill>
                  <a:schemeClr val="hlink"/>
                </a:solidFill>
                <a:latin typeface=""/>
              </a:rPr>
              <a:t>3</a:t>
            </a:r>
            <a:r>
              <a:rPr lang="zh-CN" altLang="en-US" sz="2400" b="1" dirty="0">
                <a:solidFill>
                  <a:schemeClr val="hlink"/>
                </a:solidFill>
                <a:latin typeface=""/>
              </a:rPr>
              <a:t>）</a:t>
            </a:r>
            <a:r>
              <a:rPr lang="en-US" altLang="zh-CN" sz="2400" b="1" dirty="0">
                <a:solidFill>
                  <a:schemeClr val="hlink"/>
                </a:solidFill>
                <a:latin typeface=""/>
              </a:rPr>
              <a:t>PGP</a:t>
            </a:r>
            <a:r>
              <a:rPr lang="zh-CN" altLang="en-US" sz="2400" b="1" dirty="0">
                <a:solidFill>
                  <a:schemeClr val="hlink"/>
                </a:solidFill>
                <a:latin typeface=""/>
              </a:rPr>
              <a:t>的实际操作由五种服务组成</a:t>
            </a:r>
          </a:p>
          <a:p>
            <a:pPr eaLnBrk="1" hangingPunct="1">
              <a:lnSpc>
                <a:spcPct val="150000"/>
              </a:lnSpc>
              <a:buFont typeface="Wingdings" panose="05000000000000000000" pitchFamily="2" charset="2"/>
              <a:buNone/>
            </a:pPr>
            <a:r>
              <a:rPr lang="zh-CN" altLang="en-US" sz="2400" dirty="0">
                <a:latin typeface=""/>
              </a:rPr>
              <a:t>     </a:t>
            </a:r>
            <a:r>
              <a:rPr lang="en-US" altLang="zh-CN" sz="2400" dirty="0">
                <a:latin typeface=""/>
              </a:rPr>
              <a:t>1</a:t>
            </a:r>
            <a:r>
              <a:rPr lang="zh-CN" altLang="en-US" sz="2400" dirty="0">
                <a:latin typeface=""/>
              </a:rPr>
              <a:t>）鉴别</a:t>
            </a:r>
          </a:p>
          <a:p>
            <a:pPr eaLnBrk="1" hangingPunct="1">
              <a:lnSpc>
                <a:spcPct val="150000"/>
              </a:lnSpc>
              <a:buFont typeface="Wingdings" panose="05000000000000000000" pitchFamily="2" charset="2"/>
              <a:buNone/>
            </a:pPr>
            <a:r>
              <a:rPr lang="zh-CN" altLang="en-US" sz="2400" dirty="0">
                <a:latin typeface=""/>
              </a:rPr>
              <a:t>     </a:t>
            </a:r>
            <a:r>
              <a:rPr lang="en-US" altLang="zh-CN" sz="2400" dirty="0">
                <a:latin typeface=""/>
              </a:rPr>
              <a:t>2</a:t>
            </a:r>
            <a:r>
              <a:rPr lang="zh-CN" altLang="en-US" sz="2400" dirty="0">
                <a:latin typeface=""/>
              </a:rPr>
              <a:t>）机密性</a:t>
            </a:r>
          </a:p>
          <a:p>
            <a:pPr eaLnBrk="1" hangingPunct="1">
              <a:lnSpc>
                <a:spcPct val="150000"/>
              </a:lnSpc>
              <a:buFont typeface="Wingdings" panose="05000000000000000000" pitchFamily="2" charset="2"/>
              <a:buNone/>
            </a:pPr>
            <a:r>
              <a:rPr lang="zh-CN" altLang="en-US" sz="2400" dirty="0">
                <a:latin typeface=""/>
              </a:rPr>
              <a:t>     </a:t>
            </a:r>
            <a:r>
              <a:rPr lang="en-US" altLang="zh-CN" sz="2400" dirty="0">
                <a:latin typeface=""/>
              </a:rPr>
              <a:t>3</a:t>
            </a:r>
            <a:r>
              <a:rPr lang="zh-CN" altLang="en-US" sz="2400" dirty="0">
                <a:latin typeface=""/>
              </a:rPr>
              <a:t>）电子邮件的兼容性</a:t>
            </a:r>
          </a:p>
          <a:p>
            <a:pPr eaLnBrk="1" hangingPunct="1">
              <a:lnSpc>
                <a:spcPct val="150000"/>
              </a:lnSpc>
              <a:buFont typeface="Wingdings" panose="05000000000000000000" pitchFamily="2" charset="2"/>
              <a:buNone/>
            </a:pPr>
            <a:r>
              <a:rPr lang="zh-CN" altLang="en-US" sz="2400" dirty="0">
                <a:latin typeface=""/>
              </a:rPr>
              <a:t>     </a:t>
            </a:r>
            <a:r>
              <a:rPr lang="en-US" altLang="zh-CN" sz="2400" dirty="0">
                <a:latin typeface=""/>
              </a:rPr>
              <a:t>4</a:t>
            </a:r>
            <a:r>
              <a:rPr lang="zh-CN" altLang="en-US" sz="2400" dirty="0">
                <a:latin typeface=""/>
              </a:rPr>
              <a:t>）压缩</a:t>
            </a:r>
          </a:p>
          <a:p>
            <a:pPr eaLnBrk="1" hangingPunct="1">
              <a:lnSpc>
                <a:spcPct val="150000"/>
              </a:lnSpc>
              <a:buFont typeface="Wingdings" panose="05000000000000000000" pitchFamily="2" charset="2"/>
              <a:buNone/>
            </a:pPr>
            <a:r>
              <a:rPr lang="zh-CN" altLang="en-US" sz="2400" dirty="0">
                <a:latin typeface=""/>
              </a:rPr>
              <a:t>     </a:t>
            </a:r>
            <a:r>
              <a:rPr lang="en-US" altLang="zh-CN" sz="2400" dirty="0">
                <a:latin typeface=""/>
              </a:rPr>
              <a:t>5</a:t>
            </a:r>
            <a:r>
              <a:rPr lang="zh-CN" altLang="en-US" sz="2400" dirty="0">
                <a:latin typeface=""/>
              </a:rPr>
              <a:t>）分段和重装</a:t>
            </a:r>
          </a:p>
        </p:txBody>
      </p:sp>
      <p:sp>
        <p:nvSpPr>
          <p:cNvPr id="3" name="Rectangle 2"/>
          <p:cNvSpPr>
            <a:spLocks noGrp="1" noChangeArrowheads="1"/>
          </p:cNvSpPr>
          <p:nvPr>
            <p:ph type="title"/>
          </p:nvPr>
        </p:nvSpPr>
        <p:spPr>
          <a:xfrm>
            <a:off x="457200" y="274638"/>
            <a:ext cx="8229600" cy="871991"/>
          </a:xfrm>
        </p:spPr>
        <p:txBody>
          <a:bodyPr/>
          <a:lstStyle/>
          <a:p>
            <a:pPr eaLnBrk="1" hangingPunct="1"/>
            <a:r>
              <a:rPr lang="en-US" altLang="zh-CN" dirty="0"/>
              <a:t>11.7 </a:t>
            </a:r>
            <a:r>
              <a:rPr lang="zh-CN" altLang="en-US" dirty="0"/>
              <a:t>应用层安全协议</a:t>
            </a:r>
            <a:r>
              <a:rPr lang="en-US" altLang="zh-CN" dirty="0"/>
              <a:t>-PGP</a:t>
            </a:r>
            <a:endParaRPr lang="zh-CN" altLang="en-US" dirty="0"/>
          </a:p>
        </p:txBody>
      </p:sp>
    </p:spTree>
    <p:extLst>
      <p:ext uri="{BB962C8B-B14F-4D97-AF65-F5344CB8AC3E}">
        <p14:creationId xmlns:p14="http://schemas.microsoft.com/office/powerpoint/2010/main" val="38089058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Grp="1" noChangeArrowheads="1"/>
          </p:cNvSpPr>
          <p:nvPr>
            <p:ph type="body" idx="1"/>
          </p:nvPr>
        </p:nvSpPr>
        <p:spPr>
          <a:xfrm>
            <a:off x="355600" y="1426368"/>
            <a:ext cx="7772400" cy="573088"/>
          </a:xfrm>
        </p:spPr>
        <p:txBody>
          <a:bodyPr/>
          <a:lstStyle/>
          <a:p>
            <a:pPr eaLnBrk="1" hangingPunct="1">
              <a:buFont typeface="Wingdings" panose="05000000000000000000" pitchFamily="2" charset="2"/>
              <a:buNone/>
            </a:pPr>
            <a:r>
              <a:rPr lang="zh-CN" altLang="en-US" sz="2800" b="1" dirty="0">
                <a:solidFill>
                  <a:schemeClr val="hlink"/>
                </a:solidFill>
              </a:rPr>
              <a:t>（</a:t>
            </a:r>
            <a:r>
              <a:rPr lang="en-US" altLang="zh-CN" sz="2800" b="1" dirty="0">
                <a:solidFill>
                  <a:schemeClr val="hlink"/>
                </a:solidFill>
              </a:rPr>
              <a:t>4</a:t>
            </a:r>
            <a:r>
              <a:rPr lang="zh-CN" altLang="en-US" sz="2800" b="1" dirty="0">
                <a:solidFill>
                  <a:schemeClr val="hlink"/>
                </a:solidFill>
              </a:rPr>
              <a:t>）鉴别服务</a:t>
            </a:r>
          </a:p>
        </p:txBody>
      </p:sp>
      <p:grpSp>
        <p:nvGrpSpPr>
          <p:cNvPr id="130051" name="Group 4"/>
          <p:cNvGrpSpPr>
            <a:grpSpLocks/>
          </p:cNvGrpSpPr>
          <p:nvPr/>
        </p:nvGrpSpPr>
        <p:grpSpPr bwMode="auto">
          <a:xfrm>
            <a:off x="304800" y="2590800"/>
            <a:ext cx="8534400" cy="3810000"/>
            <a:chOff x="1980" y="7056"/>
            <a:chExt cx="7560" cy="3900"/>
          </a:xfrm>
        </p:grpSpPr>
        <p:sp>
          <p:nvSpPr>
            <p:cNvPr id="130061" name="Rectangle 5"/>
            <p:cNvSpPr>
              <a:spLocks noChangeArrowheads="1"/>
            </p:cNvSpPr>
            <p:nvPr/>
          </p:nvSpPr>
          <p:spPr bwMode="auto">
            <a:xfrm>
              <a:off x="1980" y="7680"/>
              <a:ext cx="126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a:r>
                <a:rPr lang="zh-CN" altLang="en-US" sz="1400">
                  <a:latin typeface="Times New Roman" panose="02020603050405020304" pitchFamily="18" charset="0"/>
                </a:rPr>
                <a:t>报文</a:t>
              </a:r>
              <a:r>
                <a:rPr lang="en-US" altLang="zh-CN" sz="1400">
                  <a:latin typeface="Times New Roman" panose="02020603050405020304" pitchFamily="18" charset="0"/>
                </a:rPr>
                <a:t>M</a:t>
              </a:r>
            </a:p>
          </p:txBody>
        </p:sp>
        <p:sp>
          <p:nvSpPr>
            <p:cNvPr id="130062" name="Rectangle 6"/>
            <p:cNvSpPr>
              <a:spLocks noChangeArrowheads="1"/>
            </p:cNvSpPr>
            <p:nvPr/>
          </p:nvSpPr>
          <p:spPr bwMode="auto">
            <a:xfrm>
              <a:off x="4320" y="7680"/>
              <a:ext cx="144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a:r>
                <a:rPr lang="zh-CN" altLang="en-US" sz="1400">
                  <a:latin typeface="Times New Roman" panose="02020603050405020304" pitchFamily="18" charset="0"/>
                </a:rPr>
                <a:t>报文摘要</a:t>
              </a:r>
              <a:r>
                <a:rPr lang="en-US" altLang="zh-CN" sz="1400">
                  <a:latin typeface="Times New Roman" panose="02020603050405020304" pitchFamily="18" charset="0"/>
                </a:rPr>
                <a:t>S(M)</a:t>
              </a:r>
            </a:p>
          </p:txBody>
        </p:sp>
        <p:sp>
          <p:nvSpPr>
            <p:cNvPr id="130063" name="Line 7"/>
            <p:cNvSpPr>
              <a:spLocks noChangeShapeType="1"/>
            </p:cNvSpPr>
            <p:nvPr/>
          </p:nvSpPr>
          <p:spPr bwMode="auto">
            <a:xfrm>
              <a:off x="3240" y="7992"/>
              <a:ext cx="10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064" name="Rectangle 8"/>
            <p:cNvSpPr>
              <a:spLocks noChangeArrowheads="1"/>
            </p:cNvSpPr>
            <p:nvPr/>
          </p:nvSpPr>
          <p:spPr bwMode="auto">
            <a:xfrm>
              <a:off x="6660" y="7680"/>
              <a:ext cx="108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a:r>
                <a:rPr lang="en-US" altLang="zh-CN" sz="1400">
                  <a:latin typeface="Times New Roman" panose="02020603050405020304" pitchFamily="18" charset="0"/>
                </a:rPr>
                <a:t>E (S (M))</a:t>
              </a:r>
            </a:p>
          </p:txBody>
        </p:sp>
        <p:sp>
          <p:nvSpPr>
            <p:cNvPr id="130065" name="Rectangle 9"/>
            <p:cNvSpPr>
              <a:spLocks noChangeArrowheads="1"/>
            </p:cNvSpPr>
            <p:nvPr/>
          </p:nvSpPr>
          <p:spPr bwMode="auto">
            <a:xfrm>
              <a:off x="7740" y="7680"/>
              <a:ext cx="54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a:r>
                <a:rPr lang="en-US" altLang="zh-CN" sz="1400">
                  <a:latin typeface="Times New Roman" panose="02020603050405020304" pitchFamily="18" charset="0"/>
                </a:rPr>
                <a:t>M</a:t>
              </a:r>
            </a:p>
          </p:txBody>
        </p:sp>
        <p:sp>
          <p:nvSpPr>
            <p:cNvPr id="130066" name="Line 10"/>
            <p:cNvSpPr>
              <a:spLocks noChangeShapeType="1"/>
            </p:cNvSpPr>
            <p:nvPr/>
          </p:nvSpPr>
          <p:spPr bwMode="auto">
            <a:xfrm>
              <a:off x="2520" y="8148"/>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67" name="Line 11"/>
            <p:cNvSpPr>
              <a:spLocks noChangeShapeType="1"/>
            </p:cNvSpPr>
            <p:nvPr/>
          </p:nvSpPr>
          <p:spPr bwMode="auto">
            <a:xfrm>
              <a:off x="2520" y="8772"/>
              <a:ext cx="5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68" name="Line 12"/>
            <p:cNvSpPr>
              <a:spLocks noChangeShapeType="1"/>
            </p:cNvSpPr>
            <p:nvPr/>
          </p:nvSpPr>
          <p:spPr bwMode="auto">
            <a:xfrm flipV="1">
              <a:off x="7920" y="8148"/>
              <a:ext cx="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069" name="Line 13"/>
            <p:cNvSpPr>
              <a:spLocks noChangeShapeType="1"/>
            </p:cNvSpPr>
            <p:nvPr/>
          </p:nvSpPr>
          <p:spPr bwMode="auto">
            <a:xfrm>
              <a:off x="5760" y="7992"/>
              <a:ext cx="900" cy="0"/>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070" name="Line 14"/>
            <p:cNvSpPr>
              <a:spLocks noChangeShapeType="1"/>
            </p:cNvSpPr>
            <p:nvPr/>
          </p:nvSpPr>
          <p:spPr bwMode="auto">
            <a:xfrm flipV="1">
              <a:off x="5040" y="705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71" name="Line 15"/>
            <p:cNvSpPr>
              <a:spLocks noChangeShapeType="1"/>
            </p:cNvSpPr>
            <p:nvPr/>
          </p:nvSpPr>
          <p:spPr bwMode="auto">
            <a:xfrm>
              <a:off x="5040" y="7056"/>
              <a:ext cx="21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72" name="Line 16"/>
            <p:cNvSpPr>
              <a:spLocks noChangeShapeType="1"/>
            </p:cNvSpPr>
            <p:nvPr/>
          </p:nvSpPr>
          <p:spPr bwMode="auto">
            <a:xfrm>
              <a:off x="7200" y="7056"/>
              <a:ext cx="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073" name="Line 17"/>
            <p:cNvSpPr>
              <a:spLocks noChangeShapeType="1"/>
            </p:cNvSpPr>
            <p:nvPr/>
          </p:nvSpPr>
          <p:spPr bwMode="auto">
            <a:xfrm>
              <a:off x="8280" y="7992"/>
              <a:ext cx="12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74" name="Line 18"/>
            <p:cNvSpPr>
              <a:spLocks noChangeShapeType="1"/>
            </p:cNvSpPr>
            <p:nvPr/>
          </p:nvSpPr>
          <p:spPr bwMode="auto">
            <a:xfrm>
              <a:off x="9540" y="7992"/>
              <a:ext cx="0" cy="28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75" name="Line 19"/>
            <p:cNvSpPr>
              <a:spLocks noChangeShapeType="1"/>
            </p:cNvSpPr>
            <p:nvPr/>
          </p:nvSpPr>
          <p:spPr bwMode="auto">
            <a:xfrm flipH="1">
              <a:off x="7920" y="10800"/>
              <a:ext cx="16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076" name="Rectangle 20"/>
            <p:cNvSpPr>
              <a:spLocks noChangeArrowheads="1"/>
            </p:cNvSpPr>
            <p:nvPr/>
          </p:nvSpPr>
          <p:spPr bwMode="auto">
            <a:xfrm>
              <a:off x="6300" y="10488"/>
              <a:ext cx="108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a:r>
                <a:rPr lang="en-US" altLang="zh-CN" sz="1400">
                  <a:latin typeface="Times New Roman" panose="02020603050405020304" pitchFamily="18" charset="0"/>
                </a:rPr>
                <a:t>E (S (M))</a:t>
              </a:r>
            </a:p>
          </p:txBody>
        </p:sp>
        <p:sp>
          <p:nvSpPr>
            <p:cNvPr id="130077" name="Rectangle 21"/>
            <p:cNvSpPr>
              <a:spLocks noChangeArrowheads="1"/>
            </p:cNvSpPr>
            <p:nvPr/>
          </p:nvSpPr>
          <p:spPr bwMode="auto">
            <a:xfrm>
              <a:off x="7380" y="10488"/>
              <a:ext cx="54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a:r>
                <a:rPr lang="en-US" altLang="zh-CN" sz="1400">
                  <a:latin typeface="Times New Roman" panose="02020603050405020304" pitchFamily="18" charset="0"/>
                </a:rPr>
                <a:t>M</a:t>
              </a:r>
            </a:p>
          </p:txBody>
        </p:sp>
        <p:sp>
          <p:nvSpPr>
            <p:cNvPr id="130078" name="Rectangle 22"/>
            <p:cNvSpPr>
              <a:spLocks noChangeArrowheads="1"/>
            </p:cNvSpPr>
            <p:nvPr/>
          </p:nvSpPr>
          <p:spPr bwMode="auto">
            <a:xfrm>
              <a:off x="3780" y="10488"/>
              <a:ext cx="90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a:r>
                <a:rPr lang="en-US" altLang="zh-CN" sz="1400">
                  <a:latin typeface="Times New Roman" panose="02020603050405020304" pitchFamily="18" charset="0"/>
                </a:rPr>
                <a:t>S (M)</a:t>
              </a:r>
            </a:p>
          </p:txBody>
        </p:sp>
        <p:sp>
          <p:nvSpPr>
            <p:cNvPr id="130079" name="Line 23"/>
            <p:cNvSpPr>
              <a:spLocks noChangeShapeType="1"/>
            </p:cNvSpPr>
            <p:nvPr/>
          </p:nvSpPr>
          <p:spPr bwMode="auto">
            <a:xfrm flipH="1">
              <a:off x="4680" y="10800"/>
              <a:ext cx="16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080" name="Rectangle 24"/>
            <p:cNvSpPr>
              <a:spLocks noChangeArrowheads="1"/>
            </p:cNvSpPr>
            <p:nvPr/>
          </p:nvSpPr>
          <p:spPr bwMode="auto">
            <a:xfrm>
              <a:off x="3780" y="9396"/>
              <a:ext cx="162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a:r>
                <a:rPr lang="zh-CN" altLang="en-US" sz="1400">
                  <a:latin typeface="Times New Roman" panose="02020603050405020304" pitchFamily="18" charset="0"/>
                </a:rPr>
                <a:t>报文摘要</a:t>
              </a:r>
              <a:r>
                <a:rPr lang="en-US" altLang="zh-CN" sz="1400">
                  <a:latin typeface="Times New Roman" panose="02020603050405020304" pitchFamily="18" charset="0"/>
                </a:rPr>
                <a:t>S(M)</a:t>
              </a:r>
              <a:r>
                <a:rPr lang="en-US" altLang="zh-CN" sz="1400" baseline="30000">
                  <a:latin typeface="Times New Roman" panose="02020603050405020304" pitchFamily="18" charset="0"/>
                </a:rPr>
                <a:t>′</a:t>
              </a:r>
            </a:p>
          </p:txBody>
        </p:sp>
        <p:sp>
          <p:nvSpPr>
            <p:cNvPr id="130081" name="Line 25"/>
            <p:cNvSpPr>
              <a:spLocks noChangeShapeType="1"/>
            </p:cNvSpPr>
            <p:nvPr/>
          </p:nvSpPr>
          <p:spPr bwMode="auto">
            <a:xfrm flipV="1">
              <a:off x="7740" y="9708"/>
              <a:ext cx="0" cy="7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82" name="Line 26"/>
            <p:cNvSpPr>
              <a:spLocks noChangeShapeType="1"/>
            </p:cNvSpPr>
            <p:nvPr/>
          </p:nvSpPr>
          <p:spPr bwMode="auto">
            <a:xfrm flipH="1">
              <a:off x="5400" y="9708"/>
              <a:ext cx="23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083" name="Line 27"/>
            <p:cNvSpPr>
              <a:spLocks noChangeShapeType="1"/>
            </p:cNvSpPr>
            <p:nvPr/>
          </p:nvSpPr>
          <p:spPr bwMode="auto">
            <a:xfrm flipH="1">
              <a:off x="2340" y="9708"/>
              <a:ext cx="14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84" name="Line 28"/>
            <p:cNvSpPr>
              <a:spLocks noChangeShapeType="1"/>
            </p:cNvSpPr>
            <p:nvPr/>
          </p:nvSpPr>
          <p:spPr bwMode="auto">
            <a:xfrm>
              <a:off x="2340" y="9708"/>
              <a:ext cx="0" cy="10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085" name="Line 29"/>
            <p:cNvSpPr>
              <a:spLocks noChangeShapeType="1"/>
            </p:cNvSpPr>
            <p:nvPr/>
          </p:nvSpPr>
          <p:spPr bwMode="auto">
            <a:xfrm flipH="1">
              <a:off x="2520" y="10800"/>
              <a:ext cx="12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30052" name="Rectangle 30"/>
          <p:cNvSpPr>
            <a:spLocks noChangeArrowheads="1"/>
          </p:cNvSpPr>
          <p:nvPr/>
        </p:nvSpPr>
        <p:spPr bwMode="auto">
          <a:xfrm>
            <a:off x="304800" y="2819400"/>
            <a:ext cx="838200" cy="3048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发送方</a:t>
            </a:r>
          </a:p>
        </p:txBody>
      </p:sp>
      <p:sp>
        <p:nvSpPr>
          <p:cNvPr id="130053" name="Rectangle 31"/>
          <p:cNvSpPr>
            <a:spLocks noChangeArrowheads="1"/>
          </p:cNvSpPr>
          <p:nvPr/>
        </p:nvSpPr>
        <p:spPr bwMode="auto">
          <a:xfrm>
            <a:off x="381000" y="4724400"/>
            <a:ext cx="838200" cy="3048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接收方</a:t>
            </a:r>
          </a:p>
        </p:txBody>
      </p:sp>
      <p:sp>
        <p:nvSpPr>
          <p:cNvPr id="130054" name="Rectangle 32"/>
          <p:cNvSpPr>
            <a:spLocks noChangeArrowheads="1"/>
          </p:cNvSpPr>
          <p:nvPr/>
        </p:nvSpPr>
        <p:spPr bwMode="auto">
          <a:xfrm>
            <a:off x="1828800" y="3200400"/>
            <a:ext cx="838200" cy="3048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t>SHA-1</a:t>
            </a:r>
          </a:p>
        </p:txBody>
      </p:sp>
      <p:sp>
        <p:nvSpPr>
          <p:cNvPr id="130055" name="Rectangle 33"/>
          <p:cNvSpPr>
            <a:spLocks noChangeArrowheads="1"/>
          </p:cNvSpPr>
          <p:nvPr/>
        </p:nvSpPr>
        <p:spPr bwMode="auto">
          <a:xfrm>
            <a:off x="4267200" y="2286000"/>
            <a:ext cx="1066800" cy="3048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发送方私钥</a:t>
            </a:r>
          </a:p>
        </p:txBody>
      </p:sp>
      <p:sp>
        <p:nvSpPr>
          <p:cNvPr id="130056" name="Rectangle 34"/>
          <p:cNvSpPr>
            <a:spLocks noChangeArrowheads="1"/>
          </p:cNvSpPr>
          <p:nvPr/>
        </p:nvSpPr>
        <p:spPr bwMode="auto">
          <a:xfrm>
            <a:off x="4953000" y="4876800"/>
            <a:ext cx="838200" cy="3048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t>SHA-1</a:t>
            </a:r>
          </a:p>
        </p:txBody>
      </p:sp>
      <p:sp>
        <p:nvSpPr>
          <p:cNvPr id="130057" name="Rectangle 35"/>
          <p:cNvSpPr>
            <a:spLocks noChangeArrowheads="1"/>
          </p:cNvSpPr>
          <p:nvPr/>
        </p:nvSpPr>
        <p:spPr bwMode="auto">
          <a:xfrm>
            <a:off x="3657600" y="5943600"/>
            <a:ext cx="1066800" cy="3048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发送方公钥</a:t>
            </a:r>
          </a:p>
        </p:txBody>
      </p:sp>
      <p:sp>
        <p:nvSpPr>
          <p:cNvPr id="130058" name="Rectangle 37"/>
          <p:cNvSpPr>
            <a:spLocks noChangeArrowheads="1"/>
          </p:cNvSpPr>
          <p:nvPr/>
        </p:nvSpPr>
        <p:spPr bwMode="auto">
          <a:xfrm>
            <a:off x="762000" y="5791200"/>
            <a:ext cx="609600" cy="3048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比较</a:t>
            </a:r>
          </a:p>
        </p:txBody>
      </p:sp>
      <p:sp>
        <p:nvSpPr>
          <p:cNvPr id="130059" name="Rectangle 38"/>
          <p:cNvSpPr>
            <a:spLocks noChangeArrowheads="1"/>
          </p:cNvSpPr>
          <p:nvPr/>
        </p:nvSpPr>
        <p:spPr bwMode="auto">
          <a:xfrm>
            <a:off x="8610600" y="4572000"/>
            <a:ext cx="381000" cy="7620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传</a:t>
            </a:r>
          </a:p>
          <a:p>
            <a:pPr algn="ctr" eaLnBrk="1" hangingPunct="1"/>
            <a:r>
              <a:rPr lang="zh-CN" altLang="en-US" sz="1600"/>
              <a:t>输</a:t>
            </a:r>
          </a:p>
        </p:txBody>
      </p:sp>
      <p:sp>
        <p:nvSpPr>
          <p:cNvPr id="130060" name="Line 39"/>
          <p:cNvSpPr>
            <a:spLocks noChangeShapeType="1"/>
          </p:cNvSpPr>
          <p:nvPr/>
        </p:nvSpPr>
        <p:spPr bwMode="auto">
          <a:xfrm>
            <a:off x="8382000" y="3886200"/>
            <a:ext cx="0" cy="1905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 name="Rectangle 2"/>
          <p:cNvSpPr>
            <a:spLocks noGrp="1" noChangeArrowheads="1"/>
          </p:cNvSpPr>
          <p:nvPr>
            <p:ph type="title"/>
          </p:nvPr>
        </p:nvSpPr>
        <p:spPr>
          <a:xfrm>
            <a:off x="457200" y="274638"/>
            <a:ext cx="8229600" cy="871991"/>
          </a:xfrm>
        </p:spPr>
        <p:txBody>
          <a:bodyPr/>
          <a:lstStyle/>
          <a:p>
            <a:pPr eaLnBrk="1" hangingPunct="1"/>
            <a:r>
              <a:rPr lang="en-US" altLang="zh-CN" dirty="0"/>
              <a:t>11.7 </a:t>
            </a:r>
            <a:r>
              <a:rPr lang="zh-CN" altLang="en-US" dirty="0"/>
              <a:t>应用层安全协议</a:t>
            </a:r>
            <a:r>
              <a:rPr lang="en-US" altLang="zh-CN" dirty="0"/>
              <a:t>-PGP</a:t>
            </a:r>
            <a:endParaRPr lang="zh-CN" altLang="en-US" dirty="0"/>
          </a:p>
        </p:txBody>
      </p:sp>
    </p:spTree>
    <p:extLst>
      <p:ext uri="{BB962C8B-B14F-4D97-AF65-F5344CB8AC3E}">
        <p14:creationId xmlns:p14="http://schemas.microsoft.com/office/powerpoint/2010/main" val="18478109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4"/>
          <p:cNvSpPr>
            <a:spLocks noGrp="1" noChangeArrowheads="1"/>
          </p:cNvSpPr>
          <p:nvPr>
            <p:ph type="body" idx="1"/>
          </p:nvPr>
        </p:nvSpPr>
        <p:spPr>
          <a:xfrm>
            <a:off x="265112" y="1366345"/>
            <a:ext cx="8421688" cy="4971393"/>
          </a:xfrm>
        </p:spPr>
        <p:txBody>
          <a:bodyPr/>
          <a:lstStyle/>
          <a:p>
            <a:pPr eaLnBrk="1" hangingPunct="1">
              <a:lnSpc>
                <a:spcPct val="90000"/>
              </a:lnSpc>
              <a:spcBef>
                <a:spcPts val="1800"/>
              </a:spcBef>
              <a:spcAft>
                <a:spcPts val="1200"/>
              </a:spcAft>
              <a:buFont typeface="Wingdings" panose="05000000000000000000" pitchFamily="2" charset="2"/>
              <a:buNone/>
            </a:pPr>
            <a:r>
              <a:rPr lang="zh-CN" altLang="en-US" sz="2400" b="1" dirty="0">
                <a:solidFill>
                  <a:srgbClr val="0000FF"/>
                </a:solidFill>
                <a:latin typeface="宋体" panose="02010600030101010101" pitchFamily="2" charset="-122"/>
              </a:rPr>
              <a:t>鉴别服务实现过程</a:t>
            </a:r>
            <a:endParaRPr lang="en-US" altLang="zh-CN" sz="2400" b="1" dirty="0">
              <a:solidFill>
                <a:srgbClr val="0000FF"/>
              </a:solidFill>
              <a:latin typeface="宋体" panose="02010600030101010101" pitchFamily="2" charset="-122"/>
            </a:endParaRPr>
          </a:p>
          <a:p>
            <a:pPr eaLnBrk="1" hangingPunct="1">
              <a:lnSpc>
                <a:spcPct val="90000"/>
              </a:lnSpc>
              <a:buFont typeface="Wingdings" panose="05000000000000000000" pitchFamily="2" charset="2"/>
              <a:buNone/>
            </a:pPr>
            <a:r>
              <a:rPr lang="en-US" altLang="zh-CN" sz="2400" dirty="0">
                <a:latin typeface="宋体" panose="02010600030101010101" pitchFamily="2" charset="-122"/>
              </a:rPr>
              <a:t>1) </a:t>
            </a:r>
            <a:r>
              <a:rPr lang="zh-CN" altLang="en-US" sz="2400" dirty="0">
                <a:latin typeface="宋体" panose="02010600030101010101" pitchFamily="2" charset="-122"/>
              </a:rPr>
              <a:t>发送方产生报文</a:t>
            </a:r>
            <a:r>
              <a:rPr lang="en-US" altLang="zh-CN" sz="2400" dirty="0">
                <a:latin typeface="宋体" panose="02010600030101010101" pitchFamily="2" charset="-122"/>
              </a:rPr>
              <a:t>M </a:t>
            </a:r>
          </a:p>
          <a:p>
            <a:pPr eaLnBrk="1" hangingPunct="1">
              <a:lnSpc>
                <a:spcPct val="90000"/>
              </a:lnSpc>
              <a:buFont typeface="Wingdings" panose="05000000000000000000" pitchFamily="2" charset="2"/>
              <a:buNone/>
            </a:pPr>
            <a:endParaRPr lang="en-US" altLang="zh-CN" sz="2400" dirty="0">
              <a:latin typeface="宋体" panose="02010600030101010101" pitchFamily="2" charset="-122"/>
            </a:endParaRPr>
          </a:p>
          <a:p>
            <a:pPr eaLnBrk="1" hangingPunct="1">
              <a:lnSpc>
                <a:spcPct val="90000"/>
              </a:lnSpc>
              <a:buFont typeface="Wingdings" panose="05000000000000000000" pitchFamily="2" charset="2"/>
              <a:buNone/>
            </a:pPr>
            <a:r>
              <a:rPr lang="en-US" altLang="zh-CN" sz="2400" dirty="0">
                <a:latin typeface="宋体" panose="02010600030101010101" pitchFamily="2" charset="-122"/>
              </a:rPr>
              <a:t>2) </a:t>
            </a:r>
            <a:r>
              <a:rPr lang="zh-CN" altLang="en-US" sz="2400" dirty="0">
                <a:latin typeface="宋体" panose="02010600030101010101" pitchFamily="2" charset="-122"/>
              </a:rPr>
              <a:t>对报文</a:t>
            </a:r>
            <a:r>
              <a:rPr lang="en-US" altLang="zh-CN" sz="2400" dirty="0">
                <a:latin typeface="宋体" panose="02010600030101010101" pitchFamily="2" charset="-122"/>
              </a:rPr>
              <a:t>M</a:t>
            </a:r>
            <a:r>
              <a:rPr lang="zh-CN" altLang="en-US" sz="2400" dirty="0">
                <a:latin typeface="宋体" panose="02010600030101010101" pitchFamily="2" charset="-122"/>
              </a:rPr>
              <a:t>用</a:t>
            </a:r>
            <a:r>
              <a:rPr lang="en-US" altLang="zh-CN" sz="2400" dirty="0">
                <a:latin typeface="宋体" panose="02010600030101010101" pitchFamily="2" charset="-122"/>
              </a:rPr>
              <a:t>SHA-1</a:t>
            </a:r>
            <a:r>
              <a:rPr lang="zh-CN" altLang="en-US" sz="2400" dirty="0">
                <a:latin typeface="宋体" panose="02010600030101010101" pitchFamily="2" charset="-122"/>
              </a:rPr>
              <a:t>计算其散列值</a:t>
            </a:r>
            <a:r>
              <a:rPr lang="en-US" altLang="zh-CN" sz="2400" dirty="0">
                <a:latin typeface="宋体" panose="02010600030101010101" pitchFamily="2" charset="-122"/>
              </a:rPr>
              <a:t>,</a:t>
            </a:r>
            <a:r>
              <a:rPr lang="zh-CN" altLang="en-US" sz="2400" dirty="0">
                <a:latin typeface="宋体" panose="02010600030101010101" pitchFamily="2" charset="-122"/>
              </a:rPr>
              <a:t>从而产生</a:t>
            </a:r>
            <a:r>
              <a:rPr lang="en-US" altLang="zh-CN" sz="2400" dirty="0">
                <a:latin typeface="宋体" panose="02010600030101010101" pitchFamily="2" charset="-122"/>
              </a:rPr>
              <a:t>160</a:t>
            </a:r>
            <a:r>
              <a:rPr lang="zh-CN" altLang="en-US" sz="2400" dirty="0">
                <a:latin typeface="宋体" panose="02010600030101010101" pitchFamily="2" charset="-122"/>
              </a:rPr>
              <a:t>位的报文摘要</a:t>
            </a:r>
          </a:p>
          <a:p>
            <a:pPr eaLnBrk="1" hangingPunct="1">
              <a:lnSpc>
                <a:spcPct val="90000"/>
              </a:lnSpc>
              <a:buFont typeface="Wingdings" panose="05000000000000000000" pitchFamily="2" charset="2"/>
              <a:buNone/>
            </a:pPr>
            <a:r>
              <a:rPr lang="zh-CN" altLang="en-US" sz="2400" dirty="0">
                <a:latin typeface="宋体" panose="02010600030101010101" pitchFamily="2" charset="-122"/>
              </a:rPr>
              <a:t> </a:t>
            </a:r>
          </a:p>
          <a:p>
            <a:pPr marL="452438" indent="-452438" eaLnBrk="1" hangingPunct="1">
              <a:lnSpc>
                <a:spcPct val="90000"/>
              </a:lnSpc>
              <a:buFont typeface="Wingdings" panose="05000000000000000000" pitchFamily="2" charset="2"/>
              <a:buNone/>
            </a:pPr>
            <a:r>
              <a:rPr lang="en-US" altLang="zh-CN" sz="2400" dirty="0">
                <a:latin typeface="宋体" panose="02010600030101010101" pitchFamily="2" charset="-122"/>
              </a:rPr>
              <a:t>3) </a:t>
            </a:r>
            <a:r>
              <a:rPr lang="zh-CN" altLang="en-US" sz="2400" dirty="0">
                <a:latin typeface="宋体" panose="02010600030101010101" pitchFamily="2" charset="-122"/>
              </a:rPr>
              <a:t>发送方用自己的私人密钥对报文摘要进行</a:t>
            </a:r>
            <a:r>
              <a:rPr lang="en-US" altLang="zh-CN" sz="2400" dirty="0">
                <a:latin typeface="宋体" panose="02010600030101010101" pitchFamily="2" charset="-122"/>
              </a:rPr>
              <a:t>RSA</a:t>
            </a:r>
            <a:r>
              <a:rPr lang="zh-CN" altLang="en-US" sz="2400" dirty="0">
                <a:latin typeface="宋体" panose="02010600030101010101" pitchFamily="2" charset="-122"/>
              </a:rPr>
              <a:t>加密</a:t>
            </a:r>
            <a:r>
              <a:rPr lang="en-US" altLang="zh-CN" sz="2400" dirty="0">
                <a:latin typeface="宋体" panose="02010600030101010101" pitchFamily="2" charset="-122"/>
              </a:rPr>
              <a:t>,</a:t>
            </a:r>
            <a:r>
              <a:rPr lang="zh-CN" altLang="en-US" sz="2400" dirty="0">
                <a:latin typeface="宋体" panose="02010600030101010101" pitchFamily="2" charset="-122"/>
              </a:rPr>
              <a:t>并将结果加载在报文</a:t>
            </a:r>
            <a:r>
              <a:rPr lang="en-US" altLang="zh-CN" sz="2400" dirty="0">
                <a:latin typeface="宋体" panose="02010600030101010101" pitchFamily="2" charset="-122"/>
              </a:rPr>
              <a:t>M</a:t>
            </a:r>
            <a:r>
              <a:rPr lang="zh-CN" altLang="en-US" sz="2400" dirty="0">
                <a:latin typeface="宋体" panose="02010600030101010101" pitchFamily="2" charset="-122"/>
              </a:rPr>
              <a:t>的前面</a:t>
            </a:r>
            <a:r>
              <a:rPr lang="en-US" altLang="zh-CN" sz="2400" dirty="0">
                <a:latin typeface="宋体" panose="02010600030101010101" pitchFamily="2" charset="-122"/>
              </a:rPr>
              <a:t>,</a:t>
            </a:r>
            <a:r>
              <a:rPr lang="zh-CN" altLang="en-US" sz="2400" dirty="0">
                <a:latin typeface="宋体" panose="02010600030101010101" pitchFamily="2" charset="-122"/>
              </a:rPr>
              <a:t>发送给接收方 </a:t>
            </a:r>
          </a:p>
          <a:p>
            <a:pPr eaLnBrk="1" hangingPunct="1">
              <a:lnSpc>
                <a:spcPct val="90000"/>
              </a:lnSpc>
              <a:buFont typeface="Wingdings" panose="05000000000000000000" pitchFamily="2" charset="2"/>
              <a:buNone/>
            </a:pPr>
            <a:endParaRPr lang="zh-CN" altLang="en-US" sz="2400" dirty="0">
              <a:latin typeface="宋体" panose="02010600030101010101" pitchFamily="2" charset="-122"/>
            </a:endParaRPr>
          </a:p>
          <a:p>
            <a:pPr eaLnBrk="1" hangingPunct="1">
              <a:lnSpc>
                <a:spcPct val="90000"/>
              </a:lnSpc>
              <a:buFont typeface="Wingdings" panose="05000000000000000000" pitchFamily="2" charset="2"/>
              <a:buNone/>
            </a:pPr>
            <a:r>
              <a:rPr lang="en-US" altLang="zh-CN" sz="2400" dirty="0">
                <a:latin typeface="宋体" panose="02010600030101010101" pitchFamily="2" charset="-122"/>
              </a:rPr>
              <a:t>4) </a:t>
            </a:r>
            <a:r>
              <a:rPr lang="zh-CN" altLang="en-US" sz="2400" dirty="0">
                <a:latin typeface="宋体" panose="02010600030101010101" pitchFamily="2" charset="-122"/>
              </a:rPr>
              <a:t>接收方用发送方的公开密钥对报文摘要进行</a:t>
            </a:r>
            <a:r>
              <a:rPr lang="en-US" altLang="zh-CN" sz="2400" dirty="0">
                <a:latin typeface="宋体" panose="02010600030101010101" pitchFamily="2" charset="-122"/>
              </a:rPr>
              <a:t>RSA</a:t>
            </a:r>
            <a:r>
              <a:rPr lang="zh-CN" altLang="en-US" sz="2400" dirty="0">
                <a:latin typeface="宋体" panose="02010600030101010101" pitchFamily="2" charset="-122"/>
              </a:rPr>
              <a:t>解密 </a:t>
            </a:r>
          </a:p>
          <a:p>
            <a:pPr eaLnBrk="1" hangingPunct="1">
              <a:lnSpc>
                <a:spcPct val="90000"/>
              </a:lnSpc>
              <a:buFont typeface="Wingdings" panose="05000000000000000000" pitchFamily="2" charset="2"/>
              <a:buNone/>
            </a:pPr>
            <a:endParaRPr lang="zh-CN" altLang="en-US" sz="2400" dirty="0">
              <a:latin typeface="宋体" panose="02010600030101010101" pitchFamily="2" charset="-122"/>
            </a:endParaRPr>
          </a:p>
          <a:p>
            <a:pPr marL="452438" indent="-452438" eaLnBrk="1" hangingPunct="1">
              <a:lnSpc>
                <a:spcPct val="90000"/>
              </a:lnSpc>
              <a:buFont typeface="Wingdings" panose="05000000000000000000" pitchFamily="2" charset="2"/>
              <a:buNone/>
            </a:pPr>
            <a:r>
              <a:rPr lang="en-US" altLang="zh-CN" sz="2400" dirty="0">
                <a:latin typeface="宋体" panose="02010600030101010101" pitchFamily="2" charset="-122"/>
              </a:rPr>
              <a:t>5) </a:t>
            </a:r>
            <a:r>
              <a:rPr lang="zh-CN" altLang="en-US" sz="2400" dirty="0">
                <a:latin typeface="宋体" panose="02010600030101010101" pitchFamily="2" charset="-122"/>
              </a:rPr>
              <a:t>接受方对收到报文</a:t>
            </a:r>
            <a:r>
              <a:rPr lang="en-US" altLang="zh-CN" sz="2400" dirty="0">
                <a:latin typeface="宋体" panose="02010600030101010101" pitchFamily="2" charset="-122"/>
              </a:rPr>
              <a:t>M</a:t>
            </a:r>
            <a:r>
              <a:rPr lang="zh-CN" altLang="en-US" sz="2400" dirty="0">
                <a:latin typeface="宋体" panose="02010600030101010101" pitchFamily="2" charset="-122"/>
              </a:rPr>
              <a:t>用</a:t>
            </a:r>
            <a:r>
              <a:rPr lang="en-US" altLang="zh-CN" sz="2400" dirty="0">
                <a:latin typeface="宋体" panose="02010600030101010101" pitchFamily="2" charset="-122"/>
              </a:rPr>
              <a:t>SHA-1</a:t>
            </a:r>
            <a:r>
              <a:rPr lang="zh-CN" altLang="en-US" sz="2400" dirty="0">
                <a:latin typeface="宋体" panose="02010600030101010101" pitchFamily="2" charset="-122"/>
              </a:rPr>
              <a:t>计算报文摘要</a:t>
            </a:r>
            <a:r>
              <a:rPr lang="en-US" altLang="zh-CN" sz="2400" dirty="0">
                <a:latin typeface="宋体" panose="02010600030101010101" pitchFamily="2" charset="-122"/>
              </a:rPr>
              <a:t>,</a:t>
            </a:r>
            <a:r>
              <a:rPr lang="zh-CN" altLang="en-US" sz="2400" dirty="0">
                <a:latin typeface="宋体" panose="02010600030101010101" pitchFamily="2" charset="-122"/>
              </a:rPr>
              <a:t>并解密所得到的报文摘要进行比较</a:t>
            </a:r>
            <a:r>
              <a:rPr lang="en-US" altLang="zh-CN" sz="2400" dirty="0">
                <a:latin typeface="宋体" panose="02010600030101010101" pitchFamily="2" charset="-122"/>
              </a:rPr>
              <a:t>,</a:t>
            </a:r>
            <a:r>
              <a:rPr lang="zh-CN" altLang="en-US" sz="2400" dirty="0">
                <a:latin typeface="宋体" panose="02010600030101010101" pitchFamily="2" charset="-122"/>
              </a:rPr>
              <a:t>若二者一致</a:t>
            </a:r>
            <a:r>
              <a:rPr lang="en-US" altLang="zh-CN" sz="2400" dirty="0">
                <a:latin typeface="宋体" panose="02010600030101010101" pitchFamily="2" charset="-122"/>
              </a:rPr>
              <a:t>,</a:t>
            </a:r>
            <a:r>
              <a:rPr lang="zh-CN" altLang="en-US" sz="2400" dirty="0">
                <a:latin typeface="宋体" panose="02010600030101010101" pitchFamily="2" charset="-122"/>
              </a:rPr>
              <a:t>则接收报文</a:t>
            </a:r>
            <a:r>
              <a:rPr lang="en-US" altLang="zh-CN" sz="2400" dirty="0">
                <a:latin typeface="宋体" panose="02010600030101010101" pitchFamily="2" charset="-122"/>
              </a:rPr>
              <a:t>M </a:t>
            </a:r>
          </a:p>
        </p:txBody>
      </p:sp>
      <p:sp>
        <p:nvSpPr>
          <p:cNvPr id="3" name="Rectangle 2"/>
          <p:cNvSpPr>
            <a:spLocks noGrp="1" noChangeArrowheads="1"/>
          </p:cNvSpPr>
          <p:nvPr>
            <p:ph type="title"/>
          </p:nvPr>
        </p:nvSpPr>
        <p:spPr>
          <a:xfrm>
            <a:off x="457200" y="274638"/>
            <a:ext cx="8229600" cy="871991"/>
          </a:xfrm>
        </p:spPr>
        <p:txBody>
          <a:bodyPr/>
          <a:lstStyle/>
          <a:p>
            <a:pPr eaLnBrk="1" hangingPunct="1"/>
            <a:r>
              <a:rPr lang="en-US" altLang="zh-CN" dirty="0"/>
              <a:t>11.7 </a:t>
            </a:r>
            <a:r>
              <a:rPr lang="zh-CN" altLang="en-US" dirty="0"/>
              <a:t>应用层安全协议</a:t>
            </a:r>
            <a:r>
              <a:rPr lang="en-US" altLang="zh-CN" dirty="0"/>
              <a:t>-PGP</a:t>
            </a:r>
            <a:endParaRPr lang="zh-CN" altLang="en-US" dirty="0"/>
          </a:p>
        </p:txBody>
      </p:sp>
    </p:spTree>
    <p:extLst>
      <p:ext uri="{BB962C8B-B14F-4D97-AF65-F5344CB8AC3E}">
        <p14:creationId xmlns:p14="http://schemas.microsoft.com/office/powerpoint/2010/main" val="8440533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3"/>
          <p:cNvSpPr>
            <a:spLocks noGrp="1" noChangeArrowheads="1"/>
          </p:cNvSpPr>
          <p:nvPr>
            <p:ph type="body" idx="1"/>
          </p:nvPr>
        </p:nvSpPr>
        <p:spPr>
          <a:xfrm>
            <a:off x="495300" y="1432561"/>
            <a:ext cx="2971800" cy="533400"/>
          </a:xfrm>
        </p:spPr>
        <p:txBody>
          <a:bodyPr/>
          <a:lstStyle/>
          <a:p>
            <a:pPr eaLnBrk="1" hangingPunct="1">
              <a:buFont typeface="Wingdings" panose="05000000000000000000" pitchFamily="2" charset="2"/>
              <a:buNone/>
            </a:pPr>
            <a:r>
              <a:rPr lang="zh-CN" altLang="en-US" sz="2800" b="1" dirty="0">
                <a:solidFill>
                  <a:schemeClr val="hlink"/>
                </a:solidFill>
              </a:rPr>
              <a:t>（</a:t>
            </a:r>
            <a:r>
              <a:rPr lang="en-US" altLang="zh-CN" sz="2800" b="1" dirty="0">
                <a:solidFill>
                  <a:schemeClr val="hlink"/>
                </a:solidFill>
              </a:rPr>
              <a:t>5</a:t>
            </a:r>
            <a:r>
              <a:rPr lang="zh-CN" altLang="en-US" sz="2800" b="1" dirty="0">
                <a:solidFill>
                  <a:schemeClr val="hlink"/>
                </a:solidFill>
              </a:rPr>
              <a:t>）保密服务</a:t>
            </a:r>
          </a:p>
        </p:txBody>
      </p:sp>
      <p:grpSp>
        <p:nvGrpSpPr>
          <p:cNvPr id="132099" name="Group 4"/>
          <p:cNvGrpSpPr>
            <a:grpSpLocks/>
          </p:cNvGrpSpPr>
          <p:nvPr/>
        </p:nvGrpSpPr>
        <p:grpSpPr bwMode="auto">
          <a:xfrm>
            <a:off x="1066800" y="2674883"/>
            <a:ext cx="7086600" cy="3200400"/>
            <a:chOff x="3240" y="4872"/>
            <a:chExt cx="6300" cy="3120"/>
          </a:xfrm>
        </p:grpSpPr>
        <p:sp>
          <p:nvSpPr>
            <p:cNvPr id="132108" name="Rectangle 5"/>
            <p:cNvSpPr>
              <a:spLocks noChangeArrowheads="1"/>
            </p:cNvSpPr>
            <p:nvPr/>
          </p:nvSpPr>
          <p:spPr bwMode="auto">
            <a:xfrm>
              <a:off x="3240" y="5652"/>
              <a:ext cx="1260" cy="468"/>
            </a:xfrm>
            <a:prstGeom prst="rect">
              <a:avLst/>
            </a:prstGeom>
            <a:solidFill>
              <a:srgbClr val="C0C0C0"/>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a:r>
                <a:rPr lang="zh-CN" altLang="en-US" sz="1600">
                  <a:latin typeface="Times New Roman" panose="02020603050405020304" pitchFamily="18" charset="0"/>
                </a:rPr>
                <a:t>初始报文</a:t>
              </a:r>
              <a:r>
                <a:rPr lang="en-US" altLang="zh-CN" sz="1600">
                  <a:latin typeface="Times New Roman" panose="02020603050405020304" pitchFamily="18" charset="0"/>
                </a:rPr>
                <a:t>M</a:t>
              </a:r>
            </a:p>
          </p:txBody>
        </p:sp>
        <p:sp>
          <p:nvSpPr>
            <p:cNvPr id="132109" name="Line 6"/>
            <p:cNvSpPr>
              <a:spLocks noChangeShapeType="1"/>
            </p:cNvSpPr>
            <p:nvPr/>
          </p:nvSpPr>
          <p:spPr bwMode="auto">
            <a:xfrm>
              <a:off x="3780" y="4872"/>
              <a:ext cx="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2110" name="Rectangle 7"/>
            <p:cNvSpPr>
              <a:spLocks noChangeArrowheads="1"/>
            </p:cNvSpPr>
            <p:nvPr/>
          </p:nvSpPr>
          <p:spPr bwMode="auto">
            <a:xfrm>
              <a:off x="5400" y="5652"/>
              <a:ext cx="900" cy="468"/>
            </a:xfrm>
            <a:prstGeom prst="rect">
              <a:avLst/>
            </a:prstGeom>
            <a:solidFill>
              <a:srgbClr val="C0C0C0"/>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a:r>
                <a:rPr lang="en-US" altLang="zh-CN" sz="1600">
                  <a:latin typeface="Times New Roman" panose="02020603050405020304" pitchFamily="18" charset="0"/>
                </a:rPr>
                <a:t>E (M)</a:t>
              </a:r>
            </a:p>
          </p:txBody>
        </p:sp>
        <p:sp>
          <p:nvSpPr>
            <p:cNvPr id="132111" name="Rectangle 8"/>
            <p:cNvSpPr>
              <a:spLocks noChangeArrowheads="1"/>
            </p:cNvSpPr>
            <p:nvPr/>
          </p:nvSpPr>
          <p:spPr bwMode="auto">
            <a:xfrm>
              <a:off x="6300" y="5652"/>
              <a:ext cx="900" cy="468"/>
            </a:xfrm>
            <a:prstGeom prst="rect">
              <a:avLst/>
            </a:prstGeom>
            <a:solidFill>
              <a:srgbClr val="C0C0C0"/>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a:r>
                <a:rPr lang="en-US" altLang="zh-CN" sz="1600">
                  <a:latin typeface="Times New Roman" panose="02020603050405020304" pitchFamily="18" charset="0"/>
                </a:rPr>
                <a:t>E</a:t>
              </a:r>
              <a:r>
                <a:rPr lang="en-US" altLang="zh-CN" sz="1600" baseline="30000">
                  <a:latin typeface="Times New Roman" panose="02020603050405020304" pitchFamily="18" charset="0"/>
                </a:rPr>
                <a:t>′</a:t>
              </a:r>
              <a:r>
                <a:rPr lang="en-US" altLang="zh-CN" sz="1600">
                  <a:latin typeface="Times New Roman" panose="02020603050405020304" pitchFamily="18" charset="0"/>
                </a:rPr>
                <a:t> (K</a:t>
              </a:r>
              <a:r>
                <a:rPr lang="en-US" altLang="zh-CN" sz="1600" baseline="-25000">
                  <a:latin typeface="Times New Roman" panose="02020603050405020304" pitchFamily="18" charset="0"/>
                </a:rPr>
                <a:t>s</a:t>
              </a:r>
              <a:r>
                <a:rPr lang="en-US" altLang="zh-CN" sz="1600">
                  <a:latin typeface="Times New Roman" panose="02020603050405020304" pitchFamily="18" charset="0"/>
                </a:rPr>
                <a:t>)</a:t>
              </a:r>
            </a:p>
          </p:txBody>
        </p:sp>
        <p:sp>
          <p:nvSpPr>
            <p:cNvPr id="132112" name="Line 9"/>
            <p:cNvSpPr>
              <a:spLocks noChangeShapeType="1"/>
            </p:cNvSpPr>
            <p:nvPr/>
          </p:nvSpPr>
          <p:spPr bwMode="auto">
            <a:xfrm>
              <a:off x="4500" y="5964"/>
              <a:ext cx="900" cy="0"/>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2113" name="Line 10"/>
            <p:cNvSpPr>
              <a:spLocks noChangeShapeType="1"/>
            </p:cNvSpPr>
            <p:nvPr/>
          </p:nvSpPr>
          <p:spPr bwMode="auto">
            <a:xfrm>
              <a:off x="3780" y="5184"/>
              <a:ext cx="30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14" name="Line 11"/>
            <p:cNvSpPr>
              <a:spLocks noChangeShapeType="1"/>
            </p:cNvSpPr>
            <p:nvPr/>
          </p:nvSpPr>
          <p:spPr bwMode="auto">
            <a:xfrm>
              <a:off x="6840" y="5184"/>
              <a:ext cx="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2115" name="Line 12"/>
            <p:cNvSpPr>
              <a:spLocks noChangeShapeType="1"/>
            </p:cNvSpPr>
            <p:nvPr/>
          </p:nvSpPr>
          <p:spPr bwMode="auto">
            <a:xfrm>
              <a:off x="7200" y="5964"/>
              <a:ext cx="23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16" name="Line 13"/>
            <p:cNvSpPr>
              <a:spLocks noChangeShapeType="1"/>
            </p:cNvSpPr>
            <p:nvPr/>
          </p:nvSpPr>
          <p:spPr bwMode="auto">
            <a:xfrm>
              <a:off x="9540" y="5964"/>
              <a:ext cx="0"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17" name="Line 14"/>
            <p:cNvSpPr>
              <a:spLocks noChangeShapeType="1"/>
            </p:cNvSpPr>
            <p:nvPr/>
          </p:nvSpPr>
          <p:spPr bwMode="auto">
            <a:xfrm flipH="1">
              <a:off x="7200" y="7836"/>
              <a:ext cx="23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2118" name="Rectangle 15"/>
            <p:cNvSpPr>
              <a:spLocks noChangeArrowheads="1"/>
            </p:cNvSpPr>
            <p:nvPr/>
          </p:nvSpPr>
          <p:spPr bwMode="auto">
            <a:xfrm>
              <a:off x="5400" y="7524"/>
              <a:ext cx="900" cy="468"/>
            </a:xfrm>
            <a:prstGeom prst="rect">
              <a:avLst/>
            </a:prstGeom>
            <a:solidFill>
              <a:srgbClr val="C0C0C0"/>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a:r>
                <a:rPr lang="en-US" altLang="zh-CN" sz="1600">
                  <a:latin typeface="Times New Roman" panose="02020603050405020304" pitchFamily="18" charset="0"/>
                </a:rPr>
                <a:t>E (M)</a:t>
              </a:r>
            </a:p>
          </p:txBody>
        </p:sp>
        <p:sp>
          <p:nvSpPr>
            <p:cNvPr id="132119" name="Rectangle 16"/>
            <p:cNvSpPr>
              <a:spLocks noChangeArrowheads="1"/>
            </p:cNvSpPr>
            <p:nvPr/>
          </p:nvSpPr>
          <p:spPr bwMode="auto">
            <a:xfrm>
              <a:off x="6300" y="7524"/>
              <a:ext cx="900" cy="468"/>
            </a:xfrm>
            <a:prstGeom prst="rect">
              <a:avLst/>
            </a:prstGeom>
            <a:solidFill>
              <a:srgbClr val="C0C0C0"/>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a:r>
                <a:rPr lang="en-US" altLang="zh-CN" sz="1600">
                  <a:latin typeface="Times New Roman" panose="02020603050405020304" pitchFamily="18" charset="0"/>
                </a:rPr>
                <a:t>E</a:t>
              </a:r>
              <a:r>
                <a:rPr lang="en-US" altLang="zh-CN" sz="1600" baseline="30000">
                  <a:latin typeface="Times New Roman" panose="02020603050405020304" pitchFamily="18" charset="0"/>
                </a:rPr>
                <a:t>′</a:t>
              </a:r>
              <a:r>
                <a:rPr lang="en-US" altLang="zh-CN" sz="1600">
                  <a:latin typeface="Times New Roman" panose="02020603050405020304" pitchFamily="18" charset="0"/>
                </a:rPr>
                <a:t> (K</a:t>
              </a:r>
              <a:r>
                <a:rPr lang="en-US" altLang="zh-CN" sz="1600" baseline="-25000">
                  <a:latin typeface="Times New Roman" panose="02020603050405020304" pitchFamily="18" charset="0"/>
                </a:rPr>
                <a:t>s</a:t>
              </a:r>
              <a:r>
                <a:rPr lang="en-US" altLang="zh-CN" sz="1600">
                  <a:latin typeface="Times New Roman" panose="02020603050405020304" pitchFamily="18" charset="0"/>
                </a:rPr>
                <a:t>)</a:t>
              </a:r>
            </a:p>
          </p:txBody>
        </p:sp>
        <p:sp>
          <p:nvSpPr>
            <p:cNvPr id="132120" name="Line 17"/>
            <p:cNvSpPr>
              <a:spLocks noChangeShapeType="1"/>
            </p:cNvSpPr>
            <p:nvPr/>
          </p:nvSpPr>
          <p:spPr bwMode="auto">
            <a:xfrm>
              <a:off x="5940" y="6744"/>
              <a:ext cx="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2121" name="Line 18"/>
            <p:cNvSpPr>
              <a:spLocks noChangeShapeType="1"/>
            </p:cNvSpPr>
            <p:nvPr/>
          </p:nvSpPr>
          <p:spPr bwMode="auto">
            <a:xfrm flipV="1">
              <a:off x="7020" y="6588"/>
              <a:ext cx="0" cy="9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22" name="Line 19"/>
            <p:cNvSpPr>
              <a:spLocks noChangeShapeType="1"/>
            </p:cNvSpPr>
            <p:nvPr/>
          </p:nvSpPr>
          <p:spPr bwMode="auto">
            <a:xfrm flipH="1">
              <a:off x="6120" y="6588"/>
              <a:ext cx="9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2123" name="Rectangle 20"/>
            <p:cNvSpPr>
              <a:spLocks noChangeArrowheads="1"/>
            </p:cNvSpPr>
            <p:nvPr/>
          </p:nvSpPr>
          <p:spPr bwMode="auto">
            <a:xfrm>
              <a:off x="3240" y="7524"/>
              <a:ext cx="1260" cy="468"/>
            </a:xfrm>
            <a:prstGeom prst="rect">
              <a:avLst/>
            </a:prstGeom>
            <a:solidFill>
              <a:srgbClr val="C0C0C0"/>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a:r>
                <a:rPr lang="zh-CN" altLang="en-US" sz="1600">
                  <a:latin typeface="Times New Roman" panose="02020603050405020304" pitchFamily="18" charset="0"/>
                </a:rPr>
                <a:t>初始报文</a:t>
              </a:r>
              <a:r>
                <a:rPr lang="en-US" altLang="zh-CN" sz="1600">
                  <a:latin typeface="Times New Roman" panose="02020603050405020304" pitchFamily="18" charset="0"/>
                </a:rPr>
                <a:t>M</a:t>
              </a:r>
            </a:p>
          </p:txBody>
        </p:sp>
        <p:sp>
          <p:nvSpPr>
            <p:cNvPr id="132124" name="Line 21"/>
            <p:cNvSpPr>
              <a:spLocks noChangeShapeType="1"/>
            </p:cNvSpPr>
            <p:nvPr/>
          </p:nvSpPr>
          <p:spPr bwMode="auto">
            <a:xfrm flipH="1">
              <a:off x="4500" y="7836"/>
              <a:ext cx="9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32100" name="Rectangle 22"/>
          <p:cNvSpPr>
            <a:spLocks noChangeArrowheads="1"/>
          </p:cNvSpPr>
          <p:nvPr/>
        </p:nvSpPr>
        <p:spPr bwMode="auto">
          <a:xfrm>
            <a:off x="1219200" y="2370083"/>
            <a:ext cx="1447800" cy="3048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t>Ks:</a:t>
            </a:r>
            <a:r>
              <a:rPr lang="zh-CN" altLang="en-US" sz="1600"/>
              <a:t>会话密钥</a:t>
            </a:r>
          </a:p>
        </p:txBody>
      </p:sp>
      <p:sp>
        <p:nvSpPr>
          <p:cNvPr id="132101" name="Rectangle 23"/>
          <p:cNvSpPr>
            <a:spLocks noChangeArrowheads="1"/>
          </p:cNvSpPr>
          <p:nvPr/>
        </p:nvSpPr>
        <p:spPr bwMode="auto">
          <a:xfrm>
            <a:off x="3048000" y="2674883"/>
            <a:ext cx="1447800" cy="3048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接收方公钥</a:t>
            </a:r>
          </a:p>
        </p:txBody>
      </p:sp>
      <p:sp>
        <p:nvSpPr>
          <p:cNvPr id="132102" name="Rectangle 24"/>
          <p:cNvSpPr>
            <a:spLocks noChangeArrowheads="1"/>
          </p:cNvSpPr>
          <p:nvPr/>
        </p:nvSpPr>
        <p:spPr bwMode="auto">
          <a:xfrm>
            <a:off x="457200" y="2827283"/>
            <a:ext cx="381000" cy="7620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发</a:t>
            </a:r>
          </a:p>
          <a:p>
            <a:pPr algn="ctr" eaLnBrk="1" hangingPunct="1"/>
            <a:r>
              <a:rPr lang="zh-CN" altLang="en-US" sz="1600"/>
              <a:t>送</a:t>
            </a:r>
          </a:p>
          <a:p>
            <a:pPr algn="ctr" eaLnBrk="1" hangingPunct="1"/>
            <a:r>
              <a:rPr lang="zh-CN" altLang="en-US" sz="1600"/>
              <a:t>方</a:t>
            </a:r>
          </a:p>
        </p:txBody>
      </p:sp>
      <p:sp>
        <p:nvSpPr>
          <p:cNvPr id="132103" name="Rectangle 25"/>
          <p:cNvSpPr>
            <a:spLocks noChangeArrowheads="1"/>
          </p:cNvSpPr>
          <p:nvPr/>
        </p:nvSpPr>
        <p:spPr bwMode="auto">
          <a:xfrm>
            <a:off x="4495800" y="4122683"/>
            <a:ext cx="1447800" cy="3048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接收方私钥</a:t>
            </a:r>
          </a:p>
        </p:txBody>
      </p:sp>
      <p:sp>
        <p:nvSpPr>
          <p:cNvPr id="132104" name="Rectangle 26"/>
          <p:cNvSpPr>
            <a:spLocks noChangeArrowheads="1"/>
          </p:cNvSpPr>
          <p:nvPr/>
        </p:nvSpPr>
        <p:spPr bwMode="auto">
          <a:xfrm>
            <a:off x="3962400" y="4351283"/>
            <a:ext cx="381000" cy="3048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t>Ks</a:t>
            </a:r>
          </a:p>
        </p:txBody>
      </p:sp>
      <p:sp>
        <p:nvSpPr>
          <p:cNvPr id="132105" name="Rectangle 27"/>
          <p:cNvSpPr>
            <a:spLocks noChangeArrowheads="1"/>
          </p:cNvSpPr>
          <p:nvPr/>
        </p:nvSpPr>
        <p:spPr bwMode="auto">
          <a:xfrm>
            <a:off x="533400" y="5189483"/>
            <a:ext cx="381000" cy="7620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接</a:t>
            </a:r>
          </a:p>
          <a:p>
            <a:pPr algn="ctr" eaLnBrk="1" hangingPunct="1"/>
            <a:r>
              <a:rPr lang="zh-CN" altLang="en-US" sz="1600"/>
              <a:t>收</a:t>
            </a:r>
          </a:p>
          <a:p>
            <a:pPr algn="ctr" eaLnBrk="1" hangingPunct="1"/>
            <a:r>
              <a:rPr lang="zh-CN" altLang="en-US" sz="1600"/>
              <a:t>方</a:t>
            </a:r>
          </a:p>
        </p:txBody>
      </p:sp>
      <p:sp>
        <p:nvSpPr>
          <p:cNvPr id="132106" name="Line 28"/>
          <p:cNvSpPr>
            <a:spLocks noChangeShapeType="1"/>
          </p:cNvSpPr>
          <p:nvPr/>
        </p:nvSpPr>
        <p:spPr bwMode="auto">
          <a:xfrm>
            <a:off x="7772400" y="4046483"/>
            <a:ext cx="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2107" name="Rectangle 29"/>
          <p:cNvSpPr>
            <a:spLocks noChangeArrowheads="1"/>
          </p:cNvSpPr>
          <p:nvPr/>
        </p:nvSpPr>
        <p:spPr bwMode="auto">
          <a:xfrm>
            <a:off x="7924800" y="4351283"/>
            <a:ext cx="381000" cy="7620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传</a:t>
            </a:r>
          </a:p>
          <a:p>
            <a:pPr algn="ctr" eaLnBrk="1" hangingPunct="1"/>
            <a:r>
              <a:rPr lang="zh-CN" altLang="en-US" sz="1600"/>
              <a:t>输</a:t>
            </a:r>
          </a:p>
        </p:txBody>
      </p:sp>
      <p:sp>
        <p:nvSpPr>
          <p:cNvPr id="29" name="Rectangle 2"/>
          <p:cNvSpPr>
            <a:spLocks noGrp="1" noChangeArrowheads="1"/>
          </p:cNvSpPr>
          <p:nvPr>
            <p:ph type="title"/>
          </p:nvPr>
        </p:nvSpPr>
        <p:spPr>
          <a:xfrm>
            <a:off x="457200" y="274638"/>
            <a:ext cx="8229600" cy="871991"/>
          </a:xfrm>
        </p:spPr>
        <p:txBody>
          <a:bodyPr/>
          <a:lstStyle/>
          <a:p>
            <a:pPr eaLnBrk="1" hangingPunct="1"/>
            <a:r>
              <a:rPr lang="en-US" altLang="zh-CN" dirty="0"/>
              <a:t>11.7 </a:t>
            </a:r>
            <a:r>
              <a:rPr lang="zh-CN" altLang="en-US" dirty="0"/>
              <a:t>应用层安全协议</a:t>
            </a:r>
            <a:r>
              <a:rPr lang="en-US" altLang="zh-CN" dirty="0"/>
              <a:t>-PGP</a:t>
            </a:r>
            <a:endParaRPr lang="zh-CN" altLang="en-US" dirty="0"/>
          </a:p>
        </p:txBody>
      </p:sp>
    </p:spTree>
    <p:extLst>
      <p:ext uri="{BB962C8B-B14F-4D97-AF65-F5344CB8AC3E}">
        <p14:creationId xmlns:p14="http://schemas.microsoft.com/office/powerpoint/2010/main" val="26642552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3"/>
          <p:cNvSpPr>
            <a:spLocks noGrp="1" noChangeArrowheads="1"/>
          </p:cNvSpPr>
          <p:nvPr>
            <p:ph type="body" idx="1"/>
          </p:nvPr>
        </p:nvSpPr>
        <p:spPr>
          <a:xfrm>
            <a:off x="342900" y="1313792"/>
            <a:ext cx="8458200" cy="5213132"/>
          </a:xfrm>
        </p:spPr>
        <p:txBody>
          <a:bodyPr/>
          <a:lstStyle/>
          <a:p>
            <a:pPr eaLnBrk="1" hangingPunct="1">
              <a:lnSpc>
                <a:spcPct val="90000"/>
              </a:lnSpc>
              <a:spcBef>
                <a:spcPts val="600"/>
              </a:spcBef>
              <a:spcAft>
                <a:spcPts val="1800"/>
              </a:spcAft>
              <a:buNone/>
            </a:pPr>
            <a:r>
              <a:rPr lang="zh-CN" altLang="en-US" sz="2400" b="1" dirty="0">
                <a:solidFill>
                  <a:srgbClr val="0000FF"/>
                </a:solidFill>
                <a:latin typeface="宋体" panose="02010600030101010101" pitchFamily="2" charset="-122"/>
              </a:rPr>
              <a:t>保密服务实现过程</a:t>
            </a:r>
            <a:endParaRPr lang="en-US" altLang="zh-CN" sz="2400" b="1" dirty="0">
              <a:solidFill>
                <a:srgbClr val="0000FF"/>
              </a:solidFill>
              <a:latin typeface="宋体" panose="02010600030101010101" pitchFamily="2" charset="-122"/>
            </a:endParaRPr>
          </a:p>
          <a:p>
            <a:pPr eaLnBrk="1" hangingPunct="1">
              <a:lnSpc>
                <a:spcPct val="90000"/>
              </a:lnSpc>
              <a:buFont typeface="Wingdings" panose="05000000000000000000" pitchFamily="2" charset="2"/>
              <a:buNone/>
            </a:pPr>
            <a:r>
              <a:rPr lang="en-US" altLang="zh-CN" sz="2400" dirty="0">
                <a:latin typeface="宋体" panose="02010600030101010101" pitchFamily="2" charset="-122"/>
              </a:rPr>
              <a:t>1) </a:t>
            </a:r>
            <a:r>
              <a:rPr lang="zh-CN" altLang="en-US" sz="2400" dirty="0">
                <a:latin typeface="宋体" panose="02010600030101010101" pitchFamily="2" charset="-122"/>
              </a:rPr>
              <a:t>发送方产生一个报文</a:t>
            </a:r>
            <a:r>
              <a:rPr lang="en-US" altLang="zh-CN" sz="2400" dirty="0">
                <a:latin typeface="宋体" panose="02010600030101010101" pitchFamily="2" charset="-122"/>
              </a:rPr>
              <a:t>M</a:t>
            </a:r>
            <a:r>
              <a:rPr lang="zh-CN" altLang="en-US" sz="2400" dirty="0">
                <a:latin typeface="宋体" panose="02010600030101010101" pitchFamily="2" charset="-122"/>
              </a:rPr>
              <a:t>及一次性会话密钥</a:t>
            </a:r>
            <a:r>
              <a:rPr lang="en-US" altLang="zh-CN" sz="2400" dirty="0">
                <a:latin typeface="宋体" panose="02010600030101010101" pitchFamily="2" charset="-122"/>
              </a:rPr>
              <a:t>K</a:t>
            </a:r>
            <a:r>
              <a:rPr lang="en-US" altLang="zh-CN" sz="2400" baseline="-30000" dirty="0">
                <a:latin typeface="宋体" panose="02010600030101010101" pitchFamily="2" charset="-122"/>
              </a:rPr>
              <a:t>S</a:t>
            </a:r>
            <a:r>
              <a:rPr lang="zh-CN" altLang="en-US" sz="2400" dirty="0">
                <a:latin typeface="宋体" panose="02010600030101010101" pitchFamily="2" charset="-122"/>
              </a:rPr>
              <a:t>。</a:t>
            </a:r>
          </a:p>
          <a:p>
            <a:pPr eaLnBrk="1" hangingPunct="1">
              <a:lnSpc>
                <a:spcPct val="90000"/>
              </a:lnSpc>
              <a:buFont typeface="Wingdings" panose="05000000000000000000" pitchFamily="2" charset="2"/>
              <a:buNone/>
            </a:pPr>
            <a:r>
              <a:rPr lang="zh-CN" altLang="en-US" sz="2400" dirty="0">
                <a:latin typeface="宋体" panose="02010600030101010101" pitchFamily="2" charset="-122"/>
              </a:rPr>
              <a:t> </a:t>
            </a:r>
          </a:p>
          <a:p>
            <a:pPr marL="452438" indent="-452438" eaLnBrk="1" hangingPunct="1">
              <a:lnSpc>
                <a:spcPct val="90000"/>
              </a:lnSpc>
              <a:buFont typeface="Wingdings" panose="05000000000000000000" pitchFamily="2" charset="2"/>
              <a:buNone/>
            </a:pPr>
            <a:r>
              <a:rPr lang="en-US" altLang="zh-CN" sz="2400" dirty="0">
                <a:latin typeface="宋体" panose="02010600030101010101" pitchFamily="2" charset="-122"/>
              </a:rPr>
              <a:t>2) </a:t>
            </a:r>
            <a:r>
              <a:rPr lang="zh-CN" altLang="en-US" sz="2400" dirty="0">
                <a:latin typeface="宋体" panose="02010600030101010101" pitchFamily="2" charset="-122"/>
              </a:rPr>
              <a:t>以</a:t>
            </a:r>
            <a:r>
              <a:rPr lang="en-US" altLang="zh-CN" sz="2400" dirty="0">
                <a:latin typeface="宋体" panose="02010600030101010101" pitchFamily="2" charset="-122"/>
              </a:rPr>
              <a:t>K</a:t>
            </a:r>
            <a:r>
              <a:rPr lang="en-US" altLang="zh-CN" sz="2400" baseline="-30000" dirty="0">
                <a:latin typeface="宋体" panose="02010600030101010101" pitchFamily="2" charset="-122"/>
              </a:rPr>
              <a:t>S</a:t>
            </a:r>
            <a:r>
              <a:rPr lang="zh-CN" altLang="en-US" sz="2400" dirty="0">
                <a:latin typeface="宋体" panose="02010600030101010101" pitchFamily="2" charset="-122"/>
              </a:rPr>
              <a:t>作为密钥，</a:t>
            </a:r>
            <a:r>
              <a:rPr lang="zh-CN" altLang="en-US" sz="2400" dirty="0">
                <a:solidFill>
                  <a:srgbClr val="000000"/>
                </a:solidFill>
                <a:latin typeface="宋体" panose="02010600030101010101" pitchFamily="2" charset="-122"/>
              </a:rPr>
              <a:t>用</a:t>
            </a:r>
            <a:r>
              <a:rPr lang="en-US" altLang="zh-CN" sz="2400" dirty="0">
                <a:solidFill>
                  <a:srgbClr val="000000"/>
                </a:solidFill>
                <a:latin typeface="宋体" panose="02010600030101010101" pitchFamily="2" charset="-122"/>
              </a:rPr>
              <a:t>IDEA</a:t>
            </a:r>
            <a:r>
              <a:rPr lang="zh-CN" altLang="en-US" sz="2400" dirty="0">
                <a:latin typeface="宋体" panose="02010600030101010101" pitchFamily="2" charset="-122"/>
              </a:rPr>
              <a:t>（或是三重</a:t>
            </a:r>
            <a:r>
              <a:rPr lang="en-US" altLang="zh-CN" sz="2400" dirty="0">
                <a:latin typeface="宋体" panose="02010600030101010101" pitchFamily="2" charset="-122"/>
              </a:rPr>
              <a:t>DES</a:t>
            </a:r>
            <a:r>
              <a:rPr lang="zh-CN" altLang="en-US" sz="2400" dirty="0">
                <a:latin typeface="宋体" panose="02010600030101010101" pitchFamily="2" charset="-122"/>
              </a:rPr>
              <a:t>或是</a:t>
            </a:r>
            <a:r>
              <a:rPr lang="en-US" altLang="zh-CN" sz="2400" dirty="0">
                <a:latin typeface="宋体" panose="02010600030101010101" pitchFamily="2" charset="-122"/>
              </a:rPr>
              <a:t>CAST-128</a:t>
            </a:r>
            <a:r>
              <a:rPr lang="zh-CN" altLang="en-US" sz="2400" dirty="0">
                <a:latin typeface="宋体" panose="02010600030101010101" pitchFamily="2" charset="-122"/>
              </a:rPr>
              <a:t>）算法加密</a:t>
            </a:r>
            <a:r>
              <a:rPr lang="en-US" altLang="zh-CN" sz="2400" dirty="0">
                <a:latin typeface="宋体" panose="02010600030101010101" pitchFamily="2" charset="-122"/>
              </a:rPr>
              <a:t>M </a:t>
            </a:r>
          </a:p>
          <a:p>
            <a:pPr eaLnBrk="1" hangingPunct="1">
              <a:lnSpc>
                <a:spcPct val="90000"/>
              </a:lnSpc>
              <a:buFont typeface="Wingdings" panose="05000000000000000000" pitchFamily="2" charset="2"/>
              <a:buNone/>
            </a:pPr>
            <a:endParaRPr lang="en-US" altLang="zh-CN" sz="2400" dirty="0">
              <a:latin typeface="宋体" panose="02010600030101010101" pitchFamily="2" charset="-122"/>
            </a:endParaRPr>
          </a:p>
          <a:p>
            <a:pPr marL="452438" indent="-452438" eaLnBrk="1" hangingPunct="1">
              <a:lnSpc>
                <a:spcPct val="90000"/>
              </a:lnSpc>
              <a:buFont typeface="Wingdings" panose="05000000000000000000" pitchFamily="2" charset="2"/>
              <a:buNone/>
            </a:pPr>
            <a:r>
              <a:rPr lang="en-US" altLang="zh-CN" sz="2400" dirty="0">
                <a:latin typeface="宋体" panose="02010600030101010101" pitchFamily="2" charset="-122"/>
              </a:rPr>
              <a:t>3) </a:t>
            </a:r>
            <a:r>
              <a:rPr lang="zh-CN" altLang="en-US" sz="2400" dirty="0">
                <a:latin typeface="宋体" panose="02010600030101010101" pitchFamily="2" charset="-122"/>
              </a:rPr>
              <a:t>发送方用接收方的公开密钥按</a:t>
            </a:r>
            <a:r>
              <a:rPr lang="en-US" altLang="zh-CN" sz="2400" dirty="0">
                <a:latin typeface="宋体" panose="02010600030101010101" pitchFamily="2" charset="-122"/>
              </a:rPr>
              <a:t>RSA</a:t>
            </a:r>
            <a:r>
              <a:rPr lang="zh-CN" altLang="en-US" sz="2400" dirty="0">
                <a:latin typeface="宋体" panose="02010600030101010101" pitchFamily="2" charset="-122"/>
              </a:rPr>
              <a:t>算法加密一次性会话密钥</a:t>
            </a:r>
            <a:r>
              <a:rPr lang="en-US" altLang="zh-CN" sz="2400" dirty="0">
                <a:latin typeface="宋体" panose="02010600030101010101" pitchFamily="2" charset="-122"/>
              </a:rPr>
              <a:t>K</a:t>
            </a:r>
            <a:r>
              <a:rPr lang="en-US" altLang="zh-CN" sz="2400" baseline="-30000" dirty="0">
                <a:latin typeface="宋体" panose="02010600030101010101" pitchFamily="2" charset="-122"/>
              </a:rPr>
              <a:t>S</a:t>
            </a:r>
            <a:r>
              <a:rPr lang="zh-CN" altLang="en-US" sz="2400" dirty="0">
                <a:latin typeface="宋体" panose="02010600030101010101" pitchFamily="2" charset="-122"/>
              </a:rPr>
              <a:t>，并将结果与加密后的报文及连在一起，发送给接收方</a:t>
            </a:r>
          </a:p>
          <a:p>
            <a:pPr eaLnBrk="1" hangingPunct="1">
              <a:lnSpc>
                <a:spcPct val="90000"/>
              </a:lnSpc>
              <a:buFont typeface="Wingdings" panose="05000000000000000000" pitchFamily="2" charset="2"/>
              <a:buNone/>
            </a:pPr>
            <a:endParaRPr lang="zh-CN" altLang="en-US" sz="2400" dirty="0">
              <a:latin typeface="宋体" panose="02010600030101010101" pitchFamily="2" charset="-122"/>
            </a:endParaRPr>
          </a:p>
          <a:p>
            <a:pPr eaLnBrk="1" hangingPunct="1">
              <a:lnSpc>
                <a:spcPct val="90000"/>
              </a:lnSpc>
              <a:buFont typeface="Wingdings" panose="05000000000000000000" pitchFamily="2" charset="2"/>
              <a:buNone/>
            </a:pPr>
            <a:r>
              <a:rPr lang="en-US" altLang="zh-CN" sz="2400" dirty="0">
                <a:latin typeface="宋体" panose="02010600030101010101" pitchFamily="2" charset="-122"/>
              </a:rPr>
              <a:t>4) </a:t>
            </a:r>
            <a:r>
              <a:rPr lang="zh-CN" altLang="en-US" sz="2400" dirty="0">
                <a:latin typeface="宋体" panose="02010600030101010101" pitchFamily="2" charset="-122"/>
              </a:rPr>
              <a:t>接收方用自己的私人密钥解密得到</a:t>
            </a:r>
            <a:r>
              <a:rPr lang="en-US" altLang="zh-CN" sz="2400" dirty="0">
                <a:latin typeface="宋体" panose="02010600030101010101" pitchFamily="2" charset="-122"/>
              </a:rPr>
              <a:t>K</a:t>
            </a:r>
            <a:r>
              <a:rPr lang="en-US" altLang="zh-CN" sz="2400" baseline="-30000" dirty="0">
                <a:latin typeface="宋体" panose="02010600030101010101" pitchFamily="2" charset="-122"/>
              </a:rPr>
              <a:t>S</a:t>
            </a:r>
            <a:r>
              <a:rPr lang="zh-CN" altLang="en-US" sz="2400" dirty="0">
                <a:latin typeface="宋体" panose="02010600030101010101" pitchFamily="2" charset="-122"/>
              </a:rPr>
              <a:t>。 </a:t>
            </a:r>
          </a:p>
          <a:p>
            <a:pPr eaLnBrk="1" hangingPunct="1">
              <a:lnSpc>
                <a:spcPct val="90000"/>
              </a:lnSpc>
              <a:buFont typeface="Wingdings" panose="05000000000000000000" pitchFamily="2" charset="2"/>
              <a:buNone/>
            </a:pPr>
            <a:endParaRPr lang="zh-CN" altLang="en-US" sz="2400" dirty="0">
              <a:latin typeface="宋体" panose="02010600030101010101" pitchFamily="2" charset="-122"/>
            </a:endParaRPr>
          </a:p>
          <a:p>
            <a:pPr eaLnBrk="1" hangingPunct="1">
              <a:lnSpc>
                <a:spcPct val="90000"/>
              </a:lnSpc>
              <a:buFont typeface="Wingdings" panose="05000000000000000000" pitchFamily="2" charset="2"/>
              <a:buNone/>
            </a:pPr>
            <a:r>
              <a:rPr lang="en-US" altLang="zh-CN" sz="2400" dirty="0">
                <a:latin typeface="宋体" panose="02010600030101010101" pitchFamily="2" charset="-122"/>
              </a:rPr>
              <a:t>5) </a:t>
            </a:r>
            <a:r>
              <a:rPr lang="zh-CN" altLang="en-US" sz="2400" dirty="0">
                <a:latin typeface="宋体" panose="02010600030101010101" pitchFamily="2" charset="-122"/>
              </a:rPr>
              <a:t>接收方用</a:t>
            </a:r>
            <a:r>
              <a:rPr lang="en-US" altLang="zh-CN" sz="2400" dirty="0">
                <a:latin typeface="宋体" panose="02010600030101010101" pitchFamily="2" charset="-122"/>
              </a:rPr>
              <a:t>K</a:t>
            </a:r>
            <a:r>
              <a:rPr lang="en-US" altLang="zh-CN" sz="2400" baseline="-30000" dirty="0">
                <a:latin typeface="宋体" panose="02010600030101010101" pitchFamily="2" charset="-122"/>
              </a:rPr>
              <a:t>S</a:t>
            </a:r>
            <a:r>
              <a:rPr lang="zh-CN" altLang="en-US" sz="2400" dirty="0">
                <a:latin typeface="宋体" panose="02010600030101010101" pitchFamily="2" charset="-122"/>
              </a:rPr>
              <a:t>解密得出报文</a:t>
            </a:r>
            <a:r>
              <a:rPr lang="en-US" altLang="zh-CN" sz="2400" dirty="0">
                <a:latin typeface="宋体" panose="02010600030101010101" pitchFamily="2" charset="-122"/>
              </a:rPr>
              <a:t>M </a:t>
            </a:r>
          </a:p>
        </p:txBody>
      </p:sp>
      <p:sp>
        <p:nvSpPr>
          <p:cNvPr id="3" name="Rectangle 2"/>
          <p:cNvSpPr>
            <a:spLocks noGrp="1" noChangeArrowheads="1"/>
          </p:cNvSpPr>
          <p:nvPr>
            <p:ph type="title"/>
          </p:nvPr>
        </p:nvSpPr>
        <p:spPr>
          <a:xfrm>
            <a:off x="457200" y="274638"/>
            <a:ext cx="8229600" cy="871991"/>
          </a:xfrm>
        </p:spPr>
        <p:txBody>
          <a:bodyPr/>
          <a:lstStyle/>
          <a:p>
            <a:pPr eaLnBrk="1" hangingPunct="1"/>
            <a:r>
              <a:rPr lang="en-US" altLang="zh-CN" dirty="0"/>
              <a:t>11.7 </a:t>
            </a:r>
            <a:r>
              <a:rPr lang="zh-CN" altLang="en-US" dirty="0"/>
              <a:t>应用层安全协议</a:t>
            </a:r>
            <a:r>
              <a:rPr lang="en-US" altLang="zh-CN" dirty="0"/>
              <a:t>-PGP</a:t>
            </a:r>
            <a:endParaRPr lang="zh-CN" altLang="en-US" dirty="0"/>
          </a:p>
        </p:txBody>
      </p:sp>
    </p:spTree>
    <p:extLst>
      <p:ext uri="{BB962C8B-B14F-4D97-AF65-F5344CB8AC3E}">
        <p14:creationId xmlns:p14="http://schemas.microsoft.com/office/powerpoint/2010/main" val="1401508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body" idx="1"/>
          </p:nvPr>
        </p:nvSpPr>
        <p:spPr>
          <a:xfrm>
            <a:off x="457200" y="1435100"/>
            <a:ext cx="7772400" cy="4381500"/>
          </a:xfrm>
        </p:spPr>
        <p:txBody>
          <a:bodyPr/>
          <a:lstStyle/>
          <a:p>
            <a:pPr marL="457200" indent="-457200" algn="just" eaLnBrk="1" hangingPunct="1">
              <a:lnSpc>
                <a:spcPct val="150000"/>
              </a:lnSpc>
              <a:buFont typeface="Wingdings" panose="05000000000000000000" pitchFamily="2" charset="2"/>
              <a:buNone/>
            </a:pPr>
            <a:r>
              <a:rPr lang="en-US" altLang="zh-CN" sz="2400" b="1" dirty="0">
                <a:solidFill>
                  <a:schemeClr val="hlink"/>
                </a:solidFill>
              </a:rPr>
              <a:t>4</a:t>
            </a:r>
            <a:r>
              <a:rPr lang="zh-CN" altLang="en-US" sz="2400" b="1" dirty="0">
                <a:solidFill>
                  <a:schemeClr val="hlink"/>
                </a:solidFill>
              </a:rPr>
              <a:t>、应用层安全协议</a:t>
            </a:r>
          </a:p>
          <a:p>
            <a:pPr marL="457200" indent="-457200" algn="just" eaLnBrk="1" hangingPunct="1">
              <a:lnSpc>
                <a:spcPct val="150000"/>
              </a:lnSpc>
              <a:buFont typeface="Wingdings" panose="05000000000000000000" pitchFamily="2" charset="2"/>
              <a:buNone/>
            </a:pPr>
            <a:r>
              <a:rPr lang="zh-CN" altLang="en-US" sz="2400" dirty="0"/>
              <a:t>      包括安全增强的应用协议</a:t>
            </a:r>
            <a:r>
              <a:rPr lang="en-US" altLang="zh-CN" sz="2400" dirty="0"/>
              <a:t>(</a:t>
            </a:r>
            <a:r>
              <a:rPr lang="zh-CN" altLang="en-US" sz="2400" dirty="0"/>
              <a:t>已经正式存在的或安全的新协议</a:t>
            </a:r>
            <a:r>
              <a:rPr lang="en-US" altLang="zh-CN" sz="2400" dirty="0"/>
              <a:t>)</a:t>
            </a:r>
            <a:r>
              <a:rPr lang="zh-CN" altLang="en-US" sz="2400" dirty="0"/>
              <a:t>和认证与密钥分发系统。</a:t>
            </a:r>
          </a:p>
          <a:p>
            <a:pPr marL="457200" indent="-457200" algn="just" eaLnBrk="1" hangingPunct="1">
              <a:lnSpc>
                <a:spcPct val="150000"/>
              </a:lnSpc>
              <a:buFont typeface="Wingdings" panose="05000000000000000000" pitchFamily="2" charset="2"/>
              <a:buNone/>
            </a:pPr>
            <a:r>
              <a:rPr lang="zh-CN" altLang="en-US" sz="2400" dirty="0"/>
              <a:t>	（</a:t>
            </a:r>
            <a:r>
              <a:rPr lang="en-US" altLang="zh-CN" sz="2400" dirty="0"/>
              <a:t>1</a:t>
            </a:r>
            <a:r>
              <a:rPr lang="zh-CN" altLang="en-US" sz="2400" dirty="0"/>
              <a:t>）安全增强的应用协议</a:t>
            </a:r>
          </a:p>
          <a:p>
            <a:pPr marL="457200" indent="-457200" algn="just" eaLnBrk="1" hangingPunct="1">
              <a:lnSpc>
                <a:spcPct val="150000"/>
              </a:lnSpc>
              <a:buFont typeface="Wingdings" panose="05000000000000000000" pitchFamily="2" charset="2"/>
              <a:buNone/>
            </a:pPr>
            <a:r>
              <a:rPr lang="zh-CN" altLang="en-US" sz="2400" dirty="0">
                <a:latin typeface="Arial" panose="020B0604020202020204" pitchFamily="34" charset="0"/>
                <a:cs typeface="Times New Roman" panose="02020603050405020304" pitchFamily="18" charset="0"/>
              </a:rPr>
              <a:t>        </a:t>
            </a:r>
            <a:r>
              <a:rPr lang="zh-CN" altLang="en-US" sz="2400" dirty="0">
                <a:cs typeface="Times New Roman" panose="02020603050405020304" pitchFamily="18" charset="0"/>
              </a:rPr>
              <a:t> 	   </a:t>
            </a:r>
            <a:r>
              <a:rPr lang="zh-CN" altLang="en-US" sz="2400" dirty="0"/>
              <a:t>远程终端访问（</a:t>
            </a:r>
            <a:r>
              <a:rPr lang="en-US" altLang="zh-CN" sz="2400" dirty="0" err="1"/>
              <a:t>STel</a:t>
            </a:r>
            <a:r>
              <a:rPr lang="zh-CN" altLang="en-US" sz="2400" dirty="0"/>
              <a:t>）</a:t>
            </a:r>
          </a:p>
          <a:p>
            <a:pPr marL="457200" indent="-457200" algn="just" eaLnBrk="1" hangingPunct="1">
              <a:lnSpc>
                <a:spcPct val="150000"/>
              </a:lnSpc>
              <a:buFont typeface="Wingdings" panose="05000000000000000000" pitchFamily="2" charset="2"/>
              <a:buNone/>
            </a:pPr>
            <a:r>
              <a:rPr lang="zh-CN" altLang="en-US" sz="2400" dirty="0"/>
              <a:t>		   安全</a:t>
            </a:r>
            <a:r>
              <a:rPr lang="en-US" altLang="zh-CN" sz="2400" dirty="0"/>
              <a:t>RPC</a:t>
            </a:r>
            <a:r>
              <a:rPr lang="zh-CN" altLang="en-US" sz="2400" dirty="0"/>
              <a:t>认证（</a:t>
            </a:r>
            <a:r>
              <a:rPr lang="en-US" altLang="zh-CN" sz="2400" dirty="0"/>
              <a:t>SRA</a:t>
            </a:r>
            <a:r>
              <a:rPr lang="zh-CN" altLang="en-US" sz="2400" dirty="0"/>
              <a:t>）</a:t>
            </a:r>
          </a:p>
          <a:p>
            <a:pPr marL="457200" indent="-457200" algn="just" eaLnBrk="1" hangingPunct="1">
              <a:lnSpc>
                <a:spcPct val="150000"/>
              </a:lnSpc>
              <a:buFont typeface="Wingdings" panose="05000000000000000000" pitchFamily="2" charset="2"/>
              <a:buNone/>
            </a:pPr>
            <a:r>
              <a:rPr lang="zh-CN" altLang="en-US" sz="2400" dirty="0"/>
              <a:t>		    </a:t>
            </a:r>
            <a:r>
              <a:rPr lang="en-US" altLang="zh-CN" sz="2400" dirty="0"/>
              <a:t>NATAS</a:t>
            </a:r>
          </a:p>
        </p:txBody>
      </p:sp>
      <p:sp>
        <p:nvSpPr>
          <p:cNvPr id="3" name="Rectangle 2"/>
          <p:cNvSpPr>
            <a:spLocks noGrp="1" noChangeArrowheads="1"/>
          </p:cNvSpPr>
          <p:nvPr>
            <p:ph type="title"/>
          </p:nvPr>
        </p:nvSpPr>
        <p:spPr>
          <a:xfrm>
            <a:off x="762000" y="214313"/>
            <a:ext cx="7793038" cy="852487"/>
          </a:xfrm>
        </p:spPr>
        <p:txBody>
          <a:bodyPr/>
          <a:lstStyle/>
          <a:p>
            <a:pPr eaLnBrk="1" hangingPunct="1"/>
            <a:r>
              <a:rPr lang="zh-CN" altLang="en-US" dirty="0"/>
              <a:t>安全协议概述</a:t>
            </a:r>
          </a:p>
        </p:txBody>
      </p:sp>
    </p:spTree>
    <p:extLst>
      <p:ext uri="{BB962C8B-B14F-4D97-AF65-F5344CB8AC3E}">
        <p14:creationId xmlns:p14="http://schemas.microsoft.com/office/powerpoint/2010/main" val="21455909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3"/>
          <p:cNvSpPr>
            <a:spLocks noGrp="1" noChangeArrowheads="1"/>
          </p:cNvSpPr>
          <p:nvPr>
            <p:ph type="body" idx="1"/>
          </p:nvPr>
        </p:nvSpPr>
        <p:spPr>
          <a:xfrm>
            <a:off x="60251" y="1356226"/>
            <a:ext cx="7772400" cy="457200"/>
          </a:xfrm>
        </p:spPr>
        <p:txBody>
          <a:bodyPr/>
          <a:lstStyle/>
          <a:p>
            <a:pPr eaLnBrk="1" hangingPunct="1">
              <a:lnSpc>
                <a:spcPct val="90000"/>
              </a:lnSpc>
              <a:buFont typeface="Wingdings" panose="05000000000000000000" pitchFamily="2" charset="2"/>
              <a:buNone/>
            </a:pPr>
            <a:r>
              <a:rPr lang="zh-CN" altLang="en-US" sz="2800" b="1" dirty="0">
                <a:solidFill>
                  <a:schemeClr val="hlink"/>
                </a:solidFill>
              </a:rPr>
              <a:t>（</a:t>
            </a:r>
            <a:r>
              <a:rPr lang="en-US" altLang="zh-CN" sz="2800" b="1" dirty="0">
                <a:solidFill>
                  <a:schemeClr val="hlink"/>
                </a:solidFill>
              </a:rPr>
              <a:t>6</a:t>
            </a:r>
            <a:r>
              <a:rPr lang="zh-CN" altLang="en-US" sz="2800" b="1" dirty="0">
                <a:solidFill>
                  <a:schemeClr val="hlink"/>
                </a:solidFill>
              </a:rPr>
              <a:t>）鉴别与保密相结合</a:t>
            </a:r>
          </a:p>
        </p:txBody>
      </p:sp>
      <p:grpSp>
        <p:nvGrpSpPr>
          <p:cNvPr id="134147" name="Group 4"/>
          <p:cNvGrpSpPr>
            <a:grpSpLocks/>
          </p:cNvGrpSpPr>
          <p:nvPr/>
        </p:nvGrpSpPr>
        <p:grpSpPr bwMode="auto">
          <a:xfrm>
            <a:off x="685800" y="2590800"/>
            <a:ext cx="8305800" cy="3765550"/>
            <a:chOff x="2340" y="2376"/>
            <a:chExt cx="7740" cy="5928"/>
          </a:xfrm>
        </p:grpSpPr>
        <p:sp>
          <p:nvSpPr>
            <p:cNvPr id="134164" name="Rectangle 5"/>
            <p:cNvSpPr>
              <a:spLocks noChangeArrowheads="1"/>
            </p:cNvSpPr>
            <p:nvPr/>
          </p:nvSpPr>
          <p:spPr bwMode="auto">
            <a:xfrm>
              <a:off x="2340" y="3000"/>
              <a:ext cx="126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zh-CN" altLang="en-US" sz="1400">
                  <a:latin typeface="Times New Roman" panose="02020603050405020304" pitchFamily="18" charset="0"/>
                </a:rPr>
                <a:t>初始报文</a:t>
              </a:r>
              <a:r>
                <a:rPr lang="en-US" altLang="zh-CN" sz="1400">
                  <a:latin typeface="Times New Roman" panose="02020603050405020304" pitchFamily="18" charset="0"/>
                </a:rPr>
                <a:t>M</a:t>
              </a:r>
            </a:p>
          </p:txBody>
        </p:sp>
        <p:sp>
          <p:nvSpPr>
            <p:cNvPr id="134165" name="Rectangle 6"/>
            <p:cNvSpPr>
              <a:spLocks noChangeArrowheads="1"/>
            </p:cNvSpPr>
            <p:nvPr/>
          </p:nvSpPr>
          <p:spPr bwMode="auto">
            <a:xfrm>
              <a:off x="4860" y="3000"/>
              <a:ext cx="144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zh-CN" altLang="en-US" sz="1400">
                  <a:latin typeface="Times New Roman" panose="02020603050405020304" pitchFamily="18" charset="0"/>
                </a:rPr>
                <a:t>报文摘要</a:t>
              </a:r>
              <a:r>
                <a:rPr lang="en-US" altLang="zh-CN" sz="1400">
                  <a:latin typeface="Times New Roman" panose="02020603050405020304" pitchFamily="18" charset="0"/>
                </a:rPr>
                <a:t>S(M)</a:t>
              </a:r>
            </a:p>
          </p:txBody>
        </p:sp>
        <p:sp>
          <p:nvSpPr>
            <p:cNvPr id="134166" name="Line 7"/>
            <p:cNvSpPr>
              <a:spLocks noChangeShapeType="1"/>
            </p:cNvSpPr>
            <p:nvPr/>
          </p:nvSpPr>
          <p:spPr bwMode="auto">
            <a:xfrm>
              <a:off x="3600" y="3312"/>
              <a:ext cx="12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67" name="Rectangle 8"/>
            <p:cNvSpPr>
              <a:spLocks noChangeArrowheads="1"/>
            </p:cNvSpPr>
            <p:nvPr/>
          </p:nvSpPr>
          <p:spPr bwMode="auto">
            <a:xfrm>
              <a:off x="7380" y="3000"/>
              <a:ext cx="108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en-US" altLang="zh-CN" sz="1400">
                  <a:latin typeface="Times New Roman" panose="02020603050405020304" pitchFamily="18" charset="0"/>
                </a:rPr>
                <a:t>E (S (M))</a:t>
              </a:r>
            </a:p>
          </p:txBody>
        </p:sp>
        <p:sp>
          <p:nvSpPr>
            <p:cNvPr id="134168" name="Rectangle 9"/>
            <p:cNvSpPr>
              <a:spLocks noChangeArrowheads="1"/>
            </p:cNvSpPr>
            <p:nvPr/>
          </p:nvSpPr>
          <p:spPr bwMode="auto">
            <a:xfrm>
              <a:off x="8460" y="3000"/>
              <a:ext cx="54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en-US" altLang="zh-CN" sz="1400">
                  <a:latin typeface="Times New Roman" panose="02020603050405020304" pitchFamily="18" charset="0"/>
                </a:rPr>
                <a:t>M</a:t>
              </a:r>
            </a:p>
          </p:txBody>
        </p:sp>
        <p:sp>
          <p:nvSpPr>
            <p:cNvPr id="134169" name="Line 10"/>
            <p:cNvSpPr>
              <a:spLocks noChangeShapeType="1"/>
            </p:cNvSpPr>
            <p:nvPr/>
          </p:nvSpPr>
          <p:spPr bwMode="auto">
            <a:xfrm flipV="1">
              <a:off x="5580" y="237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0" name="Line 11"/>
            <p:cNvSpPr>
              <a:spLocks noChangeShapeType="1"/>
            </p:cNvSpPr>
            <p:nvPr/>
          </p:nvSpPr>
          <p:spPr bwMode="auto">
            <a:xfrm>
              <a:off x="5580" y="2376"/>
              <a:ext cx="23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1" name="Line 12"/>
            <p:cNvSpPr>
              <a:spLocks noChangeShapeType="1"/>
            </p:cNvSpPr>
            <p:nvPr/>
          </p:nvSpPr>
          <p:spPr bwMode="auto">
            <a:xfrm>
              <a:off x="7920" y="2376"/>
              <a:ext cx="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72" name="Line 13"/>
            <p:cNvSpPr>
              <a:spLocks noChangeShapeType="1"/>
            </p:cNvSpPr>
            <p:nvPr/>
          </p:nvSpPr>
          <p:spPr bwMode="auto">
            <a:xfrm>
              <a:off x="6300" y="3312"/>
              <a:ext cx="1080" cy="0"/>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73" name="Rectangle 14" descr="轮廓式菱形"/>
            <p:cNvSpPr>
              <a:spLocks noChangeArrowheads="1"/>
            </p:cNvSpPr>
            <p:nvPr/>
          </p:nvSpPr>
          <p:spPr bwMode="auto">
            <a:xfrm>
              <a:off x="6660" y="4560"/>
              <a:ext cx="1080" cy="468"/>
            </a:xfrm>
            <a:prstGeom prst="rect">
              <a:avLst/>
            </a:prstGeom>
            <a:pattFill prst="openDmnd">
              <a:fgClr>
                <a:srgbClr val="000000"/>
              </a:fgClr>
              <a:bgClr>
                <a:srgbClr val="FFFFFF"/>
              </a:bgClr>
            </a:patt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en-US" altLang="zh-CN" sz="1400">
                  <a:latin typeface="Times New Roman" panose="02020603050405020304" pitchFamily="18" charset="0"/>
                </a:rPr>
                <a:t>E (S (M))</a:t>
              </a:r>
            </a:p>
          </p:txBody>
        </p:sp>
        <p:sp>
          <p:nvSpPr>
            <p:cNvPr id="134174" name="Rectangle 15" descr="轮廓式菱形"/>
            <p:cNvSpPr>
              <a:spLocks noChangeArrowheads="1"/>
            </p:cNvSpPr>
            <p:nvPr/>
          </p:nvSpPr>
          <p:spPr bwMode="auto">
            <a:xfrm>
              <a:off x="7560" y="4560"/>
              <a:ext cx="540" cy="468"/>
            </a:xfrm>
            <a:prstGeom prst="rect">
              <a:avLst/>
            </a:prstGeom>
            <a:pattFill prst="openDmnd">
              <a:fgClr>
                <a:srgbClr val="000000"/>
              </a:fgClr>
              <a:bgClr>
                <a:srgbClr val="FFFFFF"/>
              </a:bgClr>
            </a:patt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en-US" altLang="zh-CN" sz="1400">
                  <a:latin typeface="Times New Roman" panose="02020603050405020304" pitchFamily="18" charset="0"/>
                </a:rPr>
                <a:t>M</a:t>
              </a:r>
            </a:p>
          </p:txBody>
        </p:sp>
        <p:sp>
          <p:nvSpPr>
            <p:cNvPr id="134175" name="Rectangle 16"/>
            <p:cNvSpPr>
              <a:spLocks noChangeArrowheads="1"/>
            </p:cNvSpPr>
            <p:nvPr/>
          </p:nvSpPr>
          <p:spPr bwMode="auto">
            <a:xfrm>
              <a:off x="8100" y="4560"/>
              <a:ext cx="90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en-US" altLang="zh-CN" sz="1400">
                  <a:latin typeface="Times New Roman" panose="02020603050405020304" pitchFamily="18" charset="0"/>
                </a:rPr>
                <a:t>E (K</a:t>
              </a:r>
              <a:r>
                <a:rPr lang="en-US" altLang="zh-CN" sz="1400" baseline="-25000">
                  <a:latin typeface="Times New Roman" panose="02020603050405020304" pitchFamily="18" charset="0"/>
                </a:rPr>
                <a:t>s</a:t>
              </a:r>
              <a:r>
                <a:rPr lang="en-US" altLang="zh-CN" sz="1400">
                  <a:latin typeface="Times New Roman" panose="02020603050405020304" pitchFamily="18" charset="0"/>
                </a:rPr>
                <a:t>)</a:t>
              </a:r>
            </a:p>
          </p:txBody>
        </p:sp>
        <p:sp>
          <p:nvSpPr>
            <p:cNvPr id="134176" name="Line 17"/>
            <p:cNvSpPr>
              <a:spLocks noChangeShapeType="1"/>
            </p:cNvSpPr>
            <p:nvPr/>
          </p:nvSpPr>
          <p:spPr bwMode="auto">
            <a:xfrm>
              <a:off x="8460" y="3936"/>
              <a:ext cx="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77" name="Line 18"/>
            <p:cNvSpPr>
              <a:spLocks noChangeShapeType="1"/>
            </p:cNvSpPr>
            <p:nvPr/>
          </p:nvSpPr>
          <p:spPr bwMode="auto">
            <a:xfrm flipH="1">
              <a:off x="2340" y="4872"/>
              <a:ext cx="43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8" name="Line 19"/>
            <p:cNvSpPr>
              <a:spLocks noChangeShapeType="1"/>
            </p:cNvSpPr>
            <p:nvPr/>
          </p:nvSpPr>
          <p:spPr bwMode="auto">
            <a:xfrm>
              <a:off x="2340" y="4872"/>
              <a:ext cx="0" cy="15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9" name="Rectangle 20" descr="轮廓式菱形"/>
            <p:cNvSpPr>
              <a:spLocks noChangeArrowheads="1"/>
            </p:cNvSpPr>
            <p:nvPr/>
          </p:nvSpPr>
          <p:spPr bwMode="auto">
            <a:xfrm>
              <a:off x="2880" y="6276"/>
              <a:ext cx="1080" cy="468"/>
            </a:xfrm>
            <a:prstGeom prst="rect">
              <a:avLst/>
            </a:prstGeom>
            <a:pattFill prst="openDmnd">
              <a:fgClr>
                <a:srgbClr val="000000"/>
              </a:fgClr>
              <a:bgClr>
                <a:srgbClr val="FFFFFF"/>
              </a:bgClr>
            </a:patt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en-US" altLang="zh-CN" sz="1400">
                  <a:latin typeface="Times New Roman" panose="02020603050405020304" pitchFamily="18" charset="0"/>
                </a:rPr>
                <a:t>E (S (M))</a:t>
              </a:r>
            </a:p>
          </p:txBody>
        </p:sp>
        <p:sp>
          <p:nvSpPr>
            <p:cNvPr id="134180" name="Rectangle 21" descr="轮廓式菱形"/>
            <p:cNvSpPr>
              <a:spLocks noChangeArrowheads="1"/>
            </p:cNvSpPr>
            <p:nvPr/>
          </p:nvSpPr>
          <p:spPr bwMode="auto">
            <a:xfrm>
              <a:off x="3780" y="6276"/>
              <a:ext cx="540" cy="468"/>
            </a:xfrm>
            <a:prstGeom prst="rect">
              <a:avLst/>
            </a:prstGeom>
            <a:pattFill prst="openDmnd">
              <a:fgClr>
                <a:srgbClr val="000000"/>
              </a:fgClr>
              <a:bgClr>
                <a:srgbClr val="FFFFFF"/>
              </a:bgClr>
            </a:patt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en-US" altLang="zh-CN" sz="1400">
                  <a:latin typeface="Times New Roman" panose="02020603050405020304" pitchFamily="18" charset="0"/>
                </a:rPr>
                <a:t>M</a:t>
              </a:r>
            </a:p>
          </p:txBody>
        </p:sp>
        <p:sp>
          <p:nvSpPr>
            <p:cNvPr id="134181" name="Rectangle 22"/>
            <p:cNvSpPr>
              <a:spLocks noChangeArrowheads="1"/>
            </p:cNvSpPr>
            <p:nvPr/>
          </p:nvSpPr>
          <p:spPr bwMode="auto">
            <a:xfrm>
              <a:off x="4320" y="6276"/>
              <a:ext cx="90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en-US" altLang="zh-CN" sz="1400">
                  <a:latin typeface="Times New Roman" panose="02020603050405020304" pitchFamily="18" charset="0"/>
                </a:rPr>
                <a:t>E (K</a:t>
              </a:r>
              <a:r>
                <a:rPr lang="en-US" altLang="zh-CN" sz="1400" baseline="-25000">
                  <a:latin typeface="Times New Roman" panose="02020603050405020304" pitchFamily="18" charset="0"/>
                </a:rPr>
                <a:t>s</a:t>
              </a:r>
              <a:r>
                <a:rPr lang="en-US" altLang="zh-CN" sz="1400">
                  <a:latin typeface="Times New Roman" panose="02020603050405020304" pitchFamily="18" charset="0"/>
                </a:rPr>
                <a:t>)</a:t>
              </a:r>
            </a:p>
          </p:txBody>
        </p:sp>
        <p:sp>
          <p:nvSpPr>
            <p:cNvPr id="134182" name="Line 23"/>
            <p:cNvSpPr>
              <a:spLocks noChangeShapeType="1"/>
            </p:cNvSpPr>
            <p:nvPr/>
          </p:nvSpPr>
          <p:spPr bwMode="auto">
            <a:xfrm>
              <a:off x="2340" y="6432"/>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83" name="Line 24"/>
            <p:cNvSpPr>
              <a:spLocks noChangeShapeType="1"/>
            </p:cNvSpPr>
            <p:nvPr/>
          </p:nvSpPr>
          <p:spPr bwMode="auto">
            <a:xfrm flipV="1">
              <a:off x="5040" y="5652"/>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84" name="Line 25"/>
            <p:cNvSpPr>
              <a:spLocks noChangeShapeType="1"/>
            </p:cNvSpPr>
            <p:nvPr/>
          </p:nvSpPr>
          <p:spPr bwMode="auto">
            <a:xfrm flipH="1">
              <a:off x="3420" y="5652"/>
              <a:ext cx="16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85" name="Line 26"/>
            <p:cNvSpPr>
              <a:spLocks noChangeShapeType="1"/>
            </p:cNvSpPr>
            <p:nvPr/>
          </p:nvSpPr>
          <p:spPr bwMode="auto">
            <a:xfrm>
              <a:off x="7380" y="3936"/>
              <a:ext cx="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86" name="Line 27"/>
            <p:cNvSpPr>
              <a:spLocks noChangeShapeType="1"/>
            </p:cNvSpPr>
            <p:nvPr/>
          </p:nvSpPr>
          <p:spPr bwMode="auto">
            <a:xfrm>
              <a:off x="3240" y="5808"/>
              <a:ext cx="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87" name="Line 28"/>
            <p:cNvSpPr>
              <a:spLocks noChangeShapeType="1"/>
            </p:cNvSpPr>
            <p:nvPr/>
          </p:nvSpPr>
          <p:spPr bwMode="auto">
            <a:xfrm>
              <a:off x="3420" y="6744"/>
              <a:ext cx="0" cy="7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88" name="Line 29"/>
            <p:cNvSpPr>
              <a:spLocks noChangeShapeType="1"/>
            </p:cNvSpPr>
            <p:nvPr/>
          </p:nvSpPr>
          <p:spPr bwMode="auto">
            <a:xfrm>
              <a:off x="3420" y="7524"/>
              <a:ext cx="34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89" name="Line 30"/>
            <p:cNvSpPr>
              <a:spLocks noChangeShapeType="1"/>
            </p:cNvSpPr>
            <p:nvPr/>
          </p:nvSpPr>
          <p:spPr bwMode="auto">
            <a:xfrm flipV="1">
              <a:off x="6840" y="6744"/>
              <a:ext cx="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90" name="Line 31"/>
            <p:cNvSpPr>
              <a:spLocks noChangeShapeType="1"/>
            </p:cNvSpPr>
            <p:nvPr/>
          </p:nvSpPr>
          <p:spPr bwMode="auto">
            <a:xfrm>
              <a:off x="5220" y="6588"/>
              <a:ext cx="720" cy="0"/>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91" name="Rectangle 32"/>
            <p:cNvSpPr>
              <a:spLocks noChangeArrowheads="1"/>
            </p:cNvSpPr>
            <p:nvPr/>
          </p:nvSpPr>
          <p:spPr bwMode="auto">
            <a:xfrm>
              <a:off x="5940" y="6276"/>
              <a:ext cx="108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en-US" altLang="zh-CN" sz="1400">
                  <a:latin typeface="Times New Roman" panose="02020603050405020304" pitchFamily="18" charset="0"/>
                </a:rPr>
                <a:t>E (S (M))</a:t>
              </a:r>
            </a:p>
          </p:txBody>
        </p:sp>
        <p:sp>
          <p:nvSpPr>
            <p:cNvPr id="134192" name="Rectangle 33"/>
            <p:cNvSpPr>
              <a:spLocks noChangeArrowheads="1"/>
            </p:cNvSpPr>
            <p:nvPr/>
          </p:nvSpPr>
          <p:spPr bwMode="auto">
            <a:xfrm>
              <a:off x="7020" y="6276"/>
              <a:ext cx="54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en-US" altLang="zh-CN" sz="1400">
                  <a:latin typeface="Times New Roman" panose="02020603050405020304" pitchFamily="18" charset="0"/>
                </a:rPr>
                <a:t>M</a:t>
              </a:r>
            </a:p>
          </p:txBody>
        </p:sp>
        <p:sp>
          <p:nvSpPr>
            <p:cNvPr id="134193" name="Line 34"/>
            <p:cNvSpPr>
              <a:spLocks noChangeShapeType="1"/>
            </p:cNvSpPr>
            <p:nvPr/>
          </p:nvSpPr>
          <p:spPr bwMode="auto">
            <a:xfrm flipV="1">
              <a:off x="6480" y="5652"/>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94" name="Line 35"/>
            <p:cNvSpPr>
              <a:spLocks noChangeShapeType="1"/>
            </p:cNvSpPr>
            <p:nvPr/>
          </p:nvSpPr>
          <p:spPr bwMode="auto">
            <a:xfrm>
              <a:off x="6480" y="5652"/>
              <a:ext cx="28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95" name="Rectangle 36"/>
            <p:cNvSpPr>
              <a:spLocks noChangeArrowheads="1"/>
            </p:cNvSpPr>
            <p:nvPr/>
          </p:nvSpPr>
          <p:spPr bwMode="auto">
            <a:xfrm>
              <a:off x="8460" y="7212"/>
              <a:ext cx="162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zh-CN" altLang="en-US" sz="1400">
                  <a:latin typeface="Times New Roman" panose="02020603050405020304" pitchFamily="18" charset="0"/>
                </a:rPr>
                <a:t>报文摘要</a:t>
              </a:r>
              <a:r>
                <a:rPr lang="en-US" altLang="zh-CN" sz="1400">
                  <a:latin typeface="Times New Roman" panose="02020603050405020304" pitchFamily="18" charset="0"/>
                </a:rPr>
                <a:t>S(M)</a:t>
              </a:r>
              <a:r>
                <a:rPr lang="en-US" altLang="zh-CN" sz="1400" baseline="30000">
                  <a:latin typeface="Times New Roman" panose="02020603050405020304" pitchFamily="18" charset="0"/>
                </a:rPr>
                <a:t>′</a:t>
              </a:r>
            </a:p>
          </p:txBody>
        </p:sp>
        <p:sp>
          <p:nvSpPr>
            <p:cNvPr id="134196" name="Line 37"/>
            <p:cNvSpPr>
              <a:spLocks noChangeShapeType="1"/>
            </p:cNvSpPr>
            <p:nvPr/>
          </p:nvSpPr>
          <p:spPr bwMode="auto">
            <a:xfrm>
              <a:off x="7380" y="6744"/>
              <a:ext cx="0" cy="15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97" name="Line 38"/>
            <p:cNvSpPr>
              <a:spLocks noChangeShapeType="1"/>
            </p:cNvSpPr>
            <p:nvPr/>
          </p:nvSpPr>
          <p:spPr bwMode="auto">
            <a:xfrm>
              <a:off x="7380" y="8304"/>
              <a:ext cx="19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98" name="Line 39"/>
            <p:cNvSpPr>
              <a:spLocks noChangeShapeType="1"/>
            </p:cNvSpPr>
            <p:nvPr/>
          </p:nvSpPr>
          <p:spPr bwMode="auto">
            <a:xfrm flipV="1">
              <a:off x="9360" y="7680"/>
              <a:ext cx="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99" name="Rectangle 40"/>
            <p:cNvSpPr>
              <a:spLocks noChangeArrowheads="1"/>
            </p:cNvSpPr>
            <p:nvPr/>
          </p:nvSpPr>
          <p:spPr bwMode="auto">
            <a:xfrm>
              <a:off x="9000" y="6276"/>
              <a:ext cx="900" cy="468"/>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en-US" altLang="zh-CN" sz="1400">
                  <a:latin typeface="Times New Roman" panose="02020603050405020304" pitchFamily="18" charset="0"/>
                </a:rPr>
                <a:t>S (M)</a:t>
              </a:r>
            </a:p>
          </p:txBody>
        </p:sp>
        <p:sp>
          <p:nvSpPr>
            <p:cNvPr id="134200" name="Line 41"/>
            <p:cNvSpPr>
              <a:spLocks noChangeShapeType="1"/>
            </p:cNvSpPr>
            <p:nvPr/>
          </p:nvSpPr>
          <p:spPr bwMode="auto">
            <a:xfrm>
              <a:off x="9360" y="5652"/>
              <a:ext cx="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201" name="Line 42"/>
            <p:cNvSpPr>
              <a:spLocks noChangeShapeType="1"/>
            </p:cNvSpPr>
            <p:nvPr/>
          </p:nvSpPr>
          <p:spPr bwMode="auto">
            <a:xfrm>
              <a:off x="8100" y="6588"/>
              <a:ext cx="9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202" name="Line 43"/>
            <p:cNvSpPr>
              <a:spLocks noChangeShapeType="1"/>
            </p:cNvSpPr>
            <p:nvPr/>
          </p:nvSpPr>
          <p:spPr bwMode="auto">
            <a:xfrm>
              <a:off x="8100" y="6588"/>
              <a:ext cx="0" cy="9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203" name="Line 44"/>
            <p:cNvSpPr>
              <a:spLocks noChangeShapeType="1"/>
            </p:cNvSpPr>
            <p:nvPr/>
          </p:nvSpPr>
          <p:spPr bwMode="auto">
            <a:xfrm>
              <a:off x="8100" y="7524"/>
              <a:ext cx="3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204" name="Line 45"/>
            <p:cNvSpPr>
              <a:spLocks noChangeShapeType="1"/>
            </p:cNvSpPr>
            <p:nvPr/>
          </p:nvSpPr>
          <p:spPr bwMode="auto">
            <a:xfrm>
              <a:off x="9000" y="3312"/>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205" name="Line 46"/>
            <p:cNvSpPr>
              <a:spLocks noChangeShapeType="1"/>
            </p:cNvSpPr>
            <p:nvPr/>
          </p:nvSpPr>
          <p:spPr bwMode="auto">
            <a:xfrm>
              <a:off x="9720" y="3312"/>
              <a:ext cx="0" cy="15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206" name="Line 47"/>
            <p:cNvSpPr>
              <a:spLocks noChangeShapeType="1"/>
            </p:cNvSpPr>
            <p:nvPr/>
          </p:nvSpPr>
          <p:spPr bwMode="auto">
            <a:xfrm flipH="1">
              <a:off x="9000" y="4872"/>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34148" name="Rectangle 48"/>
          <p:cNvSpPr>
            <a:spLocks noChangeArrowheads="1"/>
          </p:cNvSpPr>
          <p:nvPr/>
        </p:nvSpPr>
        <p:spPr bwMode="auto">
          <a:xfrm>
            <a:off x="6705600" y="3352800"/>
            <a:ext cx="1447800" cy="3048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接收方公钥</a:t>
            </a:r>
          </a:p>
        </p:txBody>
      </p:sp>
      <p:sp>
        <p:nvSpPr>
          <p:cNvPr id="134149" name="Rectangle 49"/>
          <p:cNvSpPr>
            <a:spLocks noChangeArrowheads="1"/>
          </p:cNvSpPr>
          <p:nvPr/>
        </p:nvSpPr>
        <p:spPr bwMode="auto">
          <a:xfrm>
            <a:off x="4648200" y="2209800"/>
            <a:ext cx="1447800" cy="3048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发送方私钥</a:t>
            </a:r>
          </a:p>
        </p:txBody>
      </p:sp>
      <p:sp>
        <p:nvSpPr>
          <p:cNvPr id="134150" name="Rectangle 50"/>
          <p:cNvSpPr>
            <a:spLocks noChangeArrowheads="1"/>
          </p:cNvSpPr>
          <p:nvPr/>
        </p:nvSpPr>
        <p:spPr bwMode="auto">
          <a:xfrm>
            <a:off x="152400" y="2895600"/>
            <a:ext cx="381000" cy="7620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发</a:t>
            </a:r>
          </a:p>
          <a:p>
            <a:pPr algn="ctr" eaLnBrk="1" hangingPunct="1"/>
            <a:r>
              <a:rPr lang="zh-CN" altLang="en-US" sz="1600"/>
              <a:t>送</a:t>
            </a:r>
          </a:p>
          <a:p>
            <a:pPr algn="ctr" eaLnBrk="1" hangingPunct="1"/>
            <a:r>
              <a:rPr lang="zh-CN" altLang="en-US" sz="1600"/>
              <a:t>方</a:t>
            </a:r>
          </a:p>
        </p:txBody>
      </p:sp>
      <p:sp>
        <p:nvSpPr>
          <p:cNvPr id="134151" name="Rectangle 51"/>
          <p:cNvSpPr>
            <a:spLocks noChangeArrowheads="1"/>
          </p:cNvSpPr>
          <p:nvPr/>
        </p:nvSpPr>
        <p:spPr bwMode="auto">
          <a:xfrm>
            <a:off x="2057400" y="4343400"/>
            <a:ext cx="1447800" cy="3048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接收方私钥</a:t>
            </a:r>
          </a:p>
        </p:txBody>
      </p:sp>
      <p:sp>
        <p:nvSpPr>
          <p:cNvPr id="134152" name="Rectangle 52"/>
          <p:cNvSpPr>
            <a:spLocks noChangeArrowheads="1"/>
          </p:cNvSpPr>
          <p:nvPr/>
        </p:nvSpPr>
        <p:spPr bwMode="auto">
          <a:xfrm>
            <a:off x="1447800" y="4495800"/>
            <a:ext cx="381000" cy="3048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t>Ks</a:t>
            </a:r>
          </a:p>
        </p:txBody>
      </p:sp>
      <p:sp>
        <p:nvSpPr>
          <p:cNvPr id="134153" name="Rectangle 53"/>
          <p:cNvSpPr>
            <a:spLocks noChangeArrowheads="1"/>
          </p:cNvSpPr>
          <p:nvPr/>
        </p:nvSpPr>
        <p:spPr bwMode="auto">
          <a:xfrm>
            <a:off x="152400" y="5029200"/>
            <a:ext cx="381000" cy="7620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接</a:t>
            </a:r>
          </a:p>
          <a:p>
            <a:pPr algn="ctr" eaLnBrk="1" hangingPunct="1"/>
            <a:r>
              <a:rPr lang="zh-CN" altLang="en-US" sz="1600"/>
              <a:t>收</a:t>
            </a:r>
          </a:p>
          <a:p>
            <a:pPr algn="ctr" eaLnBrk="1" hangingPunct="1"/>
            <a:r>
              <a:rPr lang="zh-CN" altLang="en-US" sz="1600"/>
              <a:t>方</a:t>
            </a:r>
          </a:p>
        </p:txBody>
      </p:sp>
      <p:sp>
        <p:nvSpPr>
          <p:cNvPr id="134154" name="Rectangle 55"/>
          <p:cNvSpPr>
            <a:spLocks noChangeArrowheads="1"/>
          </p:cNvSpPr>
          <p:nvPr/>
        </p:nvSpPr>
        <p:spPr bwMode="auto">
          <a:xfrm>
            <a:off x="2438400" y="3962400"/>
            <a:ext cx="1447800" cy="3048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传输</a:t>
            </a:r>
          </a:p>
        </p:txBody>
      </p:sp>
      <p:sp>
        <p:nvSpPr>
          <p:cNvPr id="134155" name="Line 57"/>
          <p:cNvSpPr>
            <a:spLocks noChangeShapeType="1"/>
          </p:cNvSpPr>
          <p:nvPr/>
        </p:nvSpPr>
        <p:spPr bwMode="auto">
          <a:xfrm flipH="1">
            <a:off x="2438400" y="3886200"/>
            <a:ext cx="1371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56" name="Rectangle 58"/>
          <p:cNvSpPr>
            <a:spLocks noChangeArrowheads="1"/>
          </p:cNvSpPr>
          <p:nvPr/>
        </p:nvSpPr>
        <p:spPr bwMode="auto">
          <a:xfrm>
            <a:off x="2133600" y="2819400"/>
            <a:ext cx="685800" cy="3048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t>SHA-1</a:t>
            </a:r>
          </a:p>
        </p:txBody>
      </p:sp>
      <p:sp>
        <p:nvSpPr>
          <p:cNvPr id="134157" name="Rectangle 59"/>
          <p:cNvSpPr>
            <a:spLocks noChangeArrowheads="1"/>
          </p:cNvSpPr>
          <p:nvPr/>
        </p:nvSpPr>
        <p:spPr bwMode="auto">
          <a:xfrm>
            <a:off x="5867400" y="3352800"/>
            <a:ext cx="381000" cy="3048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t>Ks</a:t>
            </a:r>
          </a:p>
        </p:txBody>
      </p:sp>
      <p:sp>
        <p:nvSpPr>
          <p:cNvPr id="134158" name="Line 60"/>
          <p:cNvSpPr>
            <a:spLocks noChangeShapeType="1"/>
          </p:cNvSpPr>
          <p:nvPr/>
        </p:nvSpPr>
        <p:spPr bwMode="auto">
          <a:xfrm>
            <a:off x="6096000" y="3733800"/>
            <a:ext cx="114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59" name="Rectangle 61"/>
          <p:cNvSpPr>
            <a:spLocks noChangeArrowheads="1"/>
          </p:cNvSpPr>
          <p:nvPr/>
        </p:nvSpPr>
        <p:spPr bwMode="auto">
          <a:xfrm>
            <a:off x="3200400" y="5486400"/>
            <a:ext cx="533400" cy="3048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解密</a:t>
            </a:r>
          </a:p>
        </p:txBody>
      </p:sp>
      <p:sp>
        <p:nvSpPr>
          <p:cNvPr id="134160" name="Rectangle 62"/>
          <p:cNvSpPr>
            <a:spLocks noChangeArrowheads="1"/>
          </p:cNvSpPr>
          <p:nvPr/>
        </p:nvSpPr>
        <p:spPr bwMode="auto">
          <a:xfrm>
            <a:off x="5105400" y="4343400"/>
            <a:ext cx="1447800" cy="3048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发送方公钥</a:t>
            </a:r>
          </a:p>
        </p:txBody>
      </p:sp>
      <p:sp>
        <p:nvSpPr>
          <p:cNvPr id="134161" name="Rectangle 63"/>
          <p:cNvSpPr>
            <a:spLocks noChangeArrowheads="1"/>
          </p:cNvSpPr>
          <p:nvPr/>
        </p:nvSpPr>
        <p:spPr bwMode="auto">
          <a:xfrm>
            <a:off x="6248400" y="6019800"/>
            <a:ext cx="685800" cy="3048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t>SHA-1</a:t>
            </a:r>
          </a:p>
        </p:txBody>
      </p:sp>
      <p:sp>
        <p:nvSpPr>
          <p:cNvPr id="134162" name="Rectangle 64"/>
          <p:cNvSpPr>
            <a:spLocks noChangeArrowheads="1"/>
          </p:cNvSpPr>
          <p:nvPr/>
        </p:nvSpPr>
        <p:spPr bwMode="auto">
          <a:xfrm>
            <a:off x="6477000" y="5334000"/>
            <a:ext cx="381000" cy="5334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必</a:t>
            </a:r>
          </a:p>
          <a:p>
            <a:pPr algn="ctr" eaLnBrk="1" hangingPunct="1"/>
            <a:r>
              <a:rPr lang="zh-CN" altLang="en-US" sz="1600"/>
              <a:t>较</a:t>
            </a:r>
          </a:p>
        </p:txBody>
      </p:sp>
      <p:sp>
        <p:nvSpPr>
          <p:cNvPr id="134163" name="Rectangle 65"/>
          <p:cNvSpPr>
            <a:spLocks noChangeArrowheads="1"/>
          </p:cNvSpPr>
          <p:nvPr/>
        </p:nvSpPr>
        <p:spPr bwMode="auto">
          <a:xfrm>
            <a:off x="1828800" y="6248400"/>
            <a:ext cx="281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b="1">
                <a:solidFill>
                  <a:schemeClr val="hlink"/>
                </a:solidFill>
                <a:latin typeface="宋体" panose="02010600030101010101" pitchFamily="2" charset="-122"/>
              </a:rPr>
              <a:t>先进行签名然后再加密</a:t>
            </a:r>
            <a:r>
              <a:rPr kumimoji="1" lang="zh-CN" altLang="en-US" b="1">
                <a:solidFill>
                  <a:schemeClr val="hlink"/>
                </a:solidFill>
              </a:rPr>
              <a:t> </a:t>
            </a:r>
            <a:endParaRPr kumimoji="1" lang="zh-CN" altLang="en-US" b="1">
              <a:solidFill>
                <a:schemeClr val="hlink"/>
              </a:solidFill>
              <a:latin typeface="Times New Roman" panose="02020603050405020304" pitchFamily="18" charset="0"/>
            </a:endParaRPr>
          </a:p>
        </p:txBody>
      </p:sp>
      <p:sp>
        <p:nvSpPr>
          <p:cNvPr id="63" name="Rectangle 2"/>
          <p:cNvSpPr>
            <a:spLocks noGrp="1" noChangeArrowheads="1"/>
          </p:cNvSpPr>
          <p:nvPr>
            <p:ph type="title"/>
          </p:nvPr>
        </p:nvSpPr>
        <p:spPr>
          <a:xfrm>
            <a:off x="457200" y="274638"/>
            <a:ext cx="8229600" cy="871991"/>
          </a:xfrm>
        </p:spPr>
        <p:txBody>
          <a:bodyPr/>
          <a:lstStyle/>
          <a:p>
            <a:pPr eaLnBrk="1" hangingPunct="1"/>
            <a:r>
              <a:rPr lang="en-US" altLang="zh-CN" dirty="0"/>
              <a:t>11.7 </a:t>
            </a:r>
            <a:r>
              <a:rPr lang="zh-CN" altLang="en-US" dirty="0"/>
              <a:t>应用层安全协议</a:t>
            </a:r>
            <a:r>
              <a:rPr lang="en-US" altLang="zh-CN" dirty="0"/>
              <a:t>-PGP</a:t>
            </a:r>
            <a:endParaRPr lang="zh-CN" altLang="en-US" dirty="0"/>
          </a:p>
        </p:txBody>
      </p:sp>
    </p:spTree>
    <p:extLst>
      <p:ext uri="{BB962C8B-B14F-4D97-AF65-F5344CB8AC3E}">
        <p14:creationId xmlns:p14="http://schemas.microsoft.com/office/powerpoint/2010/main" val="36156193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170" name="Group 16"/>
          <p:cNvGrpSpPr>
            <a:grpSpLocks/>
          </p:cNvGrpSpPr>
          <p:nvPr/>
        </p:nvGrpSpPr>
        <p:grpSpPr bwMode="auto">
          <a:xfrm>
            <a:off x="1066800" y="2590800"/>
            <a:ext cx="5867400" cy="609600"/>
            <a:chOff x="672" y="1344"/>
            <a:chExt cx="3696" cy="384"/>
          </a:xfrm>
        </p:grpSpPr>
        <p:sp>
          <p:nvSpPr>
            <p:cNvPr id="135182" name="Line 5"/>
            <p:cNvSpPr>
              <a:spLocks noChangeShapeType="1"/>
            </p:cNvSpPr>
            <p:nvPr/>
          </p:nvSpPr>
          <p:spPr bwMode="auto">
            <a:xfrm>
              <a:off x="1584" y="1536"/>
              <a:ext cx="5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5183" name="Rectangle 6"/>
            <p:cNvSpPr>
              <a:spLocks noChangeArrowheads="1"/>
            </p:cNvSpPr>
            <p:nvPr/>
          </p:nvSpPr>
          <p:spPr bwMode="auto">
            <a:xfrm>
              <a:off x="2112" y="1344"/>
              <a:ext cx="912" cy="384"/>
            </a:xfrm>
            <a:prstGeom prst="rect">
              <a:avLst/>
            </a:prstGeom>
            <a:solidFill>
              <a:srgbClr val="C0C0C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t>签名</a:t>
              </a:r>
            </a:p>
          </p:txBody>
        </p:sp>
        <p:sp>
          <p:nvSpPr>
            <p:cNvPr id="135184" name="Rectangle 7"/>
            <p:cNvSpPr>
              <a:spLocks noChangeArrowheads="1"/>
            </p:cNvSpPr>
            <p:nvPr/>
          </p:nvSpPr>
          <p:spPr bwMode="auto">
            <a:xfrm>
              <a:off x="3456" y="1344"/>
              <a:ext cx="912" cy="384"/>
            </a:xfrm>
            <a:prstGeom prst="rect">
              <a:avLst/>
            </a:prstGeom>
            <a:solidFill>
              <a:srgbClr val="C0C0C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t>加密</a:t>
              </a:r>
            </a:p>
          </p:txBody>
        </p:sp>
        <p:sp>
          <p:nvSpPr>
            <p:cNvPr id="135185" name="Line 8"/>
            <p:cNvSpPr>
              <a:spLocks noChangeShapeType="1"/>
            </p:cNvSpPr>
            <p:nvPr/>
          </p:nvSpPr>
          <p:spPr bwMode="auto">
            <a:xfrm>
              <a:off x="3024" y="1536"/>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5186" name="Rectangle 14"/>
            <p:cNvSpPr>
              <a:spLocks noChangeArrowheads="1"/>
            </p:cNvSpPr>
            <p:nvPr/>
          </p:nvSpPr>
          <p:spPr bwMode="auto">
            <a:xfrm>
              <a:off x="672" y="1344"/>
              <a:ext cx="912" cy="384"/>
            </a:xfrm>
            <a:prstGeom prst="rect">
              <a:avLst/>
            </a:prstGeom>
            <a:solidFill>
              <a:srgbClr val="C0C0C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t>摘要</a:t>
              </a:r>
            </a:p>
          </p:txBody>
        </p:sp>
      </p:grpSp>
      <p:grpSp>
        <p:nvGrpSpPr>
          <p:cNvPr id="135171" name="Group 17"/>
          <p:cNvGrpSpPr>
            <a:grpSpLocks/>
          </p:cNvGrpSpPr>
          <p:nvPr/>
        </p:nvGrpSpPr>
        <p:grpSpPr bwMode="auto">
          <a:xfrm>
            <a:off x="1066800" y="4419600"/>
            <a:ext cx="5867400" cy="609600"/>
            <a:chOff x="672" y="2784"/>
            <a:chExt cx="3696" cy="384"/>
          </a:xfrm>
        </p:grpSpPr>
        <p:sp>
          <p:nvSpPr>
            <p:cNvPr id="135177" name="Line 10"/>
            <p:cNvSpPr>
              <a:spLocks noChangeShapeType="1"/>
            </p:cNvSpPr>
            <p:nvPr/>
          </p:nvSpPr>
          <p:spPr bwMode="auto">
            <a:xfrm>
              <a:off x="1584" y="2976"/>
              <a:ext cx="5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5178" name="Rectangle 11"/>
            <p:cNvSpPr>
              <a:spLocks noChangeArrowheads="1"/>
            </p:cNvSpPr>
            <p:nvPr/>
          </p:nvSpPr>
          <p:spPr bwMode="auto">
            <a:xfrm>
              <a:off x="2112" y="2784"/>
              <a:ext cx="912" cy="384"/>
            </a:xfrm>
            <a:prstGeom prst="rect">
              <a:avLst/>
            </a:prstGeom>
            <a:solidFill>
              <a:srgbClr val="C0C0C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t>签名验证</a:t>
              </a:r>
            </a:p>
          </p:txBody>
        </p:sp>
        <p:sp>
          <p:nvSpPr>
            <p:cNvPr id="135179" name="Rectangle 12"/>
            <p:cNvSpPr>
              <a:spLocks noChangeArrowheads="1"/>
            </p:cNvSpPr>
            <p:nvPr/>
          </p:nvSpPr>
          <p:spPr bwMode="auto">
            <a:xfrm>
              <a:off x="672" y="2784"/>
              <a:ext cx="912" cy="384"/>
            </a:xfrm>
            <a:prstGeom prst="rect">
              <a:avLst/>
            </a:prstGeom>
            <a:solidFill>
              <a:srgbClr val="C0C0C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t>解密</a:t>
              </a:r>
            </a:p>
          </p:txBody>
        </p:sp>
        <p:sp>
          <p:nvSpPr>
            <p:cNvPr id="135180" name="Line 13"/>
            <p:cNvSpPr>
              <a:spLocks noChangeShapeType="1"/>
            </p:cNvSpPr>
            <p:nvPr/>
          </p:nvSpPr>
          <p:spPr bwMode="auto">
            <a:xfrm>
              <a:off x="3024" y="2976"/>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5181" name="Rectangle 15"/>
            <p:cNvSpPr>
              <a:spLocks noChangeArrowheads="1"/>
            </p:cNvSpPr>
            <p:nvPr/>
          </p:nvSpPr>
          <p:spPr bwMode="auto">
            <a:xfrm>
              <a:off x="3456" y="2784"/>
              <a:ext cx="912" cy="384"/>
            </a:xfrm>
            <a:prstGeom prst="rect">
              <a:avLst/>
            </a:prstGeom>
            <a:solidFill>
              <a:srgbClr val="C0C0C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t>摘要</a:t>
              </a:r>
            </a:p>
          </p:txBody>
        </p:sp>
      </p:grpSp>
      <p:sp>
        <p:nvSpPr>
          <p:cNvPr id="135172" name="Rectangle 18"/>
          <p:cNvSpPr>
            <a:spLocks noChangeArrowheads="1"/>
          </p:cNvSpPr>
          <p:nvPr/>
        </p:nvSpPr>
        <p:spPr bwMode="auto">
          <a:xfrm>
            <a:off x="381000" y="2590800"/>
            <a:ext cx="381000" cy="7620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发</a:t>
            </a:r>
          </a:p>
          <a:p>
            <a:pPr algn="ctr" eaLnBrk="1" hangingPunct="1"/>
            <a:r>
              <a:rPr lang="zh-CN" altLang="en-US" sz="1600"/>
              <a:t>送</a:t>
            </a:r>
          </a:p>
          <a:p>
            <a:pPr algn="ctr" eaLnBrk="1" hangingPunct="1"/>
            <a:r>
              <a:rPr lang="zh-CN" altLang="en-US" sz="1600"/>
              <a:t>方</a:t>
            </a:r>
          </a:p>
        </p:txBody>
      </p:sp>
      <p:sp>
        <p:nvSpPr>
          <p:cNvPr id="135173" name="Rectangle 19"/>
          <p:cNvSpPr>
            <a:spLocks noChangeArrowheads="1"/>
          </p:cNvSpPr>
          <p:nvPr/>
        </p:nvSpPr>
        <p:spPr bwMode="auto">
          <a:xfrm>
            <a:off x="457200" y="4343400"/>
            <a:ext cx="381000" cy="7620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接</a:t>
            </a:r>
          </a:p>
          <a:p>
            <a:pPr algn="ctr" eaLnBrk="1" hangingPunct="1"/>
            <a:r>
              <a:rPr lang="zh-CN" altLang="en-US" sz="1600"/>
              <a:t>收</a:t>
            </a:r>
          </a:p>
          <a:p>
            <a:pPr algn="ctr" eaLnBrk="1" hangingPunct="1"/>
            <a:r>
              <a:rPr lang="zh-CN" altLang="en-US" sz="1600"/>
              <a:t>方</a:t>
            </a:r>
          </a:p>
        </p:txBody>
      </p:sp>
      <p:sp>
        <p:nvSpPr>
          <p:cNvPr id="135174" name="Line 21"/>
          <p:cNvSpPr>
            <a:spLocks noChangeShapeType="1"/>
          </p:cNvSpPr>
          <p:nvPr/>
        </p:nvSpPr>
        <p:spPr bwMode="auto">
          <a:xfrm>
            <a:off x="1600200" y="3810000"/>
            <a:ext cx="4495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175" name="Line 22"/>
          <p:cNvSpPr>
            <a:spLocks noChangeShapeType="1"/>
          </p:cNvSpPr>
          <p:nvPr/>
        </p:nvSpPr>
        <p:spPr bwMode="auto">
          <a:xfrm>
            <a:off x="6096000" y="3200400"/>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176" name="Line 24"/>
          <p:cNvSpPr>
            <a:spLocks noChangeShapeType="1"/>
          </p:cNvSpPr>
          <p:nvPr/>
        </p:nvSpPr>
        <p:spPr bwMode="auto">
          <a:xfrm>
            <a:off x="1600200" y="38100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Rectangle 2"/>
          <p:cNvSpPr>
            <a:spLocks noGrp="1" noChangeArrowheads="1"/>
          </p:cNvSpPr>
          <p:nvPr>
            <p:ph type="title"/>
          </p:nvPr>
        </p:nvSpPr>
        <p:spPr>
          <a:xfrm>
            <a:off x="457200" y="274638"/>
            <a:ext cx="8229600" cy="871991"/>
          </a:xfrm>
        </p:spPr>
        <p:txBody>
          <a:bodyPr/>
          <a:lstStyle/>
          <a:p>
            <a:pPr eaLnBrk="1" hangingPunct="1"/>
            <a:r>
              <a:rPr lang="en-US" altLang="zh-CN" dirty="0"/>
              <a:t>11.7 </a:t>
            </a:r>
            <a:r>
              <a:rPr lang="zh-CN" altLang="en-US" dirty="0"/>
              <a:t>应用层安全协议</a:t>
            </a:r>
            <a:r>
              <a:rPr lang="en-US" altLang="zh-CN" dirty="0"/>
              <a:t>-PGP</a:t>
            </a:r>
            <a:endParaRPr lang="zh-CN" altLang="en-US" dirty="0"/>
          </a:p>
        </p:txBody>
      </p:sp>
      <p:sp>
        <p:nvSpPr>
          <p:cNvPr id="20" name="Rectangle 3"/>
          <p:cNvSpPr txBox="1">
            <a:spLocks noChangeArrowheads="1"/>
          </p:cNvSpPr>
          <p:nvPr/>
        </p:nvSpPr>
        <p:spPr bwMode="auto">
          <a:xfrm>
            <a:off x="60251" y="1356226"/>
            <a:ext cx="77724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charset="0"/>
              <a:buChar char="»"/>
              <a:defRPr sz="2000">
                <a:solidFill>
                  <a:schemeClr val="tx1"/>
                </a:solidFill>
                <a:latin typeface="+mn-lt"/>
                <a:ea typeface="+mn-ea"/>
              </a:defRPr>
            </a:lvl9pPr>
          </a:lstStyle>
          <a:p>
            <a:pPr eaLnBrk="1" hangingPunct="1">
              <a:lnSpc>
                <a:spcPct val="90000"/>
              </a:lnSpc>
              <a:buFont typeface="Wingdings" panose="05000000000000000000" pitchFamily="2" charset="2"/>
              <a:buNone/>
            </a:pPr>
            <a:r>
              <a:rPr lang="zh-CN" altLang="en-US" sz="2800" b="1" kern="0" dirty="0">
                <a:solidFill>
                  <a:schemeClr val="hlink"/>
                </a:solidFill>
              </a:rPr>
              <a:t>（</a:t>
            </a:r>
            <a:r>
              <a:rPr lang="en-US" altLang="zh-CN" sz="2800" b="1" kern="0" dirty="0">
                <a:solidFill>
                  <a:schemeClr val="hlink"/>
                </a:solidFill>
              </a:rPr>
              <a:t>6</a:t>
            </a:r>
            <a:r>
              <a:rPr lang="zh-CN" altLang="en-US" sz="2800" b="1" kern="0" dirty="0">
                <a:solidFill>
                  <a:schemeClr val="hlink"/>
                </a:solidFill>
              </a:rPr>
              <a:t>）鉴别与保密相结合（基本思想）</a:t>
            </a:r>
          </a:p>
        </p:txBody>
      </p:sp>
    </p:spTree>
    <p:extLst>
      <p:ext uri="{BB962C8B-B14F-4D97-AF65-F5344CB8AC3E}">
        <p14:creationId xmlns:p14="http://schemas.microsoft.com/office/powerpoint/2010/main" val="2822605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9"/>
          <p:cNvSpPr>
            <a:spLocks noChangeArrowheads="1"/>
          </p:cNvSpPr>
          <p:nvPr/>
        </p:nvSpPr>
        <p:spPr bwMode="auto">
          <a:xfrm>
            <a:off x="4419600" y="4572000"/>
            <a:ext cx="3810000" cy="1219200"/>
          </a:xfrm>
          <a:prstGeom prst="rect">
            <a:avLst/>
          </a:prstGeom>
          <a:solidFill>
            <a:srgbClr val="CCFFFF"/>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6195" name="Rectangle 28"/>
          <p:cNvSpPr>
            <a:spLocks noChangeArrowheads="1"/>
          </p:cNvSpPr>
          <p:nvPr/>
        </p:nvSpPr>
        <p:spPr bwMode="auto">
          <a:xfrm>
            <a:off x="1219200" y="2819400"/>
            <a:ext cx="3810000" cy="1219200"/>
          </a:xfrm>
          <a:prstGeom prst="rect">
            <a:avLst/>
          </a:prstGeom>
          <a:solidFill>
            <a:srgbClr val="CCFFFF"/>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6196" name="Line 5"/>
          <p:cNvSpPr>
            <a:spLocks noChangeShapeType="1"/>
          </p:cNvSpPr>
          <p:nvPr/>
        </p:nvSpPr>
        <p:spPr bwMode="auto">
          <a:xfrm>
            <a:off x="2819400" y="34290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6197" name="Rectangle 6"/>
          <p:cNvSpPr>
            <a:spLocks noChangeArrowheads="1"/>
          </p:cNvSpPr>
          <p:nvPr/>
        </p:nvSpPr>
        <p:spPr bwMode="auto">
          <a:xfrm>
            <a:off x="3352800" y="3124200"/>
            <a:ext cx="1447800" cy="609600"/>
          </a:xfrm>
          <a:prstGeom prst="rect">
            <a:avLst/>
          </a:prstGeom>
          <a:solidFill>
            <a:srgbClr val="C0C0C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t>签名</a:t>
            </a:r>
          </a:p>
        </p:txBody>
      </p:sp>
      <p:sp>
        <p:nvSpPr>
          <p:cNvPr id="136198" name="Rectangle 7"/>
          <p:cNvSpPr>
            <a:spLocks noChangeArrowheads="1"/>
          </p:cNvSpPr>
          <p:nvPr/>
        </p:nvSpPr>
        <p:spPr bwMode="auto">
          <a:xfrm>
            <a:off x="6705600" y="3124200"/>
            <a:ext cx="1447800" cy="609600"/>
          </a:xfrm>
          <a:prstGeom prst="rect">
            <a:avLst/>
          </a:prstGeom>
          <a:solidFill>
            <a:srgbClr val="C0C0C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t>加密</a:t>
            </a:r>
          </a:p>
        </p:txBody>
      </p:sp>
      <p:sp>
        <p:nvSpPr>
          <p:cNvPr id="136199" name="Line 8"/>
          <p:cNvSpPr>
            <a:spLocks noChangeShapeType="1"/>
          </p:cNvSpPr>
          <p:nvPr/>
        </p:nvSpPr>
        <p:spPr bwMode="auto">
          <a:xfrm>
            <a:off x="6019800" y="3429000"/>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6200" name="Rectangle 9"/>
          <p:cNvSpPr>
            <a:spLocks noChangeArrowheads="1"/>
          </p:cNvSpPr>
          <p:nvPr/>
        </p:nvSpPr>
        <p:spPr bwMode="auto">
          <a:xfrm>
            <a:off x="1371600" y="3124200"/>
            <a:ext cx="1447800" cy="609600"/>
          </a:xfrm>
          <a:prstGeom prst="rect">
            <a:avLst/>
          </a:prstGeom>
          <a:solidFill>
            <a:srgbClr val="C0C0C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t>摘要</a:t>
            </a:r>
          </a:p>
        </p:txBody>
      </p:sp>
      <p:sp>
        <p:nvSpPr>
          <p:cNvPr id="136201" name="Rectangle 12"/>
          <p:cNvSpPr>
            <a:spLocks noChangeArrowheads="1"/>
          </p:cNvSpPr>
          <p:nvPr/>
        </p:nvSpPr>
        <p:spPr bwMode="auto">
          <a:xfrm>
            <a:off x="4572000" y="4953000"/>
            <a:ext cx="1447800" cy="609600"/>
          </a:xfrm>
          <a:prstGeom prst="rect">
            <a:avLst/>
          </a:prstGeom>
          <a:solidFill>
            <a:srgbClr val="C0C0C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t>签名验证</a:t>
            </a:r>
          </a:p>
        </p:txBody>
      </p:sp>
      <p:sp>
        <p:nvSpPr>
          <p:cNvPr id="136202" name="Rectangle 13"/>
          <p:cNvSpPr>
            <a:spLocks noChangeArrowheads="1"/>
          </p:cNvSpPr>
          <p:nvPr/>
        </p:nvSpPr>
        <p:spPr bwMode="auto">
          <a:xfrm>
            <a:off x="1371600" y="4953000"/>
            <a:ext cx="1447800" cy="609600"/>
          </a:xfrm>
          <a:prstGeom prst="rect">
            <a:avLst/>
          </a:prstGeom>
          <a:solidFill>
            <a:srgbClr val="C0C0C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t>解密</a:t>
            </a:r>
          </a:p>
        </p:txBody>
      </p:sp>
      <p:sp>
        <p:nvSpPr>
          <p:cNvPr id="136203" name="Line 14"/>
          <p:cNvSpPr>
            <a:spLocks noChangeShapeType="1"/>
          </p:cNvSpPr>
          <p:nvPr/>
        </p:nvSpPr>
        <p:spPr bwMode="auto">
          <a:xfrm>
            <a:off x="6019800" y="5257800"/>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6204" name="Rectangle 15"/>
          <p:cNvSpPr>
            <a:spLocks noChangeArrowheads="1"/>
          </p:cNvSpPr>
          <p:nvPr/>
        </p:nvSpPr>
        <p:spPr bwMode="auto">
          <a:xfrm>
            <a:off x="6705600" y="4953000"/>
            <a:ext cx="1447800" cy="609600"/>
          </a:xfrm>
          <a:prstGeom prst="rect">
            <a:avLst/>
          </a:prstGeom>
          <a:solidFill>
            <a:srgbClr val="C0C0C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t>摘要</a:t>
            </a:r>
          </a:p>
        </p:txBody>
      </p:sp>
      <p:sp>
        <p:nvSpPr>
          <p:cNvPr id="136205" name="Rectangle 16"/>
          <p:cNvSpPr>
            <a:spLocks noChangeArrowheads="1"/>
          </p:cNvSpPr>
          <p:nvPr/>
        </p:nvSpPr>
        <p:spPr bwMode="auto">
          <a:xfrm>
            <a:off x="685800" y="3124200"/>
            <a:ext cx="381000" cy="7620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发</a:t>
            </a:r>
          </a:p>
          <a:p>
            <a:pPr algn="ctr" eaLnBrk="1" hangingPunct="1"/>
            <a:r>
              <a:rPr lang="zh-CN" altLang="en-US" sz="1600"/>
              <a:t>送</a:t>
            </a:r>
          </a:p>
          <a:p>
            <a:pPr algn="ctr" eaLnBrk="1" hangingPunct="1"/>
            <a:r>
              <a:rPr lang="zh-CN" altLang="en-US" sz="1600"/>
              <a:t>方</a:t>
            </a:r>
          </a:p>
        </p:txBody>
      </p:sp>
      <p:sp>
        <p:nvSpPr>
          <p:cNvPr id="136206" name="Rectangle 17"/>
          <p:cNvSpPr>
            <a:spLocks noChangeArrowheads="1"/>
          </p:cNvSpPr>
          <p:nvPr/>
        </p:nvSpPr>
        <p:spPr bwMode="auto">
          <a:xfrm>
            <a:off x="762000" y="4876800"/>
            <a:ext cx="381000" cy="7620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接</a:t>
            </a:r>
          </a:p>
          <a:p>
            <a:pPr algn="ctr" eaLnBrk="1" hangingPunct="1"/>
            <a:r>
              <a:rPr lang="zh-CN" altLang="en-US" sz="1600"/>
              <a:t>收</a:t>
            </a:r>
          </a:p>
          <a:p>
            <a:pPr algn="ctr" eaLnBrk="1" hangingPunct="1"/>
            <a:r>
              <a:rPr lang="zh-CN" altLang="en-US" sz="1600"/>
              <a:t>方</a:t>
            </a:r>
          </a:p>
        </p:txBody>
      </p:sp>
      <p:sp>
        <p:nvSpPr>
          <p:cNvPr id="136207" name="Line 18"/>
          <p:cNvSpPr>
            <a:spLocks noChangeShapeType="1"/>
          </p:cNvSpPr>
          <p:nvPr/>
        </p:nvSpPr>
        <p:spPr bwMode="auto">
          <a:xfrm>
            <a:off x="1905000" y="4343400"/>
            <a:ext cx="5410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08" name="Line 19"/>
          <p:cNvSpPr>
            <a:spLocks noChangeShapeType="1"/>
          </p:cNvSpPr>
          <p:nvPr/>
        </p:nvSpPr>
        <p:spPr bwMode="auto">
          <a:xfrm>
            <a:off x="7315200" y="3733800"/>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09" name="Line 20"/>
          <p:cNvSpPr>
            <a:spLocks noChangeShapeType="1"/>
          </p:cNvSpPr>
          <p:nvPr/>
        </p:nvSpPr>
        <p:spPr bwMode="auto">
          <a:xfrm>
            <a:off x="1905000" y="43434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6210" name="Rectangle 22"/>
          <p:cNvSpPr>
            <a:spLocks noChangeArrowheads="1"/>
          </p:cNvSpPr>
          <p:nvPr/>
        </p:nvSpPr>
        <p:spPr bwMode="auto">
          <a:xfrm>
            <a:off x="333484" y="1387475"/>
            <a:ext cx="449353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lnSpc>
                <a:spcPct val="150000"/>
              </a:lnSpc>
              <a:buFontTx/>
              <a:buAutoNum type="arabicParenBoth" startAt="7"/>
            </a:pPr>
            <a:r>
              <a:rPr lang="en-US" altLang="zh-CN" sz="2400" b="1" dirty="0">
                <a:solidFill>
                  <a:schemeClr val="hlink"/>
                </a:solidFill>
              </a:rPr>
              <a:t> </a:t>
            </a:r>
            <a:r>
              <a:rPr lang="zh-CN" altLang="en-US" sz="2400" b="1" dirty="0">
                <a:solidFill>
                  <a:schemeClr val="hlink"/>
                </a:solidFill>
              </a:rPr>
              <a:t>压缩</a:t>
            </a:r>
          </a:p>
          <a:p>
            <a:pPr eaLnBrk="1" hangingPunct="1">
              <a:lnSpc>
                <a:spcPct val="150000"/>
              </a:lnSpc>
            </a:pPr>
            <a:r>
              <a:rPr lang="zh-CN" altLang="en-US" sz="2400" dirty="0">
                <a:latin typeface="宋体" panose="02010600030101010101" pitchFamily="2" charset="-122"/>
              </a:rPr>
              <a:t>    签名之后加密之前进行压缩</a:t>
            </a:r>
          </a:p>
        </p:txBody>
      </p:sp>
      <p:sp>
        <p:nvSpPr>
          <p:cNvPr id="136211" name="Rectangle 23"/>
          <p:cNvSpPr>
            <a:spLocks noChangeArrowheads="1"/>
          </p:cNvSpPr>
          <p:nvPr/>
        </p:nvSpPr>
        <p:spPr bwMode="auto">
          <a:xfrm>
            <a:off x="3352800" y="4953000"/>
            <a:ext cx="762000" cy="609600"/>
          </a:xfrm>
          <a:prstGeom prst="rect">
            <a:avLst/>
          </a:prstGeom>
          <a:solidFill>
            <a:srgbClr val="FFFF0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t>解压</a:t>
            </a:r>
          </a:p>
        </p:txBody>
      </p:sp>
      <p:sp>
        <p:nvSpPr>
          <p:cNvPr id="136212" name="Line 24"/>
          <p:cNvSpPr>
            <a:spLocks noChangeShapeType="1"/>
          </p:cNvSpPr>
          <p:nvPr/>
        </p:nvSpPr>
        <p:spPr bwMode="auto">
          <a:xfrm>
            <a:off x="4800600" y="3429000"/>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6213" name="Line 25"/>
          <p:cNvSpPr>
            <a:spLocks noChangeShapeType="1"/>
          </p:cNvSpPr>
          <p:nvPr/>
        </p:nvSpPr>
        <p:spPr bwMode="auto">
          <a:xfrm>
            <a:off x="2819400" y="52578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6214" name="Line 26"/>
          <p:cNvSpPr>
            <a:spLocks noChangeShapeType="1"/>
          </p:cNvSpPr>
          <p:nvPr/>
        </p:nvSpPr>
        <p:spPr bwMode="auto">
          <a:xfrm>
            <a:off x="4114800" y="5257800"/>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6215" name="Rectangle 27"/>
          <p:cNvSpPr>
            <a:spLocks noChangeArrowheads="1"/>
          </p:cNvSpPr>
          <p:nvPr/>
        </p:nvSpPr>
        <p:spPr bwMode="auto">
          <a:xfrm>
            <a:off x="5257800" y="3124200"/>
            <a:ext cx="762000" cy="609600"/>
          </a:xfrm>
          <a:prstGeom prst="rect">
            <a:avLst/>
          </a:prstGeom>
          <a:solidFill>
            <a:srgbClr val="FFFF0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t>压缩</a:t>
            </a:r>
          </a:p>
        </p:txBody>
      </p:sp>
      <p:sp>
        <p:nvSpPr>
          <p:cNvPr id="24" name="Rectangle 2"/>
          <p:cNvSpPr>
            <a:spLocks noGrp="1" noChangeArrowheads="1"/>
          </p:cNvSpPr>
          <p:nvPr>
            <p:ph type="title"/>
          </p:nvPr>
        </p:nvSpPr>
        <p:spPr>
          <a:xfrm>
            <a:off x="457200" y="274638"/>
            <a:ext cx="8229600" cy="871991"/>
          </a:xfrm>
        </p:spPr>
        <p:txBody>
          <a:bodyPr/>
          <a:lstStyle/>
          <a:p>
            <a:pPr eaLnBrk="1" hangingPunct="1"/>
            <a:r>
              <a:rPr lang="en-US" altLang="zh-CN" dirty="0"/>
              <a:t>11.7 </a:t>
            </a:r>
            <a:r>
              <a:rPr lang="zh-CN" altLang="en-US" dirty="0"/>
              <a:t>应用层安全协议</a:t>
            </a:r>
            <a:r>
              <a:rPr lang="en-US" altLang="zh-CN" dirty="0"/>
              <a:t>-PGP</a:t>
            </a:r>
            <a:endParaRPr lang="zh-CN" altLang="en-US" dirty="0"/>
          </a:p>
        </p:txBody>
      </p:sp>
    </p:spTree>
    <p:extLst>
      <p:ext uri="{BB962C8B-B14F-4D97-AF65-F5344CB8AC3E}">
        <p14:creationId xmlns:p14="http://schemas.microsoft.com/office/powerpoint/2010/main" val="15511142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3"/>
          <p:cNvSpPr>
            <a:spLocks noGrp="1" noChangeArrowheads="1"/>
          </p:cNvSpPr>
          <p:nvPr>
            <p:ph type="body" idx="1"/>
          </p:nvPr>
        </p:nvSpPr>
        <p:spPr>
          <a:xfrm>
            <a:off x="94593" y="1295399"/>
            <a:ext cx="9049407" cy="1897109"/>
          </a:xfrm>
        </p:spPr>
        <p:txBody>
          <a:bodyPr/>
          <a:lstStyle/>
          <a:p>
            <a:pPr eaLnBrk="1" hangingPunct="1">
              <a:buFont typeface="Wingdings" panose="05000000000000000000" pitchFamily="2" charset="2"/>
              <a:buNone/>
            </a:pPr>
            <a:r>
              <a:rPr lang="en-US" altLang="zh-CN" sz="2000" dirty="0"/>
              <a:t> </a:t>
            </a:r>
            <a:r>
              <a:rPr lang="zh-CN" altLang="en-US" sz="2000" dirty="0"/>
              <a:t>后压缩</a:t>
            </a:r>
            <a:r>
              <a:rPr lang="zh-CN" altLang="en-US" sz="2000" b="1" dirty="0">
                <a:solidFill>
                  <a:schemeClr val="hlink"/>
                </a:solidFill>
              </a:rPr>
              <a:t>好处在于：</a:t>
            </a:r>
          </a:p>
          <a:p>
            <a:pPr eaLnBrk="1" hangingPunct="1">
              <a:buFont typeface="Wingdings" panose="05000000000000000000" pitchFamily="2" charset="2"/>
              <a:buNone/>
            </a:pPr>
            <a:r>
              <a:rPr lang="zh-CN" altLang="en-US" sz="2000" dirty="0"/>
              <a:t>    </a:t>
            </a:r>
            <a:r>
              <a:rPr lang="en-US" altLang="zh-CN" sz="2000" dirty="0"/>
              <a:t>1)   </a:t>
            </a:r>
            <a:r>
              <a:rPr lang="zh-CN" altLang="en-US" sz="2000" dirty="0">
                <a:latin typeface="宋体" panose="02010600030101010101" pitchFamily="2" charset="-122"/>
              </a:rPr>
              <a:t>对签名的报文进行压缩方便了以后对签名的验证。</a:t>
            </a:r>
          </a:p>
          <a:p>
            <a:pPr eaLnBrk="1" hangingPunct="1">
              <a:buFont typeface="Wingdings" panose="05000000000000000000" pitchFamily="2" charset="2"/>
              <a:buNone/>
            </a:pPr>
            <a:r>
              <a:rPr lang="zh-CN" altLang="en-US" sz="2000" dirty="0">
                <a:latin typeface="宋体" panose="02010600030101010101" pitchFamily="2" charset="-122"/>
              </a:rPr>
              <a:t>     </a:t>
            </a:r>
            <a:r>
              <a:rPr lang="zh-CN" altLang="en-US" sz="2000" b="1" dirty="0">
                <a:solidFill>
                  <a:schemeClr val="hlink"/>
                </a:solidFill>
                <a:latin typeface="宋体" panose="02010600030101010101" pitchFamily="2" charset="-122"/>
              </a:rPr>
              <a:t>若是先压缩再进行签名</a:t>
            </a:r>
            <a:r>
              <a:rPr lang="zh-CN" altLang="en-US" sz="2000" dirty="0">
                <a:latin typeface="宋体" panose="02010600030101010101" pitchFamily="2" charset="-122"/>
              </a:rPr>
              <a:t>，则以后每次进行签名验证时，总是需要先对报文进行解压，然后再计算报文摘要，再进行比较，这样操作起来较为不方便</a:t>
            </a:r>
            <a:r>
              <a:rPr lang="zh-CN" altLang="en-US" sz="2000" dirty="0"/>
              <a:t> </a:t>
            </a:r>
          </a:p>
          <a:p>
            <a:pPr eaLnBrk="1" hangingPunct="1">
              <a:spcBef>
                <a:spcPts val="1800"/>
              </a:spcBef>
              <a:spcAft>
                <a:spcPts val="1800"/>
              </a:spcAft>
              <a:buFont typeface="Wingdings" panose="05000000000000000000" pitchFamily="2" charset="2"/>
              <a:buNone/>
            </a:pPr>
            <a:r>
              <a:rPr lang="zh-CN" altLang="en-US" sz="2000" b="1" dirty="0">
                <a:solidFill>
                  <a:schemeClr val="hlink"/>
                </a:solidFill>
              </a:rPr>
              <a:t>           报文摘要不能针对压缩的结果来产生</a:t>
            </a:r>
          </a:p>
        </p:txBody>
      </p:sp>
      <p:grpSp>
        <p:nvGrpSpPr>
          <p:cNvPr id="2" name="组合 1"/>
          <p:cNvGrpSpPr/>
          <p:nvPr/>
        </p:nvGrpSpPr>
        <p:grpSpPr>
          <a:xfrm>
            <a:off x="843456" y="3397460"/>
            <a:ext cx="7467600" cy="2209800"/>
            <a:chOff x="381000" y="3124200"/>
            <a:chExt cx="7467600" cy="2209800"/>
          </a:xfrm>
        </p:grpSpPr>
        <p:sp>
          <p:nvSpPr>
            <p:cNvPr id="137219" name="Line 4"/>
            <p:cNvSpPr>
              <a:spLocks noChangeShapeType="1"/>
            </p:cNvSpPr>
            <p:nvPr/>
          </p:nvSpPr>
          <p:spPr bwMode="auto">
            <a:xfrm>
              <a:off x="2514600" y="34290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20" name="Rectangle 5"/>
            <p:cNvSpPr>
              <a:spLocks noChangeArrowheads="1"/>
            </p:cNvSpPr>
            <p:nvPr/>
          </p:nvSpPr>
          <p:spPr bwMode="auto">
            <a:xfrm>
              <a:off x="4267200" y="3200400"/>
              <a:ext cx="1447800" cy="457200"/>
            </a:xfrm>
            <a:prstGeom prst="rect">
              <a:avLst/>
            </a:prstGeom>
            <a:solidFill>
              <a:srgbClr val="C0C0C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t>签名</a:t>
              </a:r>
            </a:p>
          </p:txBody>
        </p:sp>
        <p:sp>
          <p:nvSpPr>
            <p:cNvPr id="137221" name="Rectangle 6"/>
            <p:cNvSpPr>
              <a:spLocks noChangeArrowheads="1"/>
            </p:cNvSpPr>
            <p:nvPr/>
          </p:nvSpPr>
          <p:spPr bwMode="auto">
            <a:xfrm>
              <a:off x="6400800" y="3276600"/>
              <a:ext cx="1447800" cy="457200"/>
            </a:xfrm>
            <a:prstGeom prst="rect">
              <a:avLst/>
            </a:prstGeom>
            <a:solidFill>
              <a:srgbClr val="C0C0C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t>加密</a:t>
              </a:r>
            </a:p>
          </p:txBody>
        </p:sp>
        <p:sp>
          <p:nvSpPr>
            <p:cNvPr id="137222" name="Line 7"/>
            <p:cNvSpPr>
              <a:spLocks noChangeShapeType="1"/>
            </p:cNvSpPr>
            <p:nvPr/>
          </p:nvSpPr>
          <p:spPr bwMode="auto">
            <a:xfrm>
              <a:off x="5715000" y="3429000"/>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23" name="Rectangle 8"/>
            <p:cNvSpPr>
              <a:spLocks noChangeArrowheads="1"/>
            </p:cNvSpPr>
            <p:nvPr/>
          </p:nvSpPr>
          <p:spPr bwMode="auto">
            <a:xfrm>
              <a:off x="1066800" y="3200400"/>
              <a:ext cx="1447800" cy="457200"/>
            </a:xfrm>
            <a:prstGeom prst="rect">
              <a:avLst/>
            </a:prstGeom>
            <a:solidFill>
              <a:srgbClr val="C0C0C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t>摘要</a:t>
              </a:r>
            </a:p>
          </p:txBody>
        </p:sp>
        <p:sp>
          <p:nvSpPr>
            <p:cNvPr id="137224" name="Rectangle 9"/>
            <p:cNvSpPr>
              <a:spLocks noChangeArrowheads="1"/>
            </p:cNvSpPr>
            <p:nvPr/>
          </p:nvSpPr>
          <p:spPr bwMode="auto">
            <a:xfrm>
              <a:off x="3048000" y="4724400"/>
              <a:ext cx="1447800" cy="457200"/>
            </a:xfrm>
            <a:prstGeom prst="rect">
              <a:avLst/>
            </a:prstGeom>
            <a:solidFill>
              <a:srgbClr val="C0C0C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t>签名验证</a:t>
              </a:r>
            </a:p>
          </p:txBody>
        </p:sp>
        <p:sp>
          <p:nvSpPr>
            <p:cNvPr id="137225" name="Rectangle 10"/>
            <p:cNvSpPr>
              <a:spLocks noChangeArrowheads="1"/>
            </p:cNvSpPr>
            <p:nvPr/>
          </p:nvSpPr>
          <p:spPr bwMode="auto">
            <a:xfrm>
              <a:off x="1066800" y="4724400"/>
              <a:ext cx="1447800" cy="457200"/>
            </a:xfrm>
            <a:prstGeom prst="rect">
              <a:avLst/>
            </a:prstGeom>
            <a:solidFill>
              <a:srgbClr val="C0C0C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t>解密</a:t>
              </a:r>
            </a:p>
          </p:txBody>
        </p:sp>
        <p:sp>
          <p:nvSpPr>
            <p:cNvPr id="137226" name="Line 11"/>
            <p:cNvSpPr>
              <a:spLocks noChangeShapeType="1"/>
            </p:cNvSpPr>
            <p:nvPr/>
          </p:nvSpPr>
          <p:spPr bwMode="auto">
            <a:xfrm>
              <a:off x="5715000" y="4953000"/>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27" name="Rectangle 12"/>
            <p:cNvSpPr>
              <a:spLocks noChangeArrowheads="1"/>
            </p:cNvSpPr>
            <p:nvPr/>
          </p:nvSpPr>
          <p:spPr bwMode="auto">
            <a:xfrm>
              <a:off x="6400800" y="4724400"/>
              <a:ext cx="1447800" cy="457200"/>
            </a:xfrm>
            <a:prstGeom prst="rect">
              <a:avLst/>
            </a:prstGeom>
            <a:solidFill>
              <a:srgbClr val="C0C0C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t>摘要</a:t>
              </a:r>
            </a:p>
          </p:txBody>
        </p:sp>
        <p:sp>
          <p:nvSpPr>
            <p:cNvPr id="137228" name="Rectangle 13"/>
            <p:cNvSpPr>
              <a:spLocks noChangeArrowheads="1"/>
            </p:cNvSpPr>
            <p:nvPr/>
          </p:nvSpPr>
          <p:spPr bwMode="auto">
            <a:xfrm>
              <a:off x="381000" y="3124200"/>
              <a:ext cx="381000" cy="7620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发</a:t>
              </a:r>
            </a:p>
            <a:p>
              <a:pPr algn="ctr" eaLnBrk="1" hangingPunct="1"/>
              <a:r>
                <a:rPr lang="zh-CN" altLang="en-US" sz="1600"/>
                <a:t>送</a:t>
              </a:r>
            </a:p>
            <a:p>
              <a:pPr algn="ctr" eaLnBrk="1" hangingPunct="1"/>
              <a:r>
                <a:rPr lang="zh-CN" altLang="en-US" sz="1600"/>
                <a:t>方</a:t>
              </a:r>
            </a:p>
          </p:txBody>
        </p:sp>
        <p:sp>
          <p:nvSpPr>
            <p:cNvPr id="137229" name="Rectangle 14"/>
            <p:cNvSpPr>
              <a:spLocks noChangeArrowheads="1"/>
            </p:cNvSpPr>
            <p:nvPr/>
          </p:nvSpPr>
          <p:spPr bwMode="auto">
            <a:xfrm>
              <a:off x="457200" y="4572000"/>
              <a:ext cx="381000" cy="7620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接</a:t>
              </a:r>
            </a:p>
            <a:p>
              <a:pPr algn="ctr" eaLnBrk="1" hangingPunct="1"/>
              <a:r>
                <a:rPr lang="zh-CN" altLang="en-US" sz="1600"/>
                <a:t>收</a:t>
              </a:r>
            </a:p>
            <a:p>
              <a:pPr algn="ctr" eaLnBrk="1" hangingPunct="1"/>
              <a:r>
                <a:rPr lang="zh-CN" altLang="en-US" sz="1600"/>
                <a:t>方</a:t>
              </a:r>
            </a:p>
          </p:txBody>
        </p:sp>
        <p:sp>
          <p:nvSpPr>
            <p:cNvPr id="137230" name="Line 15"/>
            <p:cNvSpPr>
              <a:spLocks noChangeShapeType="1"/>
            </p:cNvSpPr>
            <p:nvPr/>
          </p:nvSpPr>
          <p:spPr bwMode="auto">
            <a:xfrm>
              <a:off x="1600200" y="4114800"/>
              <a:ext cx="5410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31" name="Line 16"/>
            <p:cNvSpPr>
              <a:spLocks noChangeShapeType="1"/>
            </p:cNvSpPr>
            <p:nvPr/>
          </p:nvSpPr>
          <p:spPr bwMode="auto">
            <a:xfrm>
              <a:off x="7010400" y="37338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32" name="Line 17"/>
            <p:cNvSpPr>
              <a:spLocks noChangeShapeType="1"/>
            </p:cNvSpPr>
            <p:nvPr/>
          </p:nvSpPr>
          <p:spPr bwMode="auto">
            <a:xfrm>
              <a:off x="1600200" y="41148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33" name="Rectangle 18"/>
            <p:cNvSpPr>
              <a:spLocks noChangeArrowheads="1"/>
            </p:cNvSpPr>
            <p:nvPr/>
          </p:nvSpPr>
          <p:spPr bwMode="auto">
            <a:xfrm>
              <a:off x="4953000" y="4724400"/>
              <a:ext cx="762000" cy="457200"/>
            </a:xfrm>
            <a:prstGeom prst="rect">
              <a:avLst/>
            </a:prstGeom>
            <a:solidFill>
              <a:srgbClr val="FFFF0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t>解压</a:t>
              </a:r>
            </a:p>
          </p:txBody>
        </p:sp>
        <p:sp>
          <p:nvSpPr>
            <p:cNvPr id="137234" name="Line 19"/>
            <p:cNvSpPr>
              <a:spLocks noChangeShapeType="1"/>
            </p:cNvSpPr>
            <p:nvPr/>
          </p:nvSpPr>
          <p:spPr bwMode="auto">
            <a:xfrm>
              <a:off x="3810000" y="3429000"/>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35" name="Line 20"/>
            <p:cNvSpPr>
              <a:spLocks noChangeShapeType="1"/>
            </p:cNvSpPr>
            <p:nvPr/>
          </p:nvSpPr>
          <p:spPr bwMode="auto">
            <a:xfrm>
              <a:off x="2514600" y="49530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36" name="Line 21"/>
            <p:cNvSpPr>
              <a:spLocks noChangeShapeType="1"/>
            </p:cNvSpPr>
            <p:nvPr/>
          </p:nvSpPr>
          <p:spPr bwMode="auto">
            <a:xfrm>
              <a:off x="4495800" y="4953000"/>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37" name="Rectangle 22"/>
            <p:cNvSpPr>
              <a:spLocks noChangeArrowheads="1"/>
            </p:cNvSpPr>
            <p:nvPr/>
          </p:nvSpPr>
          <p:spPr bwMode="auto">
            <a:xfrm>
              <a:off x="3048000" y="3200400"/>
              <a:ext cx="762000" cy="457200"/>
            </a:xfrm>
            <a:prstGeom prst="rect">
              <a:avLst/>
            </a:prstGeom>
            <a:solidFill>
              <a:srgbClr val="FFFF0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t>压缩</a:t>
              </a:r>
            </a:p>
          </p:txBody>
        </p:sp>
      </p:grpSp>
      <p:sp>
        <p:nvSpPr>
          <p:cNvPr id="22" name="Rectangle 2"/>
          <p:cNvSpPr>
            <a:spLocks noGrp="1" noChangeArrowheads="1"/>
          </p:cNvSpPr>
          <p:nvPr>
            <p:ph type="title"/>
          </p:nvPr>
        </p:nvSpPr>
        <p:spPr>
          <a:xfrm>
            <a:off x="457200" y="274638"/>
            <a:ext cx="8229600" cy="871991"/>
          </a:xfrm>
        </p:spPr>
        <p:txBody>
          <a:bodyPr/>
          <a:lstStyle/>
          <a:p>
            <a:pPr eaLnBrk="1" hangingPunct="1"/>
            <a:r>
              <a:rPr lang="en-US" altLang="zh-CN" dirty="0"/>
              <a:t>11.7 </a:t>
            </a:r>
            <a:r>
              <a:rPr lang="zh-CN" altLang="en-US" dirty="0"/>
              <a:t>应用层安全协议</a:t>
            </a:r>
            <a:r>
              <a:rPr lang="en-US" altLang="zh-CN" dirty="0"/>
              <a:t>-PGP</a:t>
            </a:r>
            <a:endParaRPr lang="zh-CN" altLang="en-US" dirty="0"/>
          </a:p>
        </p:txBody>
      </p:sp>
      <p:sp>
        <p:nvSpPr>
          <p:cNvPr id="23" name="Rectangle 3"/>
          <p:cNvSpPr txBox="1">
            <a:spLocks noChangeArrowheads="1"/>
          </p:cNvSpPr>
          <p:nvPr/>
        </p:nvSpPr>
        <p:spPr bwMode="auto">
          <a:xfrm>
            <a:off x="268671" y="5659811"/>
            <a:ext cx="8921969" cy="11719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charset="0"/>
              <a:buChar char="»"/>
              <a:defRPr sz="2000">
                <a:solidFill>
                  <a:schemeClr val="tx1"/>
                </a:solidFill>
                <a:latin typeface="+mn-lt"/>
                <a:ea typeface="+mn-ea"/>
              </a:defRPr>
            </a:lvl9pPr>
          </a:lstStyle>
          <a:p>
            <a:pPr eaLnBrk="1" hangingPunct="1">
              <a:lnSpc>
                <a:spcPct val="120000"/>
              </a:lnSpc>
              <a:buFont typeface="Wingdings" panose="05000000000000000000" pitchFamily="2" charset="2"/>
              <a:buNone/>
            </a:pPr>
            <a:r>
              <a:rPr lang="en-US" altLang="zh-CN" sz="1800" kern="0" dirty="0"/>
              <a:t> 2)   </a:t>
            </a:r>
            <a:r>
              <a:rPr lang="en-US" altLang="zh-CN" sz="1800" kern="0" dirty="0">
                <a:latin typeface="Times New Roman" panose="02020603050405020304" pitchFamily="18" charset="0"/>
                <a:cs typeface="Times New Roman" panose="02020603050405020304" pitchFamily="18" charset="0"/>
              </a:rPr>
              <a:t>PGP</a:t>
            </a:r>
            <a:r>
              <a:rPr lang="zh-CN" altLang="en-US" sz="1800" kern="0" dirty="0">
                <a:latin typeface="宋体" panose="02010600030101010101" pitchFamily="2" charset="-122"/>
              </a:rPr>
              <a:t>所采用的压缩算法是不确定的，压缩算法在不同的实现中会由于在运行速度和 压缩比上进行不同的折衷，因此会产生不同的压缩形式</a:t>
            </a:r>
            <a:r>
              <a:rPr lang="en-US" altLang="zh-CN" sz="1800" kern="0" dirty="0">
                <a:latin typeface="宋体" panose="02010600030101010101" pitchFamily="2" charset="-122"/>
              </a:rPr>
              <a:t>(</a:t>
            </a:r>
            <a:r>
              <a:rPr lang="zh-CN" altLang="en-US" sz="1800" kern="0" dirty="0">
                <a:latin typeface="宋体" panose="02010600030101010101" pitchFamily="2" charset="-122"/>
              </a:rPr>
              <a:t>但其解压的结果是相同的</a:t>
            </a:r>
            <a:r>
              <a:rPr lang="en-US" altLang="zh-CN" sz="1800" kern="0" dirty="0">
                <a:latin typeface="宋体" panose="02010600030101010101" pitchFamily="2" charset="-122"/>
              </a:rPr>
              <a:t>)</a:t>
            </a:r>
          </a:p>
          <a:p>
            <a:pPr eaLnBrk="1" hangingPunct="1">
              <a:lnSpc>
                <a:spcPct val="120000"/>
              </a:lnSpc>
              <a:buFont typeface="Wingdings" panose="05000000000000000000" pitchFamily="2" charset="2"/>
              <a:buNone/>
            </a:pPr>
            <a:r>
              <a:rPr lang="en-US" altLang="zh-CN" sz="1800" kern="0" dirty="0">
                <a:latin typeface="宋体" panose="02010600030101010101" pitchFamily="2" charset="-122"/>
              </a:rPr>
              <a:t>   </a:t>
            </a:r>
            <a:r>
              <a:rPr lang="zh-CN" altLang="en-US" sz="1800" kern="0" dirty="0">
                <a:latin typeface="宋体" panose="02010600030101010101" pitchFamily="2" charset="-122"/>
              </a:rPr>
              <a:t>在压缩之后形成签名将约束所有的</a:t>
            </a:r>
            <a:r>
              <a:rPr lang="en-US" altLang="zh-CN" sz="1800" kern="0" dirty="0">
                <a:latin typeface="Times New Roman" panose="02020603050405020304" pitchFamily="18" charset="0"/>
                <a:cs typeface="Times New Roman" panose="02020603050405020304" pitchFamily="18" charset="0"/>
              </a:rPr>
              <a:t>PGP</a:t>
            </a:r>
            <a:r>
              <a:rPr lang="zh-CN" altLang="en-US" sz="1800" kern="0" dirty="0">
                <a:latin typeface="宋体" panose="02010600030101010101" pitchFamily="2" charset="-122"/>
              </a:rPr>
              <a:t>实现都使用相同的压缩算法</a:t>
            </a:r>
            <a:endParaRPr lang="zh-CN" altLang="en-US" sz="1800" b="1" kern="0" dirty="0"/>
          </a:p>
        </p:txBody>
      </p:sp>
    </p:spTree>
    <p:extLst>
      <p:ext uri="{BB962C8B-B14F-4D97-AF65-F5344CB8AC3E}">
        <p14:creationId xmlns:p14="http://schemas.microsoft.com/office/powerpoint/2010/main" val="15519562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3"/>
          <p:cNvSpPr>
            <a:spLocks noGrp="1" noChangeArrowheads="1"/>
          </p:cNvSpPr>
          <p:nvPr>
            <p:ph type="body" idx="1"/>
          </p:nvPr>
        </p:nvSpPr>
        <p:spPr>
          <a:xfrm>
            <a:off x="52554" y="1392621"/>
            <a:ext cx="9038896" cy="5291958"/>
          </a:xfrm>
        </p:spPr>
        <p:txBody>
          <a:bodyPr/>
          <a:lstStyle/>
          <a:p>
            <a:pPr eaLnBrk="1" hangingPunct="1">
              <a:lnSpc>
                <a:spcPct val="150000"/>
              </a:lnSpc>
              <a:buFont typeface="Wingdings" panose="05000000000000000000" pitchFamily="2" charset="2"/>
              <a:buNone/>
            </a:pPr>
            <a:r>
              <a:rPr lang="zh-CN" altLang="en-US" sz="2400" b="1" dirty="0">
                <a:solidFill>
                  <a:schemeClr val="hlink"/>
                </a:solidFill>
              </a:rPr>
              <a:t>（</a:t>
            </a:r>
            <a:r>
              <a:rPr lang="en-US" altLang="zh-CN" sz="2400" b="1" dirty="0">
                <a:solidFill>
                  <a:schemeClr val="hlink"/>
                </a:solidFill>
              </a:rPr>
              <a:t>8</a:t>
            </a:r>
            <a:r>
              <a:rPr lang="zh-CN" altLang="en-US" sz="2400" b="1" dirty="0">
                <a:solidFill>
                  <a:schemeClr val="hlink"/>
                </a:solidFill>
              </a:rPr>
              <a:t>）</a:t>
            </a:r>
            <a:r>
              <a:rPr lang="en-US" altLang="zh-CN" sz="2400" b="1" dirty="0">
                <a:solidFill>
                  <a:schemeClr val="hlink"/>
                </a:solidFill>
              </a:rPr>
              <a:t>PGP</a:t>
            </a:r>
            <a:r>
              <a:rPr lang="zh-CN" altLang="en-US" sz="2400" b="1" dirty="0">
                <a:solidFill>
                  <a:schemeClr val="hlink"/>
                </a:solidFill>
              </a:rPr>
              <a:t>的密钥及密钥环</a:t>
            </a:r>
          </a:p>
          <a:p>
            <a:pPr eaLnBrk="1" hangingPunct="1">
              <a:lnSpc>
                <a:spcPct val="150000"/>
              </a:lnSpc>
              <a:buFont typeface="Wingdings" panose="05000000000000000000" pitchFamily="2" charset="2"/>
              <a:buNone/>
            </a:pPr>
            <a:r>
              <a:rPr lang="zh-CN" altLang="en-US" sz="2000" dirty="0">
                <a:latin typeface="宋体" panose="02010600030101010101" pitchFamily="2" charset="-122"/>
              </a:rPr>
              <a:t>      </a:t>
            </a:r>
            <a:r>
              <a:rPr lang="en-US" altLang="zh-CN" sz="2000" dirty="0">
                <a:latin typeface="宋体" panose="02010600030101010101" pitchFamily="2" charset="-122"/>
              </a:rPr>
              <a:t>PGP</a:t>
            </a:r>
            <a:r>
              <a:rPr lang="zh-CN" altLang="en-US" sz="2000" dirty="0">
                <a:latin typeface="宋体" panose="02010600030101010101" pitchFamily="2" charset="-122"/>
              </a:rPr>
              <a:t>操作过程中使用接收者的公开密钥对一次性会话密钥进行加密</a:t>
            </a:r>
            <a:r>
              <a:rPr lang="zh-CN" altLang="en-US" sz="2000" dirty="0"/>
              <a:t> </a:t>
            </a:r>
          </a:p>
          <a:p>
            <a:pPr eaLnBrk="1" hangingPunct="1">
              <a:lnSpc>
                <a:spcPct val="150000"/>
              </a:lnSpc>
              <a:buFont typeface="Wingdings" panose="05000000000000000000" pitchFamily="2" charset="2"/>
              <a:buNone/>
            </a:pPr>
            <a:r>
              <a:rPr lang="zh-CN" altLang="en-US" sz="2000" dirty="0">
                <a:latin typeface="宋体" panose="02010600030101010101" pitchFamily="2" charset="-122"/>
              </a:rPr>
              <a:t>      </a:t>
            </a:r>
            <a:r>
              <a:rPr lang="en-US" altLang="zh-CN" sz="2000" dirty="0">
                <a:latin typeface="宋体" panose="02010600030101010101" pitchFamily="2" charset="-122"/>
              </a:rPr>
              <a:t>PGP</a:t>
            </a:r>
            <a:r>
              <a:rPr lang="zh-CN" altLang="en-US" sz="2000" dirty="0">
                <a:latin typeface="宋体" panose="02010600030101010101" pitchFamily="2" charset="-122"/>
              </a:rPr>
              <a:t>在对报文进行签名时要使用发送者的私有密钥</a:t>
            </a:r>
          </a:p>
          <a:p>
            <a:pPr eaLnBrk="1" hangingPunct="1">
              <a:lnSpc>
                <a:spcPct val="150000"/>
              </a:lnSpc>
              <a:buFont typeface="Wingdings" panose="05000000000000000000" pitchFamily="2" charset="2"/>
              <a:buNone/>
            </a:pPr>
            <a:r>
              <a:rPr lang="zh-CN" altLang="en-US" sz="2000" dirty="0">
                <a:latin typeface="宋体" panose="02010600030101010101" pitchFamily="2" charset="-122"/>
              </a:rPr>
              <a:t>      </a:t>
            </a:r>
            <a:r>
              <a:rPr lang="zh-CN" altLang="en-US" sz="2000" b="1" dirty="0">
                <a:solidFill>
                  <a:schemeClr val="hlink"/>
                </a:solidFill>
                <a:latin typeface="宋体" panose="02010600030101010101" pitchFamily="2" charset="-122"/>
              </a:rPr>
              <a:t>通常，发送者和接收者都有多个公钥</a:t>
            </a:r>
            <a:r>
              <a:rPr lang="en-US" altLang="zh-CN" sz="2000" b="1" dirty="0">
                <a:solidFill>
                  <a:schemeClr val="hlink"/>
                </a:solidFill>
                <a:latin typeface="宋体" panose="02010600030101010101" pitchFamily="2" charset="-122"/>
              </a:rPr>
              <a:t>/</a:t>
            </a:r>
            <a:r>
              <a:rPr lang="zh-CN" altLang="en-US" sz="2000" b="1" dirty="0">
                <a:solidFill>
                  <a:schemeClr val="hlink"/>
                </a:solidFill>
                <a:latin typeface="宋体" panose="02010600030101010101" pitchFamily="2" charset="-122"/>
              </a:rPr>
              <a:t>私钥对</a:t>
            </a:r>
            <a:r>
              <a:rPr lang="zh-CN" altLang="en-US" sz="2000" dirty="0"/>
              <a:t> </a:t>
            </a:r>
          </a:p>
          <a:p>
            <a:pPr eaLnBrk="1" hangingPunct="1">
              <a:lnSpc>
                <a:spcPct val="150000"/>
              </a:lnSpc>
              <a:spcBef>
                <a:spcPts val="1800"/>
              </a:spcBef>
              <a:buFont typeface="Wingdings" panose="05000000000000000000" pitchFamily="2" charset="2"/>
              <a:buNone/>
            </a:pPr>
            <a:r>
              <a:rPr lang="zh-CN" altLang="en-US" sz="2000" dirty="0">
                <a:latin typeface="宋体" panose="02010600030101010101" pitchFamily="2" charset="-122"/>
              </a:rPr>
              <a:t>      </a:t>
            </a:r>
            <a:r>
              <a:rPr lang="en-US" altLang="zh-CN" sz="2000" dirty="0">
                <a:latin typeface="宋体" panose="02010600030101010101" pitchFamily="2" charset="-122"/>
              </a:rPr>
              <a:t>PGP</a:t>
            </a:r>
            <a:r>
              <a:rPr lang="zh-CN" altLang="en-US" sz="2000" dirty="0">
                <a:latin typeface="宋体" panose="02010600030101010101" pitchFamily="2" charset="-122"/>
              </a:rPr>
              <a:t>为每个用户提供了两个表型数据结构来管理密钥。</a:t>
            </a:r>
          </a:p>
          <a:p>
            <a:pPr eaLnBrk="1" hangingPunct="1">
              <a:lnSpc>
                <a:spcPct val="150000"/>
              </a:lnSpc>
              <a:buFont typeface="Wingdings" panose="05000000000000000000" pitchFamily="2" charset="2"/>
              <a:buNone/>
            </a:pPr>
            <a:r>
              <a:rPr lang="zh-CN" altLang="en-US" sz="2000" dirty="0">
                <a:latin typeface="宋体" panose="02010600030101010101" pitchFamily="2" charset="-122"/>
              </a:rPr>
              <a:t>      </a:t>
            </a:r>
            <a:r>
              <a:rPr lang="zh-CN" altLang="en-US" sz="2000" dirty="0">
                <a:solidFill>
                  <a:schemeClr val="hlink"/>
                </a:solidFill>
                <a:latin typeface="宋体" panose="02010600030101010101" pitchFamily="2" charset="-122"/>
              </a:rPr>
              <a:t>私钥密钥环：</a:t>
            </a:r>
          </a:p>
          <a:p>
            <a:pPr eaLnBrk="1" hangingPunct="1">
              <a:lnSpc>
                <a:spcPct val="150000"/>
              </a:lnSpc>
              <a:buFont typeface="Wingdings" panose="05000000000000000000" pitchFamily="2" charset="2"/>
              <a:buNone/>
            </a:pPr>
            <a:r>
              <a:rPr lang="zh-CN" altLang="en-US" sz="2000" dirty="0">
                <a:latin typeface="宋体" panose="02010600030101010101" pitchFamily="2" charset="-122"/>
              </a:rPr>
              <a:t>        一张用来存储用户自己的公开</a:t>
            </a:r>
            <a:r>
              <a:rPr lang="en-US" altLang="zh-CN" sz="2000" dirty="0">
                <a:latin typeface="宋体" panose="02010600030101010101" pitchFamily="2" charset="-122"/>
              </a:rPr>
              <a:t>/</a:t>
            </a:r>
            <a:r>
              <a:rPr lang="zh-CN" altLang="en-US" sz="2000" dirty="0">
                <a:latin typeface="宋体" panose="02010600030101010101" pitchFamily="2" charset="-122"/>
              </a:rPr>
              <a:t>私有密钥对的表。</a:t>
            </a:r>
          </a:p>
          <a:p>
            <a:pPr eaLnBrk="1" hangingPunct="1">
              <a:lnSpc>
                <a:spcPct val="150000"/>
              </a:lnSpc>
              <a:buFont typeface="Wingdings" panose="05000000000000000000" pitchFamily="2" charset="2"/>
              <a:buNone/>
            </a:pPr>
            <a:r>
              <a:rPr lang="zh-CN" altLang="en-US" sz="2000" dirty="0">
                <a:latin typeface="宋体" panose="02010600030101010101" pitchFamily="2" charset="-122"/>
              </a:rPr>
              <a:t>      </a:t>
            </a:r>
            <a:r>
              <a:rPr lang="zh-CN" altLang="en-US" sz="2000" dirty="0">
                <a:solidFill>
                  <a:srgbClr val="0000FF"/>
                </a:solidFill>
                <a:latin typeface="宋体" panose="02010600030101010101" pitchFamily="2" charset="-122"/>
              </a:rPr>
              <a:t>公</a:t>
            </a:r>
            <a:r>
              <a:rPr lang="zh-CN" altLang="en-US" sz="2000" dirty="0">
                <a:solidFill>
                  <a:schemeClr val="hlink"/>
                </a:solidFill>
                <a:latin typeface="宋体" panose="02010600030101010101" pitchFamily="2" charset="-122"/>
              </a:rPr>
              <a:t>钥密钥环：</a:t>
            </a:r>
          </a:p>
          <a:p>
            <a:pPr eaLnBrk="1" hangingPunct="1">
              <a:lnSpc>
                <a:spcPct val="150000"/>
              </a:lnSpc>
              <a:buFont typeface="Wingdings" panose="05000000000000000000" pitchFamily="2" charset="2"/>
              <a:buNone/>
            </a:pPr>
            <a:r>
              <a:rPr lang="zh-CN" altLang="en-US" sz="2000" dirty="0">
                <a:latin typeface="宋体" panose="02010600030101010101" pitchFamily="2" charset="-122"/>
              </a:rPr>
              <a:t>        一张用来存储此用户所知道的其它用户的公开密钥的表。</a:t>
            </a:r>
          </a:p>
        </p:txBody>
      </p:sp>
      <p:sp>
        <p:nvSpPr>
          <p:cNvPr id="3" name="Rectangle 2"/>
          <p:cNvSpPr>
            <a:spLocks noGrp="1" noChangeArrowheads="1"/>
          </p:cNvSpPr>
          <p:nvPr>
            <p:ph type="title"/>
          </p:nvPr>
        </p:nvSpPr>
        <p:spPr>
          <a:xfrm>
            <a:off x="457200" y="274638"/>
            <a:ext cx="8229600" cy="871991"/>
          </a:xfrm>
        </p:spPr>
        <p:txBody>
          <a:bodyPr/>
          <a:lstStyle/>
          <a:p>
            <a:pPr eaLnBrk="1" hangingPunct="1"/>
            <a:r>
              <a:rPr lang="en-US" altLang="zh-CN" dirty="0"/>
              <a:t>11.7 </a:t>
            </a:r>
            <a:r>
              <a:rPr lang="zh-CN" altLang="en-US" dirty="0"/>
              <a:t>应用层安全协议</a:t>
            </a:r>
            <a:r>
              <a:rPr lang="en-US" altLang="zh-CN" dirty="0"/>
              <a:t>-PGP</a:t>
            </a:r>
            <a:endParaRPr lang="zh-CN" altLang="en-US" dirty="0"/>
          </a:p>
        </p:txBody>
      </p:sp>
    </p:spTree>
    <p:extLst>
      <p:ext uri="{BB962C8B-B14F-4D97-AF65-F5344CB8AC3E}">
        <p14:creationId xmlns:p14="http://schemas.microsoft.com/office/powerpoint/2010/main" val="24582008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290" name="Group 36"/>
          <p:cNvGrpSpPr>
            <a:grpSpLocks/>
          </p:cNvGrpSpPr>
          <p:nvPr/>
        </p:nvGrpSpPr>
        <p:grpSpPr bwMode="auto">
          <a:xfrm>
            <a:off x="409585" y="2020614"/>
            <a:ext cx="8382000" cy="2562225"/>
            <a:chOff x="-3" y="-3"/>
            <a:chExt cx="3748" cy="2076"/>
          </a:xfrm>
        </p:grpSpPr>
        <p:grpSp>
          <p:nvGrpSpPr>
            <p:cNvPr id="140293" name="Group 34"/>
            <p:cNvGrpSpPr>
              <a:grpSpLocks/>
            </p:cNvGrpSpPr>
            <p:nvPr/>
          </p:nvGrpSpPr>
          <p:grpSpPr bwMode="auto">
            <a:xfrm>
              <a:off x="0" y="0"/>
              <a:ext cx="3742" cy="2070"/>
              <a:chOff x="0" y="0"/>
              <a:chExt cx="3742" cy="2070"/>
            </a:xfrm>
          </p:grpSpPr>
          <p:grpSp>
            <p:nvGrpSpPr>
              <p:cNvPr id="140295" name="Group 15"/>
              <p:cNvGrpSpPr>
                <a:grpSpLocks/>
              </p:cNvGrpSpPr>
              <p:nvPr/>
            </p:nvGrpSpPr>
            <p:grpSpPr bwMode="auto">
              <a:xfrm>
                <a:off x="0" y="0"/>
                <a:ext cx="518" cy="489"/>
                <a:chOff x="0" y="0"/>
                <a:chExt cx="518" cy="489"/>
              </a:xfrm>
            </p:grpSpPr>
            <p:sp>
              <p:nvSpPr>
                <p:cNvPr id="140323" name="Rectangle 4"/>
                <p:cNvSpPr>
                  <a:spLocks noChangeArrowheads="1"/>
                </p:cNvSpPr>
                <p:nvPr/>
              </p:nvSpPr>
              <p:spPr bwMode="auto">
                <a:xfrm>
                  <a:off x="43" y="0"/>
                  <a:ext cx="432" cy="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114300"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Times New Roman" panose="02020603050405020304" pitchFamily="18" charset="0"/>
                    </a:rPr>
                    <a:t> </a:t>
                  </a:r>
                  <a:endParaRPr kumimoji="1" lang="en-US" altLang="zh-CN" sz="1600">
                    <a:latin typeface="宋体" panose="02010600030101010101" pitchFamily="2" charset="-122"/>
                  </a:endParaRPr>
                </a:p>
                <a:p>
                  <a:r>
                    <a:rPr kumimoji="1" lang="zh-CN" altLang="en-US" sz="1600">
                      <a:latin typeface="Times New Roman" panose="02020603050405020304" pitchFamily="18" charset="0"/>
                    </a:rPr>
                    <a:t>时戳</a:t>
                  </a:r>
                </a:p>
              </p:txBody>
            </p:sp>
            <p:sp>
              <p:nvSpPr>
                <p:cNvPr id="140324" name="Rectangle 14"/>
                <p:cNvSpPr>
                  <a:spLocks noChangeArrowheads="1"/>
                </p:cNvSpPr>
                <p:nvPr/>
              </p:nvSpPr>
              <p:spPr bwMode="auto">
                <a:xfrm>
                  <a:off x="0" y="0"/>
                  <a:ext cx="518" cy="489"/>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0296" name="Group 17"/>
              <p:cNvGrpSpPr>
                <a:grpSpLocks/>
              </p:cNvGrpSpPr>
              <p:nvPr/>
            </p:nvGrpSpPr>
            <p:grpSpPr bwMode="auto">
              <a:xfrm>
                <a:off x="518" y="0"/>
                <a:ext cx="806" cy="489"/>
                <a:chOff x="518" y="0"/>
                <a:chExt cx="806" cy="489"/>
              </a:xfrm>
            </p:grpSpPr>
            <p:sp>
              <p:nvSpPr>
                <p:cNvPr id="140321" name="Rectangle 5"/>
                <p:cNvSpPr>
                  <a:spLocks noChangeArrowheads="1"/>
                </p:cNvSpPr>
                <p:nvPr/>
              </p:nvSpPr>
              <p:spPr bwMode="auto">
                <a:xfrm>
                  <a:off x="561" y="0"/>
                  <a:ext cx="720" cy="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114300"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Times New Roman" panose="02020603050405020304" pitchFamily="18" charset="0"/>
                    </a:rPr>
                    <a:t>密钥标识符</a:t>
                  </a:r>
                  <a:endParaRPr kumimoji="1" lang="en-US" altLang="zh-CN" sz="1600" dirty="0">
                    <a:latin typeface="Times New Roman" panose="02020603050405020304" pitchFamily="18" charset="0"/>
                  </a:endParaRPr>
                </a:p>
                <a:p>
                  <a:pPr eaLnBrk="1" hangingPunct="1"/>
                  <a:r>
                    <a:rPr kumimoji="1" lang="zh-CN" altLang="en-US" sz="1600" dirty="0">
                      <a:latin typeface="Times New Roman" panose="02020603050405020304" pitchFamily="18" charset="0"/>
                    </a:rPr>
                    <a:t>密钥</a:t>
                  </a:r>
                  <a:r>
                    <a:rPr kumimoji="1" lang="en-US" altLang="zh-CN" sz="1600" dirty="0">
                      <a:latin typeface="Times New Roman" panose="02020603050405020304" pitchFamily="18" charset="0"/>
                    </a:rPr>
                    <a:t>ID</a:t>
                  </a:r>
                  <a:endParaRPr kumimoji="1" lang="zh-CN" altLang="en-US" sz="1600" dirty="0">
                    <a:latin typeface="Times New Roman" panose="02020603050405020304" pitchFamily="18" charset="0"/>
                  </a:endParaRPr>
                </a:p>
              </p:txBody>
            </p:sp>
            <p:sp>
              <p:nvSpPr>
                <p:cNvPr id="140322" name="Rectangle 16"/>
                <p:cNvSpPr>
                  <a:spLocks noChangeArrowheads="1"/>
                </p:cNvSpPr>
                <p:nvPr/>
              </p:nvSpPr>
              <p:spPr bwMode="auto">
                <a:xfrm>
                  <a:off x="518" y="0"/>
                  <a:ext cx="806" cy="489"/>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0297" name="Group 19"/>
              <p:cNvGrpSpPr>
                <a:grpSpLocks/>
              </p:cNvGrpSpPr>
              <p:nvPr/>
            </p:nvGrpSpPr>
            <p:grpSpPr bwMode="auto">
              <a:xfrm>
                <a:off x="1324" y="0"/>
                <a:ext cx="662" cy="489"/>
                <a:chOff x="1324" y="0"/>
                <a:chExt cx="662" cy="489"/>
              </a:xfrm>
            </p:grpSpPr>
            <p:sp>
              <p:nvSpPr>
                <p:cNvPr id="140319" name="Rectangle 6"/>
                <p:cNvSpPr>
                  <a:spLocks noChangeArrowheads="1"/>
                </p:cNvSpPr>
                <p:nvPr/>
              </p:nvSpPr>
              <p:spPr bwMode="auto">
                <a:xfrm>
                  <a:off x="1367" y="0"/>
                  <a:ext cx="576" cy="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114300"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Times New Roman" panose="02020603050405020304" pitchFamily="18" charset="0"/>
                    </a:rPr>
                    <a:t> </a:t>
                  </a:r>
                  <a:endParaRPr kumimoji="1" lang="en-US" altLang="zh-CN" sz="1600">
                    <a:latin typeface="宋体" panose="02010600030101010101" pitchFamily="2" charset="-122"/>
                  </a:endParaRPr>
                </a:p>
                <a:p>
                  <a:r>
                    <a:rPr kumimoji="1" lang="zh-CN" altLang="en-US" sz="1600">
                      <a:latin typeface="Times New Roman" panose="02020603050405020304" pitchFamily="18" charset="0"/>
                    </a:rPr>
                    <a:t>公开密钥</a:t>
                  </a:r>
                </a:p>
              </p:txBody>
            </p:sp>
            <p:sp>
              <p:nvSpPr>
                <p:cNvPr id="140320" name="Rectangle 18"/>
                <p:cNvSpPr>
                  <a:spLocks noChangeArrowheads="1"/>
                </p:cNvSpPr>
                <p:nvPr/>
              </p:nvSpPr>
              <p:spPr bwMode="auto">
                <a:xfrm>
                  <a:off x="1324" y="0"/>
                  <a:ext cx="662" cy="489"/>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0298" name="Group 21"/>
              <p:cNvGrpSpPr>
                <a:grpSpLocks/>
              </p:cNvGrpSpPr>
              <p:nvPr/>
            </p:nvGrpSpPr>
            <p:grpSpPr bwMode="auto">
              <a:xfrm>
                <a:off x="1986" y="0"/>
                <a:ext cx="1008" cy="489"/>
                <a:chOff x="1986" y="0"/>
                <a:chExt cx="1008" cy="489"/>
              </a:xfrm>
            </p:grpSpPr>
            <p:sp>
              <p:nvSpPr>
                <p:cNvPr id="140317" name="Rectangle 7"/>
                <p:cNvSpPr>
                  <a:spLocks noChangeArrowheads="1"/>
                </p:cNvSpPr>
                <p:nvPr/>
              </p:nvSpPr>
              <p:spPr bwMode="auto">
                <a:xfrm>
                  <a:off x="2029" y="0"/>
                  <a:ext cx="922" cy="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114300"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Times New Roman" panose="02020603050405020304" pitchFamily="18" charset="0"/>
                    </a:rPr>
                    <a:t> </a:t>
                  </a:r>
                  <a:endParaRPr kumimoji="1" lang="en-US" altLang="zh-CN" sz="1600">
                    <a:latin typeface="宋体" panose="02010600030101010101" pitchFamily="2" charset="-122"/>
                  </a:endParaRPr>
                </a:p>
                <a:p>
                  <a:r>
                    <a:rPr kumimoji="1" lang="zh-CN" altLang="en-US" sz="1600">
                      <a:latin typeface="Times New Roman" panose="02020603050405020304" pitchFamily="18" charset="0"/>
                    </a:rPr>
                    <a:t>被加密的私有密钥</a:t>
                  </a:r>
                </a:p>
              </p:txBody>
            </p:sp>
            <p:sp>
              <p:nvSpPr>
                <p:cNvPr id="140318" name="Rectangle 20"/>
                <p:cNvSpPr>
                  <a:spLocks noChangeArrowheads="1"/>
                </p:cNvSpPr>
                <p:nvPr/>
              </p:nvSpPr>
              <p:spPr bwMode="auto">
                <a:xfrm>
                  <a:off x="1986" y="0"/>
                  <a:ext cx="1008" cy="489"/>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0299" name="Group 23"/>
              <p:cNvGrpSpPr>
                <a:grpSpLocks/>
              </p:cNvGrpSpPr>
              <p:nvPr/>
            </p:nvGrpSpPr>
            <p:grpSpPr bwMode="auto">
              <a:xfrm>
                <a:off x="2994" y="0"/>
                <a:ext cx="748" cy="489"/>
                <a:chOff x="2994" y="0"/>
                <a:chExt cx="748" cy="489"/>
              </a:xfrm>
            </p:grpSpPr>
            <p:sp>
              <p:nvSpPr>
                <p:cNvPr id="140315" name="Rectangle 8"/>
                <p:cNvSpPr>
                  <a:spLocks noChangeArrowheads="1"/>
                </p:cNvSpPr>
                <p:nvPr/>
              </p:nvSpPr>
              <p:spPr bwMode="auto">
                <a:xfrm>
                  <a:off x="3037" y="0"/>
                  <a:ext cx="662" cy="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Times New Roman" panose="02020603050405020304" pitchFamily="18" charset="0"/>
                    </a:rPr>
                    <a:t> </a:t>
                  </a:r>
                  <a:endParaRPr kumimoji="1" lang="en-US" altLang="zh-CN" sz="1600">
                    <a:latin typeface="宋体" panose="02010600030101010101" pitchFamily="2" charset="-122"/>
                  </a:endParaRPr>
                </a:p>
                <a:p>
                  <a:r>
                    <a:rPr kumimoji="1" lang="zh-CN" altLang="en-US" sz="1600">
                      <a:latin typeface="Times New Roman" panose="02020603050405020304" pitchFamily="18" charset="0"/>
                    </a:rPr>
                    <a:t>用户标识符</a:t>
                  </a:r>
                </a:p>
              </p:txBody>
            </p:sp>
            <p:sp>
              <p:nvSpPr>
                <p:cNvPr id="140316" name="Rectangle 22"/>
                <p:cNvSpPr>
                  <a:spLocks noChangeArrowheads="1"/>
                </p:cNvSpPr>
                <p:nvPr/>
              </p:nvSpPr>
              <p:spPr bwMode="auto">
                <a:xfrm>
                  <a:off x="2994" y="0"/>
                  <a:ext cx="748" cy="489"/>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0300" name="Group 25"/>
              <p:cNvGrpSpPr>
                <a:grpSpLocks/>
              </p:cNvGrpSpPr>
              <p:nvPr/>
            </p:nvGrpSpPr>
            <p:grpSpPr bwMode="auto">
              <a:xfrm>
                <a:off x="0" y="489"/>
                <a:ext cx="518" cy="1581"/>
                <a:chOff x="0" y="489"/>
                <a:chExt cx="518" cy="1581"/>
              </a:xfrm>
            </p:grpSpPr>
            <p:sp>
              <p:nvSpPr>
                <p:cNvPr id="140313" name="Rectangle 9"/>
                <p:cNvSpPr>
                  <a:spLocks noChangeArrowheads="1"/>
                </p:cNvSpPr>
                <p:nvPr/>
              </p:nvSpPr>
              <p:spPr bwMode="auto">
                <a:xfrm>
                  <a:off x="43" y="489"/>
                  <a:ext cx="432" cy="1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133350"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Times New Roman" panose="02020603050405020304" pitchFamily="18" charset="0"/>
                    </a:rPr>
                    <a:t> </a:t>
                  </a:r>
                  <a:endParaRPr kumimoji="1" lang="en-US" altLang="zh-CN" sz="1600">
                    <a:latin typeface="宋体" panose="02010600030101010101" pitchFamily="2" charset="-122"/>
                  </a:endParaRPr>
                </a:p>
                <a:p>
                  <a:r>
                    <a:rPr kumimoji="1" lang="en-US" altLang="zh-CN" sz="1600">
                      <a:latin typeface="Times New Roman" panose="02020603050405020304" pitchFamily="18" charset="0"/>
                    </a:rPr>
                    <a:t>︰</a:t>
                  </a:r>
                  <a:endParaRPr kumimoji="1" lang="en-US" altLang="zh-CN" sz="1600">
                    <a:latin typeface="宋体" panose="02010600030101010101" pitchFamily="2" charset="-122"/>
                  </a:endParaRPr>
                </a:p>
                <a:p>
                  <a:r>
                    <a:rPr kumimoji="1" lang="en-US" altLang="zh-CN" sz="1600">
                      <a:latin typeface="Times New Roman" panose="02020603050405020304" pitchFamily="18" charset="0"/>
                    </a:rPr>
                    <a:t>︰</a:t>
                  </a:r>
                  <a:endParaRPr kumimoji="1" lang="en-US" altLang="zh-CN" sz="1600">
                    <a:latin typeface="宋体" panose="02010600030101010101" pitchFamily="2" charset="-122"/>
                  </a:endParaRPr>
                </a:p>
                <a:p>
                  <a:r>
                    <a:rPr kumimoji="1" lang="en-US" altLang="zh-CN" sz="1600">
                      <a:latin typeface="Times New Roman" panose="02020603050405020304" pitchFamily="18" charset="0"/>
                    </a:rPr>
                    <a:t> </a:t>
                  </a:r>
                  <a:endParaRPr kumimoji="1" lang="en-US" altLang="zh-CN" sz="1600">
                    <a:latin typeface="宋体" panose="02010600030101010101" pitchFamily="2" charset="-122"/>
                  </a:endParaRPr>
                </a:p>
                <a:p>
                  <a:r>
                    <a:rPr kumimoji="1" lang="en-US" altLang="zh-CN" sz="1600">
                      <a:latin typeface="宋体" panose="02010600030101010101" pitchFamily="2" charset="-122"/>
                    </a:rPr>
                    <a:t>T</a:t>
                  </a:r>
                  <a:r>
                    <a:rPr kumimoji="1" lang="en-US" altLang="zh-CN" sz="1600" baseline="-30000">
                      <a:latin typeface="宋体" panose="02010600030101010101" pitchFamily="2" charset="-122"/>
                    </a:rPr>
                    <a:t>i</a:t>
                  </a:r>
                  <a:endParaRPr kumimoji="1" lang="en-US" altLang="zh-CN" sz="1600">
                    <a:latin typeface="宋体" panose="02010600030101010101" pitchFamily="2" charset="-122"/>
                  </a:endParaRPr>
                </a:p>
                <a:p>
                  <a:r>
                    <a:rPr kumimoji="1" lang="en-US" altLang="zh-CN" sz="1600">
                      <a:latin typeface="Times New Roman" panose="02020603050405020304" pitchFamily="18" charset="0"/>
                    </a:rPr>
                    <a:t> </a:t>
                  </a:r>
                  <a:endParaRPr kumimoji="1" lang="en-US" altLang="zh-CN" sz="1600">
                    <a:latin typeface="宋体" panose="02010600030101010101" pitchFamily="2" charset="-122"/>
                  </a:endParaRPr>
                </a:p>
                <a:p>
                  <a:r>
                    <a:rPr kumimoji="1" lang="en-US" altLang="zh-CN" sz="1600">
                      <a:latin typeface="Times New Roman" panose="02020603050405020304" pitchFamily="18" charset="0"/>
                    </a:rPr>
                    <a:t>︰</a:t>
                  </a:r>
                  <a:endParaRPr kumimoji="1" lang="en-US" altLang="zh-CN" sz="1600">
                    <a:latin typeface="宋体" panose="02010600030101010101" pitchFamily="2" charset="-122"/>
                  </a:endParaRPr>
                </a:p>
                <a:p>
                  <a:r>
                    <a:rPr kumimoji="1" lang="en-US" altLang="zh-CN" sz="1600">
                      <a:latin typeface="Times New Roman" panose="02020603050405020304" pitchFamily="18" charset="0"/>
                    </a:rPr>
                    <a:t>︰</a:t>
                  </a:r>
                </a:p>
              </p:txBody>
            </p:sp>
            <p:sp>
              <p:nvSpPr>
                <p:cNvPr id="140314" name="Rectangle 24"/>
                <p:cNvSpPr>
                  <a:spLocks noChangeArrowheads="1"/>
                </p:cNvSpPr>
                <p:nvPr/>
              </p:nvSpPr>
              <p:spPr bwMode="auto">
                <a:xfrm>
                  <a:off x="0" y="489"/>
                  <a:ext cx="518" cy="1581"/>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0301" name="Group 27"/>
              <p:cNvGrpSpPr>
                <a:grpSpLocks/>
              </p:cNvGrpSpPr>
              <p:nvPr/>
            </p:nvGrpSpPr>
            <p:grpSpPr bwMode="auto">
              <a:xfrm>
                <a:off x="518" y="489"/>
                <a:ext cx="806" cy="1581"/>
                <a:chOff x="518" y="489"/>
                <a:chExt cx="806" cy="1581"/>
              </a:xfrm>
            </p:grpSpPr>
            <p:sp>
              <p:nvSpPr>
                <p:cNvPr id="140311" name="Rectangle 10"/>
                <p:cNvSpPr>
                  <a:spLocks noChangeArrowheads="1"/>
                </p:cNvSpPr>
                <p:nvPr/>
              </p:nvSpPr>
              <p:spPr bwMode="auto">
                <a:xfrm>
                  <a:off x="561" y="489"/>
                  <a:ext cx="720" cy="1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133350"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Times New Roman" panose="02020603050405020304" pitchFamily="18" charset="0"/>
                    </a:rPr>
                    <a:t> </a:t>
                  </a:r>
                  <a:endParaRPr kumimoji="1" lang="en-US" altLang="zh-CN" sz="1600">
                    <a:latin typeface="宋体" panose="02010600030101010101" pitchFamily="2" charset="-122"/>
                  </a:endParaRPr>
                </a:p>
                <a:p>
                  <a:r>
                    <a:rPr kumimoji="1" lang="en-US" altLang="zh-CN" sz="1600">
                      <a:latin typeface="Times New Roman" panose="02020603050405020304" pitchFamily="18" charset="0"/>
                    </a:rPr>
                    <a:t>︰</a:t>
                  </a:r>
                  <a:endParaRPr kumimoji="1" lang="en-US" altLang="zh-CN" sz="1600">
                    <a:latin typeface="宋体" panose="02010600030101010101" pitchFamily="2" charset="-122"/>
                  </a:endParaRPr>
                </a:p>
                <a:p>
                  <a:r>
                    <a:rPr kumimoji="1" lang="en-US" altLang="zh-CN" sz="1600">
                      <a:latin typeface="Times New Roman" panose="02020603050405020304" pitchFamily="18" charset="0"/>
                    </a:rPr>
                    <a:t>︰</a:t>
                  </a:r>
                  <a:endParaRPr kumimoji="1" lang="en-US" altLang="zh-CN" sz="1600">
                    <a:latin typeface="宋体" panose="02010600030101010101" pitchFamily="2" charset="-122"/>
                  </a:endParaRPr>
                </a:p>
                <a:p>
                  <a:r>
                    <a:rPr kumimoji="1" lang="en-US" altLang="zh-CN" sz="1600">
                      <a:latin typeface="Times New Roman" panose="02020603050405020304" pitchFamily="18" charset="0"/>
                    </a:rPr>
                    <a:t> </a:t>
                  </a:r>
                  <a:endParaRPr kumimoji="1" lang="en-US" altLang="zh-CN" sz="1600">
                    <a:latin typeface="宋体" panose="02010600030101010101" pitchFamily="2" charset="-122"/>
                  </a:endParaRPr>
                </a:p>
                <a:p>
                  <a:r>
                    <a:rPr kumimoji="1" lang="en-US" altLang="zh-CN" sz="1600">
                      <a:latin typeface="宋体" panose="02010600030101010101" pitchFamily="2" charset="-122"/>
                    </a:rPr>
                    <a:t>P</a:t>
                  </a:r>
                  <a:r>
                    <a:rPr kumimoji="1" lang="en-US" altLang="zh-CN" sz="1600" baseline="-30000">
                      <a:latin typeface="宋体" panose="02010600030101010101" pitchFamily="2" charset="-122"/>
                    </a:rPr>
                    <a:t>ki  </a:t>
                  </a:r>
                  <a:r>
                    <a:rPr kumimoji="1" lang="en-US" altLang="zh-CN" sz="1600">
                      <a:latin typeface="宋体" panose="02010600030101010101" pitchFamily="2" charset="-122"/>
                    </a:rPr>
                    <a:t>mod 2</a:t>
                  </a:r>
                  <a:r>
                    <a:rPr kumimoji="1" lang="en-US" altLang="zh-CN" sz="1600" baseline="30000">
                      <a:latin typeface="宋体" panose="02010600030101010101" pitchFamily="2" charset="-122"/>
                    </a:rPr>
                    <a:t>64</a:t>
                  </a:r>
                  <a:endParaRPr kumimoji="1" lang="en-US" altLang="zh-CN" sz="1600">
                    <a:latin typeface="宋体" panose="02010600030101010101" pitchFamily="2" charset="-122"/>
                  </a:endParaRPr>
                </a:p>
                <a:p>
                  <a:r>
                    <a:rPr kumimoji="1" lang="en-US" altLang="zh-CN" sz="1600">
                      <a:latin typeface="Times New Roman" panose="02020603050405020304" pitchFamily="18" charset="0"/>
                    </a:rPr>
                    <a:t> </a:t>
                  </a:r>
                  <a:endParaRPr kumimoji="1" lang="en-US" altLang="zh-CN" sz="1600">
                    <a:latin typeface="宋体" panose="02010600030101010101" pitchFamily="2" charset="-122"/>
                  </a:endParaRPr>
                </a:p>
                <a:p>
                  <a:r>
                    <a:rPr kumimoji="1" lang="en-US" altLang="zh-CN" sz="1600">
                      <a:latin typeface="Times New Roman" panose="02020603050405020304" pitchFamily="18" charset="0"/>
                    </a:rPr>
                    <a:t>︰</a:t>
                  </a:r>
                  <a:endParaRPr kumimoji="1" lang="en-US" altLang="zh-CN" sz="1600">
                    <a:latin typeface="宋体" panose="02010600030101010101" pitchFamily="2" charset="-122"/>
                  </a:endParaRPr>
                </a:p>
                <a:p>
                  <a:r>
                    <a:rPr kumimoji="1" lang="en-US" altLang="zh-CN" sz="1600">
                      <a:latin typeface="Times New Roman" panose="02020603050405020304" pitchFamily="18" charset="0"/>
                    </a:rPr>
                    <a:t>︰</a:t>
                  </a:r>
                </a:p>
              </p:txBody>
            </p:sp>
            <p:sp>
              <p:nvSpPr>
                <p:cNvPr id="140312" name="Rectangle 26"/>
                <p:cNvSpPr>
                  <a:spLocks noChangeArrowheads="1"/>
                </p:cNvSpPr>
                <p:nvPr/>
              </p:nvSpPr>
              <p:spPr bwMode="auto">
                <a:xfrm>
                  <a:off x="518" y="489"/>
                  <a:ext cx="806" cy="1581"/>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0302" name="Group 29"/>
              <p:cNvGrpSpPr>
                <a:grpSpLocks/>
              </p:cNvGrpSpPr>
              <p:nvPr/>
            </p:nvGrpSpPr>
            <p:grpSpPr bwMode="auto">
              <a:xfrm>
                <a:off x="1324" y="489"/>
                <a:ext cx="662" cy="1581"/>
                <a:chOff x="1324" y="489"/>
                <a:chExt cx="662" cy="1581"/>
              </a:xfrm>
            </p:grpSpPr>
            <p:sp>
              <p:nvSpPr>
                <p:cNvPr id="140309" name="Rectangle 11"/>
                <p:cNvSpPr>
                  <a:spLocks noChangeArrowheads="1"/>
                </p:cNvSpPr>
                <p:nvPr/>
              </p:nvSpPr>
              <p:spPr bwMode="auto">
                <a:xfrm>
                  <a:off x="1367" y="489"/>
                  <a:ext cx="576" cy="1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266700" eaLnBrk="0" hangingPunct="0">
                    <a:tabLst>
                      <a:tab pos="333375" algn="l"/>
                    </a:tabLst>
                    <a:defRPr sz="2000">
                      <a:solidFill>
                        <a:schemeClr val="tx1"/>
                      </a:solidFill>
                      <a:latin typeface="Tahoma" panose="020B0604030504040204" pitchFamily="34" charset="0"/>
                      <a:ea typeface="宋体" panose="02010600030101010101" pitchFamily="2" charset="-122"/>
                    </a:defRPr>
                  </a:lvl1pPr>
                  <a:lvl2pPr marL="742950" indent="-285750" eaLnBrk="0" hangingPunct="0">
                    <a:tabLst>
                      <a:tab pos="333375" algn="l"/>
                    </a:tabLst>
                    <a:defRPr sz="2000">
                      <a:solidFill>
                        <a:schemeClr val="tx1"/>
                      </a:solidFill>
                      <a:latin typeface="Tahoma" panose="020B0604030504040204" pitchFamily="34" charset="0"/>
                      <a:ea typeface="宋体" panose="02010600030101010101" pitchFamily="2" charset="-122"/>
                    </a:defRPr>
                  </a:lvl2pPr>
                  <a:lvl3pPr marL="1143000" indent="-228600" eaLnBrk="0" hangingPunct="0">
                    <a:tabLst>
                      <a:tab pos="333375" algn="l"/>
                    </a:tabLst>
                    <a:defRPr sz="2000">
                      <a:solidFill>
                        <a:schemeClr val="tx1"/>
                      </a:solidFill>
                      <a:latin typeface="Tahoma" panose="020B0604030504040204" pitchFamily="34" charset="0"/>
                      <a:ea typeface="宋体" panose="02010600030101010101" pitchFamily="2" charset="-122"/>
                    </a:defRPr>
                  </a:lvl3pPr>
                  <a:lvl4pPr marL="1600200" indent="-228600" eaLnBrk="0" hangingPunct="0">
                    <a:tabLst>
                      <a:tab pos="333375" algn="l"/>
                    </a:tabLst>
                    <a:defRPr sz="2000">
                      <a:solidFill>
                        <a:schemeClr val="tx1"/>
                      </a:solidFill>
                      <a:latin typeface="Tahoma" panose="020B0604030504040204" pitchFamily="34" charset="0"/>
                      <a:ea typeface="宋体" panose="02010600030101010101" pitchFamily="2" charset="-122"/>
                    </a:defRPr>
                  </a:lvl4pPr>
                  <a:lvl5pPr marL="2057400" indent="-228600" eaLnBrk="0" hangingPunct="0">
                    <a:tabLst>
                      <a:tab pos="333375"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333375"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333375"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333375"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333375" algn="l"/>
                    </a:tabLs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Times New Roman" panose="02020603050405020304" pitchFamily="18" charset="0"/>
                    </a:rPr>
                    <a:t> </a:t>
                  </a:r>
                  <a:endParaRPr kumimoji="1" lang="en-US" altLang="zh-CN" sz="1600">
                    <a:latin typeface="宋体" panose="02010600030101010101" pitchFamily="2" charset="-122"/>
                  </a:endParaRPr>
                </a:p>
                <a:p>
                  <a:r>
                    <a:rPr kumimoji="1" lang="en-US" altLang="zh-CN" sz="1600">
                      <a:latin typeface="Times New Roman" panose="02020603050405020304" pitchFamily="18" charset="0"/>
                    </a:rPr>
                    <a:t>︰</a:t>
                  </a:r>
                  <a:endParaRPr kumimoji="1" lang="en-US" altLang="zh-CN" sz="1600">
                    <a:latin typeface="宋体" panose="02010600030101010101" pitchFamily="2" charset="-122"/>
                  </a:endParaRPr>
                </a:p>
                <a:p>
                  <a:r>
                    <a:rPr kumimoji="1" lang="en-US" altLang="zh-CN" sz="1600">
                      <a:latin typeface="Times New Roman" panose="02020603050405020304" pitchFamily="18" charset="0"/>
                    </a:rPr>
                    <a:t>︰</a:t>
                  </a:r>
                  <a:endParaRPr kumimoji="1" lang="en-US" altLang="zh-CN" sz="1600">
                    <a:latin typeface="宋体" panose="02010600030101010101" pitchFamily="2" charset="-122"/>
                  </a:endParaRPr>
                </a:p>
                <a:p>
                  <a:r>
                    <a:rPr kumimoji="1" lang="en-US" altLang="zh-CN" sz="1600">
                      <a:latin typeface="Times New Roman" panose="02020603050405020304" pitchFamily="18" charset="0"/>
                    </a:rPr>
                    <a:t> </a:t>
                  </a:r>
                  <a:endParaRPr kumimoji="1" lang="en-US" altLang="zh-CN" sz="1600">
                    <a:latin typeface="宋体" panose="02010600030101010101" pitchFamily="2" charset="-122"/>
                  </a:endParaRPr>
                </a:p>
                <a:p>
                  <a:r>
                    <a:rPr kumimoji="1" lang="en-US" altLang="zh-CN" sz="1600">
                      <a:latin typeface="宋体" panose="02010600030101010101" pitchFamily="2" charset="-122"/>
                    </a:rPr>
                    <a:t>P</a:t>
                  </a:r>
                  <a:r>
                    <a:rPr kumimoji="1" lang="en-US" altLang="zh-CN" sz="1600" baseline="-30000">
                      <a:latin typeface="宋体" panose="02010600030101010101" pitchFamily="2" charset="-122"/>
                    </a:rPr>
                    <a:t>ki</a:t>
                  </a:r>
                  <a:endParaRPr kumimoji="1" lang="en-US" altLang="zh-CN" sz="1600">
                    <a:latin typeface="宋体" panose="02010600030101010101" pitchFamily="2" charset="-122"/>
                  </a:endParaRPr>
                </a:p>
                <a:p>
                  <a:r>
                    <a:rPr kumimoji="1" lang="en-US" altLang="zh-CN" sz="1600">
                      <a:latin typeface="Times New Roman" panose="02020603050405020304" pitchFamily="18" charset="0"/>
                    </a:rPr>
                    <a:t> </a:t>
                  </a:r>
                  <a:endParaRPr kumimoji="1" lang="en-US" altLang="zh-CN" sz="1600">
                    <a:latin typeface="宋体" panose="02010600030101010101" pitchFamily="2" charset="-122"/>
                  </a:endParaRPr>
                </a:p>
                <a:p>
                  <a:r>
                    <a:rPr kumimoji="1" lang="en-US" altLang="zh-CN" sz="1600">
                      <a:latin typeface="宋体" panose="02010600030101010101" pitchFamily="2" charset="-122"/>
                    </a:rPr>
                    <a:t>	</a:t>
                  </a:r>
                  <a:r>
                    <a:rPr kumimoji="1" lang="en-US" altLang="zh-CN" sz="1600">
                      <a:latin typeface="Times New Roman" panose="02020603050405020304" pitchFamily="18" charset="0"/>
                    </a:rPr>
                    <a:t>︰</a:t>
                  </a:r>
                </a:p>
              </p:txBody>
            </p:sp>
            <p:sp>
              <p:nvSpPr>
                <p:cNvPr id="140310" name="Rectangle 28"/>
                <p:cNvSpPr>
                  <a:spLocks noChangeArrowheads="1"/>
                </p:cNvSpPr>
                <p:nvPr/>
              </p:nvSpPr>
              <p:spPr bwMode="auto">
                <a:xfrm>
                  <a:off x="1324" y="489"/>
                  <a:ext cx="662" cy="1581"/>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0303" name="Group 31"/>
              <p:cNvGrpSpPr>
                <a:grpSpLocks/>
              </p:cNvGrpSpPr>
              <p:nvPr/>
            </p:nvGrpSpPr>
            <p:grpSpPr bwMode="auto">
              <a:xfrm>
                <a:off x="1986" y="489"/>
                <a:ext cx="1008" cy="1581"/>
                <a:chOff x="1986" y="489"/>
                <a:chExt cx="1008" cy="1581"/>
              </a:xfrm>
            </p:grpSpPr>
            <p:sp>
              <p:nvSpPr>
                <p:cNvPr id="140307" name="Rectangle 12"/>
                <p:cNvSpPr>
                  <a:spLocks noChangeArrowheads="1"/>
                </p:cNvSpPr>
                <p:nvPr/>
              </p:nvSpPr>
              <p:spPr bwMode="auto">
                <a:xfrm>
                  <a:off x="2029" y="489"/>
                  <a:ext cx="922" cy="1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3400"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Times New Roman" panose="02020603050405020304" pitchFamily="18" charset="0"/>
                    </a:rPr>
                    <a:t> </a:t>
                  </a:r>
                  <a:endParaRPr kumimoji="1" lang="en-US" altLang="zh-CN" sz="1600">
                    <a:latin typeface="宋体" panose="02010600030101010101" pitchFamily="2" charset="-122"/>
                  </a:endParaRPr>
                </a:p>
                <a:p>
                  <a:r>
                    <a:rPr kumimoji="1" lang="en-US" altLang="zh-CN" sz="1600">
                      <a:latin typeface="Times New Roman" panose="02020603050405020304" pitchFamily="18" charset="0"/>
                    </a:rPr>
                    <a:t>︰</a:t>
                  </a:r>
                  <a:endParaRPr kumimoji="1" lang="en-US" altLang="zh-CN" sz="1600">
                    <a:latin typeface="宋体" panose="02010600030101010101" pitchFamily="2" charset="-122"/>
                  </a:endParaRPr>
                </a:p>
                <a:p>
                  <a:r>
                    <a:rPr kumimoji="1" lang="en-US" altLang="zh-CN" sz="1600">
                      <a:latin typeface="Times New Roman" panose="02020603050405020304" pitchFamily="18" charset="0"/>
                    </a:rPr>
                    <a:t>︰</a:t>
                  </a:r>
                  <a:endParaRPr kumimoji="1" lang="en-US" altLang="zh-CN" sz="1600">
                    <a:latin typeface="宋体" panose="02010600030101010101" pitchFamily="2" charset="-122"/>
                  </a:endParaRPr>
                </a:p>
                <a:p>
                  <a:r>
                    <a:rPr kumimoji="1" lang="en-US" altLang="zh-CN" sz="1600">
                      <a:latin typeface="Times New Roman" panose="02020603050405020304" pitchFamily="18" charset="0"/>
                    </a:rPr>
                    <a:t> </a:t>
                  </a:r>
                  <a:endParaRPr kumimoji="1" lang="en-US" altLang="zh-CN" sz="1600">
                    <a:latin typeface="宋体" panose="02010600030101010101" pitchFamily="2" charset="-122"/>
                  </a:endParaRPr>
                </a:p>
                <a:p>
                  <a:r>
                    <a:rPr kumimoji="1" lang="en-US" altLang="zh-CN" sz="1600">
                      <a:latin typeface="宋体" panose="02010600030101010101" pitchFamily="2" charset="-122"/>
                    </a:rPr>
                    <a:t>E</a:t>
                  </a:r>
                  <a:r>
                    <a:rPr kumimoji="1" lang="en-US" altLang="zh-CN" sz="1600" baseline="-30000">
                      <a:latin typeface="宋体" panose="02010600030101010101" pitchFamily="2" charset="-122"/>
                    </a:rPr>
                    <a:t>H (pi)</a:t>
                  </a:r>
                  <a:r>
                    <a:rPr kumimoji="1" lang="zh-CN" altLang="en-US" sz="1600">
                      <a:latin typeface="Times New Roman" panose="02020603050405020304" pitchFamily="18" charset="0"/>
                    </a:rPr>
                    <a:t>（</a:t>
                  </a:r>
                  <a:r>
                    <a:rPr kumimoji="1" lang="en-US" altLang="zh-CN" sz="1600">
                      <a:latin typeface="宋体" panose="02010600030101010101" pitchFamily="2" charset="-122"/>
                    </a:rPr>
                    <a:t>S</a:t>
                  </a:r>
                  <a:r>
                    <a:rPr kumimoji="1" lang="en-US" altLang="zh-CN" sz="1600" baseline="-30000">
                      <a:latin typeface="宋体" panose="02010600030101010101" pitchFamily="2" charset="-122"/>
                    </a:rPr>
                    <a:t>i</a:t>
                  </a:r>
                  <a:r>
                    <a:rPr kumimoji="1" lang="zh-CN" altLang="en-US" sz="1600">
                      <a:latin typeface="Times New Roman" panose="02020603050405020304" pitchFamily="18" charset="0"/>
                    </a:rPr>
                    <a:t>）</a:t>
                  </a:r>
                  <a:endParaRPr kumimoji="1" lang="zh-CN" altLang="en-US" sz="1600">
                    <a:latin typeface="宋体" panose="02010600030101010101" pitchFamily="2" charset="-122"/>
                  </a:endParaRPr>
                </a:p>
                <a:p>
                  <a:r>
                    <a:rPr kumimoji="1" lang="zh-CN" altLang="en-US" sz="1600">
                      <a:latin typeface="Times New Roman" panose="02020603050405020304" pitchFamily="18" charset="0"/>
                    </a:rPr>
                    <a:t> </a:t>
                  </a:r>
                  <a:endParaRPr kumimoji="1" lang="zh-CN" altLang="en-US" sz="1600">
                    <a:latin typeface="宋体" panose="02010600030101010101" pitchFamily="2" charset="-122"/>
                  </a:endParaRPr>
                </a:p>
                <a:p>
                  <a:r>
                    <a:rPr kumimoji="1" lang="en-US" altLang="zh-CN" sz="1600">
                      <a:latin typeface="Times New Roman" panose="02020603050405020304" pitchFamily="18" charset="0"/>
                    </a:rPr>
                    <a:t>︰</a:t>
                  </a:r>
                </a:p>
              </p:txBody>
            </p:sp>
            <p:sp>
              <p:nvSpPr>
                <p:cNvPr id="140308" name="Rectangle 30"/>
                <p:cNvSpPr>
                  <a:spLocks noChangeArrowheads="1"/>
                </p:cNvSpPr>
                <p:nvPr/>
              </p:nvSpPr>
              <p:spPr bwMode="auto">
                <a:xfrm>
                  <a:off x="1986" y="489"/>
                  <a:ext cx="1008" cy="1581"/>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0304" name="Group 33"/>
              <p:cNvGrpSpPr>
                <a:grpSpLocks/>
              </p:cNvGrpSpPr>
              <p:nvPr/>
            </p:nvGrpSpPr>
            <p:grpSpPr bwMode="auto">
              <a:xfrm>
                <a:off x="2994" y="489"/>
                <a:ext cx="748" cy="1581"/>
                <a:chOff x="2994" y="489"/>
                <a:chExt cx="748" cy="1581"/>
              </a:xfrm>
            </p:grpSpPr>
            <p:sp>
              <p:nvSpPr>
                <p:cNvPr id="140305" name="Rectangle 13"/>
                <p:cNvSpPr>
                  <a:spLocks noChangeArrowheads="1"/>
                </p:cNvSpPr>
                <p:nvPr/>
              </p:nvSpPr>
              <p:spPr bwMode="auto">
                <a:xfrm>
                  <a:off x="3037" y="489"/>
                  <a:ext cx="662" cy="1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00050"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Times New Roman" panose="02020603050405020304" pitchFamily="18" charset="0"/>
                    </a:rPr>
                    <a:t> </a:t>
                  </a:r>
                  <a:endParaRPr kumimoji="1" lang="en-US" altLang="zh-CN" sz="1600">
                    <a:latin typeface="宋体" panose="02010600030101010101" pitchFamily="2" charset="-122"/>
                  </a:endParaRPr>
                </a:p>
                <a:p>
                  <a:r>
                    <a:rPr kumimoji="1" lang="en-US" altLang="zh-CN" sz="1600">
                      <a:latin typeface="Times New Roman" panose="02020603050405020304" pitchFamily="18" charset="0"/>
                    </a:rPr>
                    <a:t>︰</a:t>
                  </a:r>
                  <a:endParaRPr kumimoji="1" lang="en-US" altLang="zh-CN" sz="1600">
                    <a:latin typeface="宋体" panose="02010600030101010101" pitchFamily="2" charset="-122"/>
                  </a:endParaRPr>
                </a:p>
                <a:p>
                  <a:r>
                    <a:rPr kumimoji="1" lang="en-US" altLang="zh-CN" sz="1600">
                      <a:latin typeface="Times New Roman" panose="02020603050405020304" pitchFamily="18" charset="0"/>
                    </a:rPr>
                    <a:t>︰</a:t>
                  </a:r>
                  <a:endParaRPr kumimoji="1" lang="en-US" altLang="zh-CN" sz="1600">
                    <a:latin typeface="宋体" panose="02010600030101010101" pitchFamily="2" charset="-122"/>
                  </a:endParaRPr>
                </a:p>
                <a:p>
                  <a:r>
                    <a:rPr kumimoji="1" lang="en-US" altLang="zh-CN" sz="1600">
                      <a:latin typeface="Times New Roman" panose="02020603050405020304" pitchFamily="18" charset="0"/>
                    </a:rPr>
                    <a:t> </a:t>
                  </a:r>
                  <a:endParaRPr kumimoji="1" lang="en-US" altLang="zh-CN" sz="1600">
                    <a:latin typeface="宋体" panose="02010600030101010101" pitchFamily="2" charset="-122"/>
                  </a:endParaRPr>
                </a:p>
                <a:p>
                  <a:r>
                    <a:rPr kumimoji="1" lang="zh-CN" altLang="en-US" sz="1600">
                      <a:latin typeface="Times New Roman" panose="02020603050405020304" pitchFamily="18" charset="0"/>
                    </a:rPr>
                    <a:t>用户</a:t>
                  </a:r>
                  <a:r>
                    <a:rPr kumimoji="1" lang="en-US" altLang="zh-CN" sz="1600">
                      <a:latin typeface="宋体" panose="02010600030101010101" pitchFamily="2" charset="-122"/>
                    </a:rPr>
                    <a:t>i</a:t>
                  </a:r>
                </a:p>
                <a:p>
                  <a:r>
                    <a:rPr kumimoji="1" lang="en-US" altLang="zh-CN" sz="1600">
                      <a:latin typeface="Times New Roman" panose="02020603050405020304" pitchFamily="18" charset="0"/>
                    </a:rPr>
                    <a:t> </a:t>
                  </a:r>
                  <a:endParaRPr kumimoji="1" lang="en-US" altLang="zh-CN" sz="1600">
                    <a:latin typeface="宋体" panose="02010600030101010101" pitchFamily="2" charset="-122"/>
                  </a:endParaRPr>
                </a:p>
                <a:p>
                  <a:r>
                    <a:rPr kumimoji="1" lang="en-US" altLang="zh-CN" sz="1600">
                      <a:latin typeface="Times New Roman" panose="02020603050405020304" pitchFamily="18" charset="0"/>
                    </a:rPr>
                    <a:t>︰</a:t>
                  </a:r>
                </a:p>
              </p:txBody>
            </p:sp>
            <p:sp>
              <p:nvSpPr>
                <p:cNvPr id="140306" name="Rectangle 32"/>
                <p:cNvSpPr>
                  <a:spLocks noChangeArrowheads="1"/>
                </p:cNvSpPr>
                <p:nvPr/>
              </p:nvSpPr>
              <p:spPr bwMode="auto">
                <a:xfrm>
                  <a:off x="2994" y="489"/>
                  <a:ext cx="748" cy="1581"/>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140294" name="Rectangle 35"/>
            <p:cNvSpPr>
              <a:spLocks noChangeArrowheads="1"/>
            </p:cNvSpPr>
            <p:nvPr/>
          </p:nvSpPr>
          <p:spPr bwMode="auto">
            <a:xfrm>
              <a:off x="-3" y="-3"/>
              <a:ext cx="3748" cy="2076"/>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40291" name="Rectangle 37"/>
          <p:cNvSpPr>
            <a:spLocks noChangeArrowheads="1"/>
          </p:cNvSpPr>
          <p:nvPr/>
        </p:nvSpPr>
        <p:spPr bwMode="auto">
          <a:xfrm>
            <a:off x="409585" y="1368971"/>
            <a:ext cx="457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b="1" dirty="0">
                <a:solidFill>
                  <a:schemeClr val="hlink"/>
                </a:solidFill>
                <a:latin typeface="Times New Roman" panose="02020603050405020304" pitchFamily="18" charset="0"/>
                <a:cs typeface="Times New Roman" panose="02020603050405020304" pitchFamily="18" charset="0"/>
              </a:rPr>
              <a:t>PGP</a:t>
            </a:r>
            <a:r>
              <a:rPr kumimoji="1" lang="zh-CN" altLang="en-US" sz="1800" b="1" dirty="0">
                <a:solidFill>
                  <a:schemeClr val="hlink"/>
                </a:solidFill>
                <a:latin typeface="宋体" panose="02010600030101010101" pitchFamily="2" charset="-122"/>
              </a:rPr>
              <a:t>的私有密钥环</a:t>
            </a:r>
            <a:r>
              <a:rPr kumimoji="1" lang="zh-CN" altLang="en-US" sz="1800" b="1" dirty="0">
                <a:solidFill>
                  <a:schemeClr val="hlink"/>
                </a:solidFill>
              </a:rPr>
              <a:t> </a:t>
            </a:r>
            <a:endParaRPr kumimoji="1" lang="zh-CN" altLang="en-US" sz="1800" b="1" dirty="0">
              <a:solidFill>
                <a:schemeClr val="hlink"/>
              </a:solidFill>
              <a:latin typeface="Times New Roman" panose="02020603050405020304" pitchFamily="18" charset="0"/>
            </a:endParaRPr>
          </a:p>
        </p:txBody>
      </p:sp>
      <p:sp>
        <p:nvSpPr>
          <p:cNvPr id="140292" name="Rectangle 38"/>
          <p:cNvSpPr>
            <a:spLocks noGrp="1" noChangeArrowheads="1"/>
          </p:cNvSpPr>
          <p:nvPr>
            <p:ph type="body" idx="1"/>
          </p:nvPr>
        </p:nvSpPr>
        <p:spPr>
          <a:xfrm>
            <a:off x="257185" y="4961524"/>
            <a:ext cx="8686800" cy="1491828"/>
          </a:xfrm>
          <a:noFill/>
        </p:spPr>
        <p:txBody>
          <a:bodyPr/>
          <a:lstStyle/>
          <a:p>
            <a:pPr eaLnBrk="1" hangingPunct="1">
              <a:lnSpc>
                <a:spcPct val="150000"/>
              </a:lnSpc>
              <a:buFont typeface="Wingdings" panose="05000000000000000000" pitchFamily="2" charset="2"/>
              <a:buNone/>
            </a:pPr>
            <a:r>
              <a:rPr lang="zh-CN" altLang="en-US" sz="1800" b="1">
                <a:latin typeface="宋体" panose="02010600030101010101" pitchFamily="2" charset="-122"/>
              </a:rPr>
              <a:t>私有密钥环仅供用户自己使用，可</a:t>
            </a:r>
            <a:r>
              <a:rPr lang="zh-CN" altLang="en-US" sz="1800" b="1">
                <a:solidFill>
                  <a:schemeClr val="hlink"/>
                </a:solidFill>
                <a:latin typeface="宋体" panose="02010600030101010101" pitchFamily="2" charset="-122"/>
              </a:rPr>
              <a:t>用户标识符和密钥标识符</a:t>
            </a:r>
            <a:r>
              <a:rPr lang="zh-CN" altLang="en-US" sz="1800" b="1">
                <a:latin typeface="宋体" panose="02010600030101010101" pitchFamily="2" charset="-122"/>
              </a:rPr>
              <a:t>作为一行的索引</a:t>
            </a:r>
            <a:r>
              <a:rPr lang="zh-CN" altLang="en-US" sz="1800" b="1"/>
              <a:t> </a:t>
            </a:r>
          </a:p>
          <a:p>
            <a:pPr eaLnBrk="1" hangingPunct="1">
              <a:lnSpc>
                <a:spcPct val="150000"/>
              </a:lnSpc>
              <a:buFont typeface="Wingdings" panose="05000000000000000000" pitchFamily="2" charset="2"/>
              <a:buNone/>
            </a:pPr>
            <a:r>
              <a:rPr lang="zh-CN" altLang="en-US" sz="1800" b="1">
                <a:latin typeface="宋体" panose="02010600030101010101" pitchFamily="2" charset="-122"/>
              </a:rPr>
              <a:t>私有密钥环中的每一行代表了该用户的一个公开</a:t>
            </a:r>
            <a:r>
              <a:rPr lang="en-US" altLang="zh-CN" sz="1800" b="1">
                <a:latin typeface="Times New Roman" panose="02020603050405020304" pitchFamily="18" charset="0"/>
                <a:cs typeface="Times New Roman" panose="02020603050405020304" pitchFamily="18" charset="0"/>
              </a:rPr>
              <a:t>/</a:t>
            </a:r>
            <a:r>
              <a:rPr lang="zh-CN" altLang="en-US" sz="1800" b="1">
                <a:latin typeface="宋体" panose="02010600030101010101" pitchFamily="2" charset="-122"/>
              </a:rPr>
              <a:t>私有密钥对</a:t>
            </a:r>
          </a:p>
          <a:p>
            <a:pPr eaLnBrk="1" hangingPunct="1">
              <a:lnSpc>
                <a:spcPct val="150000"/>
              </a:lnSpc>
              <a:buFont typeface="Wingdings" panose="05000000000000000000" pitchFamily="2" charset="2"/>
              <a:buNone/>
            </a:pPr>
            <a:r>
              <a:rPr lang="zh-CN" altLang="en-US" sz="1800" b="1">
                <a:latin typeface="宋体" panose="02010600030101010101" pitchFamily="2" charset="-122"/>
                <a:cs typeface="Times New Roman" panose="02020603050405020304" pitchFamily="18" charset="0"/>
              </a:rPr>
              <a:t>密钥</a:t>
            </a:r>
            <a:r>
              <a:rPr lang="en-US" altLang="zh-CN" sz="1800" b="1">
                <a:latin typeface="宋体" panose="02010600030101010101" pitchFamily="2" charset="-122"/>
                <a:cs typeface="Times New Roman" panose="02020603050405020304" pitchFamily="18" charset="0"/>
              </a:rPr>
              <a:t>ID</a:t>
            </a:r>
            <a:r>
              <a:rPr lang="zh-CN" altLang="en-US" sz="1800" b="1">
                <a:latin typeface="宋体" panose="02010600030101010101" pitchFamily="2" charset="-122"/>
                <a:cs typeface="Times New Roman" panose="02020603050405020304" pitchFamily="18" charset="0"/>
              </a:rPr>
              <a:t>：该公开密钥的最低</a:t>
            </a:r>
            <a:r>
              <a:rPr lang="en-US" altLang="zh-CN" sz="1800" b="1">
                <a:latin typeface="宋体" panose="02010600030101010101" pitchFamily="2" charset="-122"/>
                <a:cs typeface="Times New Roman" panose="02020603050405020304" pitchFamily="18" charset="0"/>
              </a:rPr>
              <a:t>64</a:t>
            </a:r>
            <a:r>
              <a:rPr lang="zh-CN" altLang="en-US" sz="1800" b="1">
                <a:latin typeface="宋体" panose="02010600030101010101" pitchFamily="2" charset="-122"/>
                <a:cs typeface="Times New Roman" panose="02020603050405020304" pitchFamily="18" charset="0"/>
              </a:rPr>
              <a:t>位</a:t>
            </a:r>
            <a:r>
              <a:rPr lang="zh-CN" altLang="en-US" sz="1800" b="1">
                <a:latin typeface="宋体" panose="02010600030101010101" pitchFamily="2" charset="-122"/>
              </a:rPr>
              <a:t> </a:t>
            </a:r>
          </a:p>
        </p:txBody>
      </p:sp>
      <p:sp>
        <p:nvSpPr>
          <p:cNvPr id="37" name="Rectangle 2"/>
          <p:cNvSpPr>
            <a:spLocks noGrp="1" noChangeArrowheads="1"/>
          </p:cNvSpPr>
          <p:nvPr>
            <p:ph type="title"/>
          </p:nvPr>
        </p:nvSpPr>
        <p:spPr>
          <a:xfrm>
            <a:off x="457200" y="274638"/>
            <a:ext cx="8229600" cy="871991"/>
          </a:xfrm>
        </p:spPr>
        <p:txBody>
          <a:bodyPr/>
          <a:lstStyle/>
          <a:p>
            <a:pPr eaLnBrk="1" hangingPunct="1"/>
            <a:r>
              <a:rPr lang="en-US" altLang="zh-CN" dirty="0"/>
              <a:t>11.7 </a:t>
            </a:r>
            <a:r>
              <a:rPr lang="zh-CN" altLang="en-US" dirty="0"/>
              <a:t>应用层安全协议</a:t>
            </a:r>
            <a:r>
              <a:rPr lang="en-US" altLang="zh-CN" dirty="0"/>
              <a:t>-PGP</a:t>
            </a:r>
            <a:endParaRPr lang="zh-CN" altLang="en-US" dirty="0"/>
          </a:p>
        </p:txBody>
      </p:sp>
    </p:spTree>
    <p:extLst>
      <p:ext uri="{BB962C8B-B14F-4D97-AF65-F5344CB8AC3E}">
        <p14:creationId xmlns:p14="http://schemas.microsoft.com/office/powerpoint/2010/main" val="19606531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4"/>
          <p:cNvSpPr>
            <a:spLocks noChangeArrowheads="1"/>
          </p:cNvSpPr>
          <p:nvPr/>
        </p:nvSpPr>
        <p:spPr bwMode="auto">
          <a:xfrm>
            <a:off x="236780" y="1440656"/>
            <a:ext cx="457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b="1" dirty="0">
                <a:solidFill>
                  <a:schemeClr val="hlink"/>
                </a:solidFill>
                <a:latin typeface="Times New Roman" panose="02020603050405020304" pitchFamily="18" charset="0"/>
                <a:cs typeface="Times New Roman" panose="02020603050405020304" pitchFamily="18" charset="0"/>
              </a:rPr>
              <a:t>PGP</a:t>
            </a:r>
            <a:r>
              <a:rPr kumimoji="1" lang="zh-CN" altLang="en-US" sz="1800" b="1" dirty="0">
                <a:solidFill>
                  <a:schemeClr val="hlink"/>
                </a:solidFill>
                <a:latin typeface="宋体" panose="02010600030101010101" pitchFamily="2" charset="-122"/>
              </a:rPr>
              <a:t>的公开密钥环</a:t>
            </a:r>
            <a:r>
              <a:rPr kumimoji="1" lang="zh-CN" altLang="en-US" sz="1800" b="1" dirty="0">
                <a:solidFill>
                  <a:schemeClr val="hlink"/>
                </a:solidFill>
              </a:rPr>
              <a:t> </a:t>
            </a:r>
            <a:endParaRPr kumimoji="1" lang="zh-CN" altLang="en-US" sz="1800" b="1" dirty="0">
              <a:solidFill>
                <a:schemeClr val="hlink"/>
              </a:solidFill>
              <a:latin typeface="Times New Roman" panose="02020603050405020304" pitchFamily="18" charset="0"/>
            </a:endParaRPr>
          </a:p>
        </p:txBody>
      </p:sp>
      <p:sp>
        <p:nvSpPr>
          <p:cNvPr id="141315" name="Rectangle 5"/>
          <p:cNvSpPr>
            <a:spLocks noChangeArrowheads="1"/>
          </p:cNvSpPr>
          <p:nvPr/>
        </p:nvSpPr>
        <p:spPr bwMode="auto">
          <a:xfrm>
            <a:off x="3175" y="1487488"/>
            <a:ext cx="91440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endParaRPr kumimoji="1" lang="en-US" altLang="zh-CN" sz="2400">
              <a:latin typeface="Times New Roman" panose="02020603050405020304" pitchFamily="18" charset="0"/>
            </a:endParaRPr>
          </a:p>
        </p:txBody>
      </p:sp>
      <p:grpSp>
        <p:nvGrpSpPr>
          <p:cNvPr id="141316" name="Group 56"/>
          <p:cNvGrpSpPr>
            <a:grpSpLocks/>
          </p:cNvGrpSpPr>
          <p:nvPr/>
        </p:nvGrpSpPr>
        <p:grpSpPr bwMode="auto">
          <a:xfrm>
            <a:off x="236780" y="1947754"/>
            <a:ext cx="8763000" cy="3249612"/>
            <a:chOff x="-3" y="400"/>
            <a:chExt cx="3214" cy="2047"/>
          </a:xfrm>
        </p:grpSpPr>
        <p:grpSp>
          <p:nvGrpSpPr>
            <p:cNvPr id="141318" name="Group 54"/>
            <p:cNvGrpSpPr>
              <a:grpSpLocks/>
            </p:cNvGrpSpPr>
            <p:nvPr/>
          </p:nvGrpSpPr>
          <p:grpSpPr bwMode="auto">
            <a:xfrm>
              <a:off x="0" y="403"/>
              <a:ext cx="3208" cy="2041"/>
              <a:chOff x="0" y="403"/>
              <a:chExt cx="3208" cy="2041"/>
            </a:xfrm>
          </p:grpSpPr>
          <p:grpSp>
            <p:nvGrpSpPr>
              <p:cNvPr id="141320" name="Group 23"/>
              <p:cNvGrpSpPr>
                <a:grpSpLocks/>
              </p:cNvGrpSpPr>
              <p:nvPr/>
            </p:nvGrpSpPr>
            <p:grpSpPr bwMode="auto">
              <a:xfrm>
                <a:off x="0" y="403"/>
                <a:ext cx="269" cy="575"/>
                <a:chOff x="0" y="403"/>
                <a:chExt cx="269" cy="575"/>
              </a:xfrm>
            </p:grpSpPr>
            <p:sp>
              <p:nvSpPr>
                <p:cNvPr id="141366" name="Rectangle 6"/>
                <p:cNvSpPr>
                  <a:spLocks noChangeArrowheads="1"/>
                </p:cNvSpPr>
                <p:nvPr/>
              </p:nvSpPr>
              <p:spPr bwMode="auto">
                <a:xfrm>
                  <a:off x="43" y="403"/>
                  <a:ext cx="183"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r>
                    <a:rPr kumimoji="1" lang="zh-CN" altLang="en-US" sz="1200">
                      <a:latin typeface="Times New Roman" panose="02020603050405020304" pitchFamily="18" charset="0"/>
                    </a:rPr>
                    <a:t>时戳</a:t>
                  </a:r>
                  <a:endParaRPr kumimoji="1" lang="zh-CN" altLang="en-US" sz="1200">
                    <a:latin typeface="宋体" panose="02010600030101010101" pitchFamily="2" charset="-122"/>
                  </a:endParaRPr>
                </a:p>
                <a:p>
                  <a:endParaRPr kumimoji="1" lang="en-US" altLang="zh-CN" sz="1200">
                    <a:latin typeface="Times New Roman" panose="02020603050405020304" pitchFamily="18" charset="0"/>
                  </a:endParaRPr>
                </a:p>
              </p:txBody>
            </p:sp>
            <p:sp>
              <p:nvSpPr>
                <p:cNvPr id="141367" name="Rectangle 22"/>
                <p:cNvSpPr>
                  <a:spLocks noChangeArrowheads="1"/>
                </p:cNvSpPr>
                <p:nvPr/>
              </p:nvSpPr>
              <p:spPr bwMode="auto">
                <a:xfrm>
                  <a:off x="0" y="403"/>
                  <a:ext cx="269" cy="57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1321" name="Group 25"/>
              <p:cNvGrpSpPr>
                <a:grpSpLocks/>
              </p:cNvGrpSpPr>
              <p:nvPr/>
            </p:nvGrpSpPr>
            <p:grpSpPr bwMode="auto">
              <a:xfrm>
                <a:off x="269" y="403"/>
                <a:ext cx="460" cy="575"/>
                <a:chOff x="269" y="403"/>
                <a:chExt cx="460" cy="575"/>
              </a:xfrm>
            </p:grpSpPr>
            <p:sp>
              <p:nvSpPr>
                <p:cNvPr id="141364" name="Rectangle 7"/>
                <p:cNvSpPr>
                  <a:spLocks noChangeArrowheads="1"/>
                </p:cNvSpPr>
                <p:nvPr/>
              </p:nvSpPr>
              <p:spPr bwMode="auto">
                <a:xfrm>
                  <a:off x="312" y="403"/>
                  <a:ext cx="374"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dirty="0">
                      <a:latin typeface="Times New Roman" panose="02020603050405020304" pitchFamily="18" charset="0"/>
                    </a:rPr>
                    <a:t> </a:t>
                  </a:r>
                  <a:endParaRPr kumimoji="1" lang="en-US" altLang="zh-CN" sz="1200" dirty="0">
                    <a:latin typeface="宋体" panose="02010600030101010101" pitchFamily="2" charset="-122"/>
                  </a:endParaRPr>
                </a:p>
                <a:p>
                  <a:r>
                    <a:rPr kumimoji="1" lang="zh-CN" altLang="en-US" sz="1200" dirty="0">
                      <a:latin typeface="Times New Roman" panose="02020603050405020304" pitchFamily="18" charset="0"/>
                    </a:rPr>
                    <a:t>密钥标识符</a:t>
                  </a:r>
                  <a:endParaRPr kumimoji="1" lang="en-US" altLang="zh-CN" sz="1200" dirty="0">
                    <a:latin typeface="Times New Roman" panose="02020603050405020304" pitchFamily="18" charset="0"/>
                  </a:endParaRPr>
                </a:p>
                <a:p>
                  <a:r>
                    <a:rPr kumimoji="1" lang="en-US" altLang="zh-CN" sz="1200" dirty="0">
                      <a:latin typeface="Times New Roman" panose="02020603050405020304" pitchFamily="18" charset="0"/>
                    </a:rPr>
                    <a:t>(</a:t>
                  </a:r>
                  <a:r>
                    <a:rPr kumimoji="1" lang="zh-CN" altLang="en-US" sz="1200" dirty="0">
                      <a:latin typeface="Times New Roman" panose="02020603050405020304" pitchFamily="18" charset="0"/>
                    </a:rPr>
                    <a:t>密钥</a:t>
                  </a:r>
                  <a:r>
                    <a:rPr kumimoji="1" lang="en-US" altLang="zh-CN" sz="1200" dirty="0">
                      <a:latin typeface="Times New Roman" panose="02020603050405020304" pitchFamily="18" charset="0"/>
                    </a:rPr>
                    <a:t>ID</a:t>
                  </a:r>
                  <a:r>
                    <a:rPr kumimoji="1" lang="zh-CN" altLang="en-US" sz="1200" dirty="0">
                      <a:latin typeface="Times New Roman" panose="02020603050405020304" pitchFamily="18" charset="0"/>
                    </a:rPr>
                    <a:t>）</a:t>
                  </a:r>
                  <a:endParaRPr kumimoji="1" lang="zh-CN" altLang="en-US" sz="1200" dirty="0">
                    <a:latin typeface="宋体" panose="02010600030101010101" pitchFamily="2" charset="-122"/>
                  </a:endParaRPr>
                </a:p>
                <a:p>
                  <a:endParaRPr kumimoji="1" lang="en-US" altLang="zh-CN" sz="1200" dirty="0">
                    <a:latin typeface="Times New Roman" panose="02020603050405020304" pitchFamily="18" charset="0"/>
                  </a:endParaRPr>
                </a:p>
              </p:txBody>
            </p:sp>
            <p:sp>
              <p:nvSpPr>
                <p:cNvPr id="141365" name="Rectangle 24"/>
                <p:cNvSpPr>
                  <a:spLocks noChangeArrowheads="1"/>
                </p:cNvSpPr>
                <p:nvPr/>
              </p:nvSpPr>
              <p:spPr bwMode="auto">
                <a:xfrm>
                  <a:off x="269" y="403"/>
                  <a:ext cx="460" cy="57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1322" name="Group 27"/>
              <p:cNvGrpSpPr>
                <a:grpSpLocks/>
              </p:cNvGrpSpPr>
              <p:nvPr/>
            </p:nvGrpSpPr>
            <p:grpSpPr bwMode="auto">
              <a:xfrm>
                <a:off x="729" y="403"/>
                <a:ext cx="404" cy="575"/>
                <a:chOff x="729" y="403"/>
                <a:chExt cx="404" cy="575"/>
              </a:xfrm>
            </p:grpSpPr>
            <p:sp>
              <p:nvSpPr>
                <p:cNvPr id="141362" name="Rectangle 8"/>
                <p:cNvSpPr>
                  <a:spLocks noChangeArrowheads="1"/>
                </p:cNvSpPr>
                <p:nvPr/>
              </p:nvSpPr>
              <p:spPr bwMode="auto">
                <a:xfrm>
                  <a:off x="772" y="403"/>
                  <a:ext cx="318"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r>
                    <a:rPr kumimoji="1" lang="zh-CN" altLang="en-US" sz="1200">
                      <a:latin typeface="Times New Roman" panose="02020603050405020304" pitchFamily="18" charset="0"/>
                    </a:rPr>
                    <a:t>公开密钥</a:t>
                  </a:r>
                  <a:endParaRPr kumimoji="1" lang="zh-CN" altLang="en-US" sz="1200">
                    <a:latin typeface="宋体" panose="02010600030101010101" pitchFamily="2" charset="-122"/>
                  </a:endParaRPr>
                </a:p>
                <a:p>
                  <a:endParaRPr kumimoji="1" lang="en-US" altLang="zh-CN" sz="1200">
                    <a:latin typeface="Times New Roman" panose="02020603050405020304" pitchFamily="18" charset="0"/>
                  </a:endParaRPr>
                </a:p>
              </p:txBody>
            </p:sp>
            <p:sp>
              <p:nvSpPr>
                <p:cNvPr id="141363" name="Rectangle 26"/>
                <p:cNvSpPr>
                  <a:spLocks noChangeArrowheads="1"/>
                </p:cNvSpPr>
                <p:nvPr/>
              </p:nvSpPr>
              <p:spPr bwMode="auto">
                <a:xfrm>
                  <a:off x="729" y="403"/>
                  <a:ext cx="404" cy="57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1323" name="Group 29"/>
              <p:cNvGrpSpPr>
                <a:grpSpLocks/>
              </p:cNvGrpSpPr>
              <p:nvPr/>
            </p:nvGrpSpPr>
            <p:grpSpPr bwMode="auto">
              <a:xfrm>
                <a:off x="1133" y="403"/>
                <a:ext cx="460" cy="575"/>
                <a:chOff x="1133" y="403"/>
                <a:chExt cx="460" cy="575"/>
              </a:xfrm>
            </p:grpSpPr>
            <p:sp>
              <p:nvSpPr>
                <p:cNvPr id="141360" name="Rectangle 9"/>
                <p:cNvSpPr>
                  <a:spLocks noChangeArrowheads="1"/>
                </p:cNvSpPr>
                <p:nvPr/>
              </p:nvSpPr>
              <p:spPr bwMode="auto">
                <a:xfrm>
                  <a:off x="1176" y="403"/>
                  <a:ext cx="374"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r>
                    <a:rPr kumimoji="1" lang="zh-CN" altLang="en-US" sz="1200">
                      <a:latin typeface="Times New Roman" panose="02020603050405020304" pitchFamily="18" charset="0"/>
                    </a:rPr>
                    <a:t>拥有者信任</a:t>
                  </a:r>
                  <a:endParaRPr kumimoji="1" lang="zh-CN" altLang="en-US" sz="1200">
                    <a:latin typeface="宋体" panose="02010600030101010101" pitchFamily="2" charset="-122"/>
                  </a:endParaRPr>
                </a:p>
                <a:p>
                  <a:endParaRPr kumimoji="1" lang="en-US" altLang="zh-CN" sz="1200">
                    <a:latin typeface="Times New Roman" panose="02020603050405020304" pitchFamily="18" charset="0"/>
                  </a:endParaRPr>
                </a:p>
              </p:txBody>
            </p:sp>
            <p:sp>
              <p:nvSpPr>
                <p:cNvPr id="141361" name="Rectangle 28"/>
                <p:cNvSpPr>
                  <a:spLocks noChangeArrowheads="1"/>
                </p:cNvSpPr>
                <p:nvPr/>
              </p:nvSpPr>
              <p:spPr bwMode="auto">
                <a:xfrm>
                  <a:off x="1133" y="403"/>
                  <a:ext cx="460" cy="57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1324" name="Group 31"/>
              <p:cNvGrpSpPr>
                <a:grpSpLocks/>
              </p:cNvGrpSpPr>
              <p:nvPr/>
            </p:nvGrpSpPr>
            <p:grpSpPr bwMode="auto">
              <a:xfrm>
                <a:off x="1593" y="403"/>
                <a:ext cx="460" cy="575"/>
                <a:chOff x="1593" y="403"/>
                <a:chExt cx="460" cy="575"/>
              </a:xfrm>
            </p:grpSpPr>
            <p:sp>
              <p:nvSpPr>
                <p:cNvPr id="141358" name="Rectangle 10"/>
                <p:cNvSpPr>
                  <a:spLocks noChangeArrowheads="1"/>
                </p:cNvSpPr>
                <p:nvPr/>
              </p:nvSpPr>
              <p:spPr bwMode="auto">
                <a:xfrm>
                  <a:off x="1636" y="403"/>
                  <a:ext cx="374"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r>
                    <a:rPr kumimoji="1" lang="zh-CN" altLang="en-US" sz="1200">
                      <a:latin typeface="Times New Roman" panose="02020603050405020304" pitchFamily="18" charset="0"/>
                    </a:rPr>
                    <a:t>用户标识符</a:t>
                  </a:r>
                  <a:endParaRPr kumimoji="1" lang="zh-CN" altLang="en-US" sz="1200">
                    <a:latin typeface="宋体" panose="02010600030101010101" pitchFamily="2" charset="-122"/>
                  </a:endParaRPr>
                </a:p>
                <a:p>
                  <a:endParaRPr kumimoji="1" lang="en-US" altLang="zh-CN" sz="1200">
                    <a:latin typeface="Times New Roman" panose="02020603050405020304" pitchFamily="18" charset="0"/>
                  </a:endParaRPr>
                </a:p>
              </p:txBody>
            </p:sp>
            <p:sp>
              <p:nvSpPr>
                <p:cNvPr id="141359" name="Rectangle 30"/>
                <p:cNvSpPr>
                  <a:spLocks noChangeArrowheads="1"/>
                </p:cNvSpPr>
                <p:nvPr/>
              </p:nvSpPr>
              <p:spPr bwMode="auto">
                <a:xfrm>
                  <a:off x="1593" y="403"/>
                  <a:ext cx="460" cy="57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1325" name="Group 33"/>
              <p:cNvGrpSpPr>
                <a:grpSpLocks/>
              </p:cNvGrpSpPr>
              <p:nvPr/>
            </p:nvGrpSpPr>
            <p:grpSpPr bwMode="auto">
              <a:xfrm>
                <a:off x="2053" y="403"/>
                <a:ext cx="460" cy="575"/>
                <a:chOff x="2053" y="403"/>
                <a:chExt cx="460" cy="575"/>
              </a:xfrm>
            </p:grpSpPr>
            <p:sp>
              <p:nvSpPr>
                <p:cNvPr id="141356" name="Rectangle 11"/>
                <p:cNvSpPr>
                  <a:spLocks noChangeArrowheads="1"/>
                </p:cNvSpPr>
                <p:nvPr/>
              </p:nvSpPr>
              <p:spPr bwMode="auto">
                <a:xfrm>
                  <a:off x="2096" y="403"/>
                  <a:ext cx="374"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r>
                    <a:rPr kumimoji="1" lang="zh-CN" altLang="en-US" sz="1200">
                      <a:latin typeface="Times New Roman" panose="02020603050405020304" pitchFamily="18" charset="0"/>
                    </a:rPr>
                    <a:t>密钥合法性</a:t>
                  </a:r>
                </a:p>
              </p:txBody>
            </p:sp>
            <p:sp>
              <p:nvSpPr>
                <p:cNvPr id="141357" name="Rectangle 32"/>
                <p:cNvSpPr>
                  <a:spLocks noChangeArrowheads="1"/>
                </p:cNvSpPr>
                <p:nvPr/>
              </p:nvSpPr>
              <p:spPr bwMode="auto">
                <a:xfrm>
                  <a:off x="2053" y="403"/>
                  <a:ext cx="460" cy="57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1326" name="Group 35"/>
              <p:cNvGrpSpPr>
                <a:grpSpLocks/>
              </p:cNvGrpSpPr>
              <p:nvPr/>
            </p:nvGrpSpPr>
            <p:grpSpPr bwMode="auto">
              <a:xfrm>
                <a:off x="2513" y="403"/>
                <a:ext cx="291" cy="575"/>
                <a:chOff x="2513" y="403"/>
                <a:chExt cx="291" cy="575"/>
              </a:xfrm>
            </p:grpSpPr>
            <p:sp>
              <p:nvSpPr>
                <p:cNvPr id="141354" name="Rectangle 12"/>
                <p:cNvSpPr>
                  <a:spLocks noChangeArrowheads="1"/>
                </p:cNvSpPr>
                <p:nvPr/>
              </p:nvSpPr>
              <p:spPr bwMode="auto">
                <a:xfrm>
                  <a:off x="2556" y="403"/>
                  <a:ext cx="205"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r>
                    <a:rPr kumimoji="1" lang="zh-CN" altLang="en-US" sz="1200">
                      <a:latin typeface="Times New Roman" panose="02020603050405020304" pitchFamily="18" charset="0"/>
                    </a:rPr>
                    <a:t>签名</a:t>
                  </a:r>
                  <a:endParaRPr kumimoji="1" lang="zh-CN" altLang="en-US" sz="1200">
                    <a:latin typeface="宋体" panose="02010600030101010101" pitchFamily="2" charset="-122"/>
                  </a:endParaRPr>
                </a:p>
                <a:p>
                  <a:endParaRPr kumimoji="1" lang="en-US" altLang="zh-CN" sz="1200">
                    <a:latin typeface="Times New Roman" panose="02020603050405020304" pitchFamily="18" charset="0"/>
                  </a:endParaRPr>
                </a:p>
              </p:txBody>
            </p:sp>
            <p:sp>
              <p:nvSpPr>
                <p:cNvPr id="141355" name="Rectangle 34"/>
                <p:cNvSpPr>
                  <a:spLocks noChangeArrowheads="1"/>
                </p:cNvSpPr>
                <p:nvPr/>
              </p:nvSpPr>
              <p:spPr bwMode="auto">
                <a:xfrm>
                  <a:off x="2513" y="403"/>
                  <a:ext cx="291" cy="57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1327" name="Group 37"/>
              <p:cNvGrpSpPr>
                <a:grpSpLocks/>
              </p:cNvGrpSpPr>
              <p:nvPr/>
            </p:nvGrpSpPr>
            <p:grpSpPr bwMode="auto">
              <a:xfrm>
                <a:off x="2804" y="403"/>
                <a:ext cx="404" cy="575"/>
                <a:chOff x="2804" y="403"/>
                <a:chExt cx="404" cy="575"/>
              </a:xfrm>
            </p:grpSpPr>
            <p:sp>
              <p:nvSpPr>
                <p:cNvPr id="141352" name="Rectangle 13"/>
                <p:cNvSpPr>
                  <a:spLocks noChangeArrowheads="1"/>
                </p:cNvSpPr>
                <p:nvPr/>
              </p:nvSpPr>
              <p:spPr bwMode="auto">
                <a:xfrm>
                  <a:off x="2847" y="403"/>
                  <a:ext cx="318"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r>
                    <a:rPr kumimoji="1" lang="zh-CN" altLang="en-US" sz="1200">
                      <a:latin typeface="Times New Roman" panose="02020603050405020304" pitchFamily="18" charset="0"/>
                    </a:rPr>
                    <a:t>签名信任</a:t>
                  </a:r>
                  <a:endParaRPr kumimoji="1" lang="zh-CN" altLang="en-US" sz="1200">
                    <a:latin typeface="宋体" panose="02010600030101010101" pitchFamily="2" charset="-122"/>
                  </a:endParaRPr>
                </a:p>
                <a:p>
                  <a:endParaRPr kumimoji="1" lang="en-US" altLang="zh-CN" sz="1200">
                    <a:latin typeface="Times New Roman" panose="02020603050405020304" pitchFamily="18" charset="0"/>
                  </a:endParaRPr>
                </a:p>
              </p:txBody>
            </p:sp>
            <p:sp>
              <p:nvSpPr>
                <p:cNvPr id="141353" name="Rectangle 36"/>
                <p:cNvSpPr>
                  <a:spLocks noChangeArrowheads="1"/>
                </p:cNvSpPr>
                <p:nvPr/>
              </p:nvSpPr>
              <p:spPr bwMode="auto">
                <a:xfrm>
                  <a:off x="2804" y="403"/>
                  <a:ext cx="404" cy="57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1328" name="Group 39"/>
              <p:cNvGrpSpPr>
                <a:grpSpLocks/>
              </p:cNvGrpSpPr>
              <p:nvPr/>
            </p:nvGrpSpPr>
            <p:grpSpPr bwMode="auto">
              <a:xfrm>
                <a:off x="0" y="978"/>
                <a:ext cx="269" cy="1466"/>
                <a:chOff x="0" y="978"/>
                <a:chExt cx="269" cy="1466"/>
              </a:xfrm>
            </p:grpSpPr>
            <p:sp>
              <p:nvSpPr>
                <p:cNvPr id="141350" name="Rectangle 14"/>
                <p:cNvSpPr>
                  <a:spLocks noChangeArrowheads="1"/>
                </p:cNvSpPr>
                <p:nvPr/>
              </p:nvSpPr>
              <p:spPr bwMode="auto">
                <a:xfrm>
                  <a:off x="43" y="978"/>
                  <a:ext cx="183" cy="1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r>
                    <a:rPr kumimoji="1" lang="en-US" altLang="zh-CN" sz="1200">
                      <a:latin typeface="宋体" panose="02010600030101010101" pitchFamily="2" charset="-122"/>
                    </a:rPr>
                    <a:t>T</a:t>
                  </a:r>
                  <a:r>
                    <a:rPr kumimoji="1" lang="en-US" altLang="zh-CN" sz="1200" baseline="-30000">
                      <a:latin typeface="宋体" panose="02010600030101010101" pitchFamily="2" charset="-122"/>
                    </a:rPr>
                    <a:t>i</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endParaRPr kumimoji="1" lang="en-US" altLang="zh-CN" sz="1200">
                    <a:latin typeface="Times New Roman" panose="02020603050405020304" pitchFamily="18" charset="0"/>
                  </a:endParaRPr>
                </a:p>
              </p:txBody>
            </p:sp>
            <p:sp>
              <p:nvSpPr>
                <p:cNvPr id="141351" name="Rectangle 38"/>
                <p:cNvSpPr>
                  <a:spLocks noChangeArrowheads="1"/>
                </p:cNvSpPr>
                <p:nvPr/>
              </p:nvSpPr>
              <p:spPr bwMode="auto">
                <a:xfrm>
                  <a:off x="0" y="978"/>
                  <a:ext cx="269" cy="146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1329" name="Group 41"/>
              <p:cNvGrpSpPr>
                <a:grpSpLocks/>
              </p:cNvGrpSpPr>
              <p:nvPr/>
            </p:nvGrpSpPr>
            <p:grpSpPr bwMode="auto">
              <a:xfrm>
                <a:off x="269" y="978"/>
                <a:ext cx="460" cy="1466"/>
                <a:chOff x="269" y="978"/>
                <a:chExt cx="460" cy="1466"/>
              </a:xfrm>
            </p:grpSpPr>
            <p:sp>
              <p:nvSpPr>
                <p:cNvPr id="141348" name="Rectangle 15"/>
                <p:cNvSpPr>
                  <a:spLocks noChangeArrowheads="1"/>
                </p:cNvSpPr>
                <p:nvPr/>
              </p:nvSpPr>
              <p:spPr bwMode="auto">
                <a:xfrm>
                  <a:off x="312" y="978"/>
                  <a:ext cx="374" cy="1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266700"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a:t>
                  </a:r>
                  <a:endParaRPr kumimoji="1" lang="en-US" altLang="zh-CN" sz="1200">
                    <a:latin typeface="宋体" panose="02010600030101010101" pitchFamily="2" charset="-122"/>
                  </a:endParaRPr>
                </a:p>
                <a:p>
                  <a:r>
                    <a:rPr kumimoji="1" lang="en-US" altLang="zh-CN" sz="1200">
                      <a:latin typeface="宋体" panose="02010600030101010101" pitchFamily="2" charset="-122"/>
                    </a:rPr>
                    <a:t>     </a:t>
                  </a:r>
                </a:p>
                <a:p>
                  <a:r>
                    <a:rPr kumimoji="1" lang="en-US" altLang="zh-CN" sz="1200">
                      <a:latin typeface="宋体" panose="02010600030101010101" pitchFamily="2" charset="-122"/>
                    </a:rPr>
                    <a:t>P</a:t>
                  </a:r>
                  <a:r>
                    <a:rPr kumimoji="1" lang="en-US" altLang="zh-CN" sz="1200" baseline="-30000">
                      <a:latin typeface="宋体" panose="02010600030101010101" pitchFamily="2" charset="-122"/>
                    </a:rPr>
                    <a:t>ki  </a:t>
                  </a:r>
                  <a:r>
                    <a:rPr kumimoji="1" lang="en-US" altLang="zh-CN" sz="1200">
                      <a:latin typeface="宋体" panose="02010600030101010101" pitchFamily="2" charset="-122"/>
                    </a:rPr>
                    <a:t>mod 2</a:t>
                  </a:r>
                  <a:r>
                    <a:rPr kumimoji="1" lang="en-US" altLang="zh-CN" sz="1200" baseline="30000">
                      <a:latin typeface="宋体" panose="02010600030101010101" pitchFamily="2" charset="-122"/>
                    </a:rPr>
                    <a:t>64</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endParaRPr kumimoji="1" lang="en-US" altLang="zh-CN" sz="1200">
                    <a:latin typeface="Times New Roman" panose="02020603050405020304" pitchFamily="18" charset="0"/>
                  </a:endParaRPr>
                </a:p>
              </p:txBody>
            </p:sp>
            <p:sp>
              <p:nvSpPr>
                <p:cNvPr id="141349" name="Rectangle 40"/>
                <p:cNvSpPr>
                  <a:spLocks noChangeArrowheads="1"/>
                </p:cNvSpPr>
                <p:nvPr/>
              </p:nvSpPr>
              <p:spPr bwMode="auto">
                <a:xfrm>
                  <a:off x="269" y="978"/>
                  <a:ext cx="460" cy="146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1330" name="Group 43"/>
              <p:cNvGrpSpPr>
                <a:grpSpLocks/>
              </p:cNvGrpSpPr>
              <p:nvPr/>
            </p:nvGrpSpPr>
            <p:grpSpPr bwMode="auto">
              <a:xfrm>
                <a:off x="729" y="978"/>
                <a:ext cx="404" cy="1466"/>
                <a:chOff x="729" y="978"/>
                <a:chExt cx="404" cy="1466"/>
              </a:xfrm>
            </p:grpSpPr>
            <p:sp>
              <p:nvSpPr>
                <p:cNvPr id="141346" name="Rectangle 16"/>
                <p:cNvSpPr>
                  <a:spLocks noChangeArrowheads="1"/>
                </p:cNvSpPr>
                <p:nvPr/>
              </p:nvSpPr>
              <p:spPr bwMode="auto">
                <a:xfrm>
                  <a:off x="772" y="978"/>
                  <a:ext cx="318" cy="1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133350"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r>
                    <a:rPr kumimoji="1" lang="en-US" altLang="zh-CN" sz="1200">
                      <a:latin typeface="宋体" panose="02010600030101010101" pitchFamily="2" charset="-122"/>
                    </a:rPr>
                    <a:t>P</a:t>
                  </a:r>
                  <a:r>
                    <a:rPr kumimoji="1" lang="en-US" altLang="zh-CN" sz="1200" baseline="-30000">
                      <a:latin typeface="宋体" panose="02010600030101010101" pitchFamily="2" charset="-122"/>
                    </a:rPr>
                    <a:t>ki</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endParaRPr kumimoji="1" lang="en-US" altLang="zh-CN" sz="1200">
                    <a:latin typeface="Times New Roman" panose="02020603050405020304" pitchFamily="18" charset="0"/>
                  </a:endParaRPr>
                </a:p>
              </p:txBody>
            </p:sp>
            <p:sp>
              <p:nvSpPr>
                <p:cNvPr id="141347" name="Rectangle 42"/>
                <p:cNvSpPr>
                  <a:spLocks noChangeArrowheads="1"/>
                </p:cNvSpPr>
                <p:nvPr/>
              </p:nvSpPr>
              <p:spPr bwMode="auto">
                <a:xfrm>
                  <a:off x="729" y="978"/>
                  <a:ext cx="404" cy="146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1331" name="Group 45"/>
              <p:cNvGrpSpPr>
                <a:grpSpLocks/>
              </p:cNvGrpSpPr>
              <p:nvPr/>
            </p:nvGrpSpPr>
            <p:grpSpPr bwMode="auto">
              <a:xfrm>
                <a:off x="1133" y="978"/>
                <a:ext cx="460" cy="1466"/>
                <a:chOff x="1133" y="978"/>
                <a:chExt cx="460" cy="1466"/>
              </a:xfrm>
            </p:grpSpPr>
            <p:sp>
              <p:nvSpPr>
                <p:cNvPr id="141344" name="Rectangle 17"/>
                <p:cNvSpPr>
                  <a:spLocks noChangeArrowheads="1"/>
                </p:cNvSpPr>
                <p:nvPr/>
              </p:nvSpPr>
              <p:spPr bwMode="auto">
                <a:xfrm>
                  <a:off x="1176" y="978"/>
                  <a:ext cx="374" cy="1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266700" eaLnBrk="0" hangingPunct="0">
                    <a:tabLst>
                      <a:tab pos="361950" algn="l"/>
                    </a:tabLst>
                    <a:defRPr sz="2000">
                      <a:solidFill>
                        <a:schemeClr val="tx1"/>
                      </a:solidFill>
                      <a:latin typeface="Tahoma" panose="020B0604030504040204" pitchFamily="34" charset="0"/>
                      <a:ea typeface="宋体" panose="02010600030101010101" pitchFamily="2" charset="-122"/>
                    </a:defRPr>
                  </a:lvl1pPr>
                  <a:lvl2pPr marL="742950" indent="-285750" eaLnBrk="0" hangingPunct="0">
                    <a:tabLst>
                      <a:tab pos="361950" algn="l"/>
                    </a:tabLst>
                    <a:defRPr sz="2000">
                      <a:solidFill>
                        <a:schemeClr val="tx1"/>
                      </a:solidFill>
                      <a:latin typeface="Tahoma" panose="020B0604030504040204" pitchFamily="34" charset="0"/>
                      <a:ea typeface="宋体" panose="02010600030101010101" pitchFamily="2" charset="-122"/>
                    </a:defRPr>
                  </a:lvl2pPr>
                  <a:lvl3pPr marL="1143000" indent="-228600" eaLnBrk="0" hangingPunct="0">
                    <a:tabLst>
                      <a:tab pos="361950" algn="l"/>
                    </a:tabLst>
                    <a:defRPr sz="2000">
                      <a:solidFill>
                        <a:schemeClr val="tx1"/>
                      </a:solidFill>
                      <a:latin typeface="Tahoma" panose="020B0604030504040204" pitchFamily="34" charset="0"/>
                      <a:ea typeface="宋体" panose="02010600030101010101" pitchFamily="2" charset="-122"/>
                    </a:defRPr>
                  </a:lvl3pPr>
                  <a:lvl4pPr marL="1600200" indent="-228600" eaLnBrk="0" hangingPunct="0">
                    <a:tabLst>
                      <a:tab pos="361950" algn="l"/>
                    </a:tabLst>
                    <a:defRPr sz="2000">
                      <a:solidFill>
                        <a:schemeClr val="tx1"/>
                      </a:solidFill>
                      <a:latin typeface="Tahoma" panose="020B0604030504040204" pitchFamily="34" charset="0"/>
                      <a:ea typeface="宋体" panose="02010600030101010101" pitchFamily="2" charset="-122"/>
                    </a:defRPr>
                  </a:lvl4pPr>
                  <a:lvl5pPr marL="2057400" indent="-228600" eaLnBrk="0" hangingPunct="0">
                    <a:tabLst>
                      <a:tab pos="361950"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361950"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361950"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361950"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361950" algn="l"/>
                    </a:tabLs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r>
                    <a:rPr kumimoji="1" lang="en-US" altLang="zh-CN" sz="1200">
                      <a:latin typeface="宋体" panose="02010600030101010101" pitchFamily="2" charset="-122"/>
                    </a:rPr>
                    <a:t>Trust_flag</a:t>
                  </a:r>
                </a:p>
                <a:p>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r>
                    <a:rPr kumimoji="1" lang="en-US" altLang="zh-CN" sz="1200">
                      <a:latin typeface="宋体" panose="02010600030101010101" pitchFamily="2" charset="-122"/>
                    </a:rPr>
                    <a:t>	</a:t>
                  </a:r>
                  <a:r>
                    <a:rPr kumimoji="1" lang="en-US" altLang="zh-CN" sz="1200">
                      <a:latin typeface="Times New Roman" panose="02020603050405020304" pitchFamily="18" charset="0"/>
                    </a:rPr>
                    <a:t>︰</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endParaRPr kumimoji="1" lang="en-US" altLang="zh-CN" sz="1200">
                    <a:latin typeface="Times New Roman" panose="02020603050405020304" pitchFamily="18" charset="0"/>
                  </a:endParaRPr>
                </a:p>
              </p:txBody>
            </p:sp>
            <p:sp>
              <p:nvSpPr>
                <p:cNvPr id="141345" name="Rectangle 44"/>
                <p:cNvSpPr>
                  <a:spLocks noChangeArrowheads="1"/>
                </p:cNvSpPr>
                <p:nvPr/>
              </p:nvSpPr>
              <p:spPr bwMode="auto">
                <a:xfrm>
                  <a:off x="1133" y="978"/>
                  <a:ext cx="460" cy="146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1332" name="Group 47"/>
              <p:cNvGrpSpPr>
                <a:grpSpLocks/>
              </p:cNvGrpSpPr>
              <p:nvPr/>
            </p:nvGrpSpPr>
            <p:grpSpPr bwMode="auto">
              <a:xfrm>
                <a:off x="1593" y="978"/>
                <a:ext cx="460" cy="1466"/>
                <a:chOff x="1593" y="978"/>
                <a:chExt cx="460" cy="1466"/>
              </a:xfrm>
            </p:grpSpPr>
            <p:sp>
              <p:nvSpPr>
                <p:cNvPr id="141342" name="Rectangle 18"/>
                <p:cNvSpPr>
                  <a:spLocks noChangeArrowheads="1"/>
                </p:cNvSpPr>
                <p:nvPr/>
              </p:nvSpPr>
              <p:spPr bwMode="auto">
                <a:xfrm>
                  <a:off x="1636" y="978"/>
                  <a:ext cx="374" cy="1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266700"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r>
                    <a:rPr kumimoji="1" lang="zh-CN" altLang="en-US" sz="1200">
                      <a:latin typeface="Times New Roman" panose="02020603050405020304" pitchFamily="18" charset="0"/>
                    </a:rPr>
                    <a:t>用户</a:t>
                  </a:r>
                  <a:r>
                    <a:rPr kumimoji="1" lang="en-US" altLang="zh-CN" sz="1200">
                      <a:latin typeface="宋体" panose="02010600030101010101" pitchFamily="2" charset="-122"/>
                    </a:rPr>
                    <a:t>i</a:t>
                  </a:r>
                </a:p>
                <a:p>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a:t>
                  </a:r>
                  <a:endParaRPr kumimoji="1" lang="en-US" altLang="zh-CN" sz="1200">
                    <a:latin typeface="宋体" panose="02010600030101010101" pitchFamily="2" charset="-122"/>
                  </a:endParaRPr>
                </a:p>
                <a:p>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endParaRPr kumimoji="1" lang="en-US" altLang="zh-CN" sz="1200">
                    <a:latin typeface="Times New Roman" panose="02020603050405020304" pitchFamily="18" charset="0"/>
                  </a:endParaRPr>
                </a:p>
              </p:txBody>
            </p:sp>
            <p:sp>
              <p:nvSpPr>
                <p:cNvPr id="141343" name="Rectangle 46"/>
                <p:cNvSpPr>
                  <a:spLocks noChangeArrowheads="1"/>
                </p:cNvSpPr>
                <p:nvPr/>
              </p:nvSpPr>
              <p:spPr bwMode="auto">
                <a:xfrm>
                  <a:off x="1593" y="978"/>
                  <a:ext cx="460" cy="146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1333" name="Group 49"/>
              <p:cNvGrpSpPr>
                <a:grpSpLocks/>
              </p:cNvGrpSpPr>
              <p:nvPr/>
            </p:nvGrpSpPr>
            <p:grpSpPr bwMode="auto">
              <a:xfrm>
                <a:off x="2053" y="978"/>
                <a:ext cx="460" cy="1466"/>
                <a:chOff x="2053" y="978"/>
                <a:chExt cx="460" cy="1466"/>
              </a:xfrm>
            </p:grpSpPr>
            <p:sp>
              <p:nvSpPr>
                <p:cNvPr id="141340" name="Rectangle 19"/>
                <p:cNvSpPr>
                  <a:spLocks noChangeArrowheads="1"/>
                </p:cNvSpPr>
                <p:nvPr/>
              </p:nvSpPr>
              <p:spPr bwMode="auto">
                <a:xfrm>
                  <a:off x="2096" y="978"/>
                  <a:ext cx="374" cy="1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endParaRPr kumimoji="1" lang="en-US" altLang="zh-CN" sz="1200">
                    <a:latin typeface="Times New Roman" panose="02020603050405020304" pitchFamily="18" charset="0"/>
                  </a:endParaRPr>
                </a:p>
              </p:txBody>
            </p:sp>
            <p:sp>
              <p:nvSpPr>
                <p:cNvPr id="141341" name="Rectangle 48"/>
                <p:cNvSpPr>
                  <a:spLocks noChangeArrowheads="1"/>
                </p:cNvSpPr>
                <p:nvPr/>
              </p:nvSpPr>
              <p:spPr bwMode="auto">
                <a:xfrm>
                  <a:off x="2053" y="978"/>
                  <a:ext cx="460" cy="146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1334" name="Group 51"/>
              <p:cNvGrpSpPr>
                <a:grpSpLocks/>
              </p:cNvGrpSpPr>
              <p:nvPr/>
            </p:nvGrpSpPr>
            <p:grpSpPr bwMode="auto">
              <a:xfrm>
                <a:off x="2513" y="978"/>
                <a:ext cx="291" cy="1466"/>
                <a:chOff x="2513" y="978"/>
                <a:chExt cx="291" cy="1466"/>
              </a:xfrm>
            </p:grpSpPr>
            <p:sp>
              <p:nvSpPr>
                <p:cNvPr id="141338" name="Rectangle 20"/>
                <p:cNvSpPr>
                  <a:spLocks noChangeArrowheads="1"/>
                </p:cNvSpPr>
                <p:nvPr/>
              </p:nvSpPr>
              <p:spPr bwMode="auto">
                <a:xfrm>
                  <a:off x="2556" y="978"/>
                  <a:ext cx="205" cy="1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endParaRPr kumimoji="1" lang="en-US" altLang="zh-CN" sz="1200">
                    <a:latin typeface="Times New Roman" panose="02020603050405020304" pitchFamily="18" charset="0"/>
                  </a:endParaRPr>
                </a:p>
              </p:txBody>
            </p:sp>
            <p:sp>
              <p:nvSpPr>
                <p:cNvPr id="141339" name="Rectangle 50"/>
                <p:cNvSpPr>
                  <a:spLocks noChangeArrowheads="1"/>
                </p:cNvSpPr>
                <p:nvPr/>
              </p:nvSpPr>
              <p:spPr bwMode="auto">
                <a:xfrm>
                  <a:off x="2513" y="978"/>
                  <a:ext cx="291" cy="146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1335" name="Group 53"/>
              <p:cNvGrpSpPr>
                <a:grpSpLocks/>
              </p:cNvGrpSpPr>
              <p:nvPr/>
            </p:nvGrpSpPr>
            <p:grpSpPr bwMode="auto">
              <a:xfrm>
                <a:off x="2804" y="978"/>
                <a:ext cx="404" cy="1466"/>
                <a:chOff x="2804" y="978"/>
                <a:chExt cx="404" cy="1466"/>
              </a:xfrm>
            </p:grpSpPr>
            <p:sp>
              <p:nvSpPr>
                <p:cNvPr id="141336" name="Rectangle 21"/>
                <p:cNvSpPr>
                  <a:spLocks noChangeArrowheads="1"/>
                </p:cNvSpPr>
                <p:nvPr/>
              </p:nvSpPr>
              <p:spPr bwMode="auto">
                <a:xfrm>
                  <a:off x="2847" y="978"/>
                  <a:ext cx="318" cy="1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endParaRPr kumimoji="1" lang="en-US" altLang="zh-CN" sz="1200">
                    <a:latin typeface="Times New Roman" panose="02020603050405020304" pitchFamily="18" charset="0"/>
                  </a:endParaRPr>
                </a:p>
              </p:txBody>
            </p:sp>
            <p:sp>
              <p:nvSpPr>
                <p:cNvPr id="141337" name="Rectangle 52"/>
                <p:cNvSpPr>
                  <a:spLocks noChangeArrowheads="1"/>
                </p:cNvSpPr>
                <p:nvPr/>
              </p:nvSpPr>
              <p:spPr bwMode="auto">
                <a:xfrm>
                  <a:off x="2804" y="978"/>
                  <a:ext cx="404" cy="146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141319" name="Rectangle 55"/>
            <p:cNvSpPr>
              <a:spLocks noChangeArrowheads="1"/>
            </p:cNvSpPr>
            <p:nvPr/>
          </p:nvSpPr>
          <p:spPr bwMode="auto">
            <a:xfrm>
              <a:off x="-3" y="400"/>
              <a:ext cx="3214" cy="2047"/>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41317" name="Rectangle 57"/>
          <p:cNvSpPr>
            <a:spLocks noChangeArrowheads="1"/>
          </p:cNvSpPr>
          <p:nvPr/>
        </p:nvSpPr>
        <p:spPr bwMode="auto">
          <a:xfrm>
            <a:off x="362200" y="5556304"/>
            <a:ext cx="339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lang="zh-CN" altLang="en-US" sz="1800" b="1" dirty="0">
                <a:latin typeface="宋体" panose="02010600030101010101" pitchFamily="2" charset="-122"/>
                <a:cs typeface="Times New Roman" panose="02020603050405020304" pitchFamily="18" charset="0"/>
              </a:rPr>
              <a:t>密钥</a:t>
            </a:r>
            <a:r>
              <a:rPr lang="en-US" altLang="zh-CN" sz="1800" b="1" dirty="0">
                <a:latin typeface="宋体" panose="02010600030101010101" pitchFamily="2" charset="-122"/>
                <a:cs typeface="Times New Roman" panose="02020603050405020304" pitchFamily="18" charset="0"/>
              </a:rPr>
              <a:t>ID</a:t>
            </a:r>
            <a:r>
              <a:rPr lang="zh-CN" altLang="en-US" sz="1800" b="1" dirty="0">
                <a:latin typeface="宋体" panose="02010600030101010101" pitchFamily="2" charset="-122"/>
                <a:cs typeface="Times New Roman" panose="02020603050405020304" pitchFamily="18" charset="0"/>
              </a:rPr>
              <a:t>：该公开密钥的最低</a:t>
            </a:r>
            <a:r>
              <a:rPr lang="en-US" altLang="zh-CN" sz="1800" b="1" dirty="0">
                <a:latin typeface="宋体" panose="02010600030101010101" pitchFamily="2" charset="-122"/>
                <a:cs typeface="Times New Roman" panose="02020603050405020304" pitchFamily="18" charset="0"/>
              </a:rPr>
              <a:t>64</a:t>
            </a:r>
            <a:r>
              <a:rPr lang="zh-CN" altLang="en-US" sz="1800" b="1" dirty="0">
                <a:latin typeface="宋体" panose="02010600030101010101" pitchFamily="2" charset="-122"/>
                <a:cs typeface="Times New Roman" panose="02020603050405020304" pitchFamily="18" charset="0"/>
              </a:rPr>
              <a:t>位</a:t>
            </a:r>
          </a:p>
        </p:txBody>
      </p:sp>
      <p:sp>
        <p:nvSpPr>
          <p:cNvPr id="56" name="Rectangle 2"/>
          <p:cNvSpPr>
            <a:spLocks noGrp="1" noChangeArrowheads="1"/>
          </p:cNvSpPr>
          <p:nvPr>
            <p:ph type="title"/>
          </p:nvPr>
        </p:nvSpPr>
        <p:spPr>
          <a:xfrm>
            <a:off x="457200" y="274638"/>
            <a:ext cx="8229600" cy="871991"/>
          </a:xfrm>
        </p:spPr>
        <p:txBody>
          <a:bodyPr/>
          <a:lstStyle/>
          <a:p>
            <a:pPr eaLnBrk="1" hangingPunct="1"/>
            <a:r>
              <a:rPr lang="en-US" altLang="zh-CN" dirty="0"/>
              <a:t>11.7 </a:t>
            </a:r>
            <a:r>
              <a:rPr lang="zh-CN" altLang="en-US" dirty="0"/>
              <a:t>应用层安全协议</a:t>
            </a:r>
            <a:r>
              <a:rPr lang="en-US" altLang="zh-CN" dirty="0"/>
              <a:t>-PGP</a:t>
            </a:r>
            <a:endParaRPr lang="zh-CN" altLang="en-US" dirty="0"/>
          </a:p>
        </p:txBody>
      </p:sp>
    </p:spTree>
    <p:extLst>
      <p:ext uri="{BB962C8B-B14F-4D97-AF65-F5344CB8AC3E}">
        <p14:creationId xmlns:p14="http://schemas.microsoft.com/office/powerpoint/2010/main" val="3041669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body" idx="1"/>
          </p:nvPr>
        </p:nvSpPr>
        <p:spPr>
          <a:xfrm>
            <a:off x="393700" y="1384300"/>
            <a:ext cx="7772400" cy="4114800"/>
          </a:xfrm>
        </p:spPr>
        <p:txBody>
          <a:bodyPr/>
          <a:lstStyle/>
          <a:p>
            <a:pPr algn="just" eaLnBrk="1" hangingPunct="1">
              <a:lnSpc>
                <a:spcPct val="125000"/>
              </a:lnSpc>
              <a:buFont typeface="Wingdings" panose="05000000000000000000" pitchFamily="2" charset="2"/>
              <a:buNone/>
            </a:pPr>
            <a:r>
              <a:rPr lang="zh-CN" altLang="en-US" sz="2400" dirty="0">
                <a:latin typeface="+mn-ea"/>
              </a:rPr>
              <a:t>（</a:t>
            </a:r>
            <a:r>
              <a:rPr lang="en-US" altLang="zh-CN" sz="2400" dirty="0">
                <a:latin typeface="+mn-ea"/>
              </a:rPr>
              <a:t>2</a:t>
            </a:r>
            <a:r>
              <a:rPr lang="zh-CN" altLang="en-US" sz="2400" dirty="0">
                <a:latin typeface="+mn-ea"/>
              </a:rPr>
              <a:t>） 电子邮件（</a:t>
            </a:r>
            <a:r>
              <a:rPr lang="en-US" altLang="zh-CN" sz="2400" dirty="0">
                <a:latin typeface="+mn-ea"/>
              </a:rPr>
              <a:t>SMTP</a:t>
            </a:r>
            <a:r>
              <a:rPr lang="zh-CN" altLang="en-US" sz="2400" dirty="0">
                <a:latin typeface="+mn-ea"/>
              </a:rPr>
              <a:t>）</a:t>
            </a:r>
          </a:p>
          <a:p>
            <a:pPr algn="just" eaLnBrk="1" hangingPunct="1">
              <a:lnSpc>
                <a:spcPct val="125000"/>
              </a:lnSpc>
              <a:buFont typeface="Wingdings" panose="05000000000000000000" pitchFamily="2" charset="2"/>
              <a:buNone/>
            </a:pPr>
            <a:r>
              <a:rPr lang="zh-CN" altLang="en-US" sz="2400" dirty="0">
                <a:latin typeface="+mn-ea"/>
                <a:cs typeface="Times New Roman" panose="02020603050405020304" pitchFamily="18" charset="0"/>
              </a:rPr>
              <a:t>      </a:t>
            </a:r>
            <a:r>
              <a:rPr lang="zh-CN" altLang="en-US" sz="2400" dirty="0">
                <a:latin typeface="+mn-ea"/>
              </a:rPr>
              <a:t>保密增强邮件（</a:t>
            </a:r>
            <a:r>
              <a:rPr lang="en-US" altLang="zh-CN" sz="2400" dirty="0">
                <a:latin typeface="+mn-ea"/>
              </a:rPr>
              <a:t>PEM</a:t>
            </a:r>
            <a:r>
              <a:rPr lang="zh-CN" altLang="en-US" sz="2400" dirty="0">
                <a:latin typeface="+mn-ea"/>
              </a:rPr>
              <a:t>）</a:t>
            </a:r>
          </a:p>
          <a:p>
            <a:pPr algn="just" eaLnBrk="1" hangingPunct="1">
              <a:lnSpc>
                <a:spcPct val="125000"/>
              </a:lnSpc>
              <a:buFont typeface="Wingdings" panose="05000000000000000000" pitchFamily="2" charset="2"/>
              <a:buNone/>
            </a:pPr>
            <a:r>
              <a:rPr lang="zh-CN" altLang="en-US" sz="2400" dirty="0">
                <a:latin typeface="+mn-ea"/>
                <a:cs typeface="Times New Roman" panose="02020603050405020304" pitchFamily="18" charset="0"/>
              </a:rPr>
              <a:t>    	</a:t>
            </a:r>
            <a:r>
              <a:rPr lang="zh-CN" altLang="en-US" sz="2400" dirty="0">
                <a:latin typeface="+mn-ea"/>
              </a:rPr>
              <a:t>安全</a:t>
            </a:r>
            <a:r>
              <a:rPr lang="en-US" altLang="zh-CN" sz="2400" dirty="0">
                <a:latin typeface="+mn-ea"/>
              </a:rPr>
              <a:t>MIME</a:t>
            </a:r>
            <a:r>
              <a:rPr lang="zh-CN" altLang="en-US" sz="2400" dirty="0">
                <a:latin typeface="+mn-ea"/>
              </a:rPr>
              <a:t>（</a:t>
            </a:r>
            <a:r>
              <a:rPr lang="en-US" altLang="zh-CN" sz="2400" dirty="0">
                <a:latin typeface="+mn-ea"/>
              </a:rPr>
              <a:t>S/MIME</a:t>
            </a:r>
            <a:r>
              <a:rPr lang="zh-CN" altLang="en-US" sz="2400" dirty="0">
                <a:latin typeface="+mn-ea"/>
              </a:rPr>
              <a:t>）</a:t>
            </a:r>
          </a:p>
          <a:p>
            <a:pPr algn="just" eaLnBrk="1" hangingPunct="1">
              <a:lnSpc>
                <a:spcPct val="125000"/>
              </a:lnSpc>
              <a:buFont typeface="Wingdings" panose="05000000000000000000" pitchFamily="2" charset="2"/>
              <a:buNone/>
            </a:pPr>
            <a:r>
              <a:rPr lang="zh-CN" altLang="en-US" sz="2400" dirty="0">
                <a:latin typeface="+mn-ea"/>
                <a:cs typeface="Times New Roman" panose="02020603050405020304" pitchFamily="18" charset="0"/>
              </a:rPr>
              <a:t>     	</a:t>
            </a:r>
            <a:r>
              <a:rPr lang="en-US" altLang="zh-CN" sz="2400" dirty="0">
                <a:latin typeface="+mn-ea"/>
              </a:rPr>
              <a:t>MIME</a:t>
            </a:r>
            <a:r>
              <a:rPr lang="zh-CN" altLang="en-US" sz="2400" dirty="0">
                <a:latin typeface="+mn-ea"/>
              </a:rPr>
              <a:t>对象安全服务（</a:t>
            </a:r>
            <a:r>
              <a:rPr lang="en-US" altLang="zh-CN" sz="2400" dirty="0">
                <a:latin typeface="+mn-ea"/>
              </a:rPr>
              <a:t>MOSS</a:t>
            </a:r>
            <a:r>
              <a:rPr lang="zh-CN" altLang="en-US" sz="2400" dirty="0">
                <a:latin typeface="+mn-ea"/>
              </a:rPr>
              <a:t>）</a:t>
            </a:r>
          </a:p>
          <a:p>
            <a:pPr algn="just" eaLnBrk="1" hangingPunct="1">
              <a:lnSpc>
                <a:spcPct val="125000"/>
              </a:lnSpc>
              <a:buFont typeface="Wingdings" panose="05000000000000000000" pitchFamily="2" charset="2"/>
              <a:buNone/>
            </a:pPr>
            <a:r>
              <a:rPr lang="zh-CN" altLang="en-US" sz="2400" dirty="0">
                <a:latin typeface="+mn-ea"/>
                <a:cs typeface="Times New Roman" panose="02020603050405020304" pitchFamily="18" charset="0"/>
              </a:rPr>
              <a:t>     	</a:t>
            </a:r>
            <a:r>
              <a:rPr lang="zh-CN" altLang="en-US" sz="2400" dirty="0">
                <a:latin typeface="+mn-ea"/>
              </a:rPr>
              <a:t>消息安全协议（</a:t>
            </a:r>
            <a:r>
              <a:rPr lang="en-US" altLang="zh-CN" sz="2400" dirty="0">
                <a:latin typeface="+mn-ea"/>
              </a:rPr>
              <a:t>MSP</a:t>
            </a:r>
            <a:r>
              <a:rPr lang="zh-CN" altLang="en-US" sz="2400" dirty="0">
                <a:latin typeface="+mn-ea"/>
              </a:rPr>
              <a:t>）</a:t>
            </a:r>
          </a:p>
          <a:p>
            <a:pPr algn="just" eaLnBrk="1" hangingPunct="1">
              <a:lnSpc>
                <a:spcPct val="125000"/>
              </a:lnSpc>
              <a:buFont typeface="Wingdings" panose="05000000000000000000" pitchFamily="2" charset="2"/>
              <a:buNone/>
            </a:pPr>
            <a:r>
              <a:rPr lang="zh-CN" altLang="en-US" sz="2400" dirty="0">
                <a:latin typeface="+mn-ea"/>
                <a:cs typeface="Times New Roman" panose="02020603050405020304" pitchFamily="18" charset="0"/>
              </a:rPr>
              <a:t>     	</a:t>
            </a:r>
            <a:endParaRPr lang="en-US" altLang="zh-CN" dirty="0">
              <a:latin typeface="+mn-ea"/>
            </a:endParaRPr>
          </a:p>
        </p:txBody>
      </p:sp>
      <p:sp>
        <p:nvSpPr>
          <p:cNvPr id="3" name="Rectangle 2"/>
          <p:cNvSpPr>
            <a:spLocks noGrp="1" noChangeArrowheads="1"/>
          </p:cNvSpPr>
          <p:nvPr>
            <p:ph type="title"/>
          </p:nvPr>
        </p:nvSpPr>
        <p:spPr>
          <a:xfrm>
            <a:off x="762000" y="214313"/>
            <a:ext cx="7793038" cy="852487"/>
          </a:xfrm>
        </p:spPr>
        <p:txBody>
          <a:bodyPr/>
          <a:lstStyle/>
          <a:p>
            <a:pPr eaLnBrk="1" hangingPunct="1"/>
            <a:r>
              <a:rPr lang="zh-CN" altLang="en-US" dirty="0"/>
              <a:t>安全协议概述</a:t>
            </a:r>
          </a:p>
        </p:txBody>
      </p:sp>
    </p:spTree>
    <p:extLst>
      <p:ext uri="{BB962C8B-B14F-4D97-AF65-F5344CB8AC3E}">
        <p14:creationId xmlns:p14="http://schemas.microsoft.com/office/powerpoint/2010/main" val="2573982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type="body" idx="1"/>
          </p:nvPr>
        </p:nvSpPr>
        <p:spPr>
          <a:xfrm>
            <a:off x="419100" y="1473200"/>
            <a:ext cx="8229600" cy="3759200"/>
          </a:xfrm>
        </p:spPr>
        <p:txBody>
          <a:bodyPr/>
          <a:lstStyle/>
          <a:p>
            <a:pPr marL="457200" indent="-457200" algn="just" eaLnBrk="1" hangingPunct="1">
              <a:lnSpc>
                <a:spcPct val="125000"/>
              </a:lnSpc>
              <a:buFont typeface="Wingdings" panose="05000000000000000000" pitchFamily="2" charset="2"/>
              <a:buNone/>
            </a:pPr>
            <a:r>
              <a:rPr lang="zh-CN" altLang="en-US" sz="2400" dirty="0">
                <a:solidFill>
                  <a:srgbClr val="085D9C"/>
                </a:solidFill>
              </a:rPr>
              <a:t>（</a:t>
            </a:r>
            <a:r>
              <a:rPr lang="en-US" altLang="zh-CN" sz="2400" dirty="0">
                <a:solidFill>
                  <a:srgbClr val="085D9C"/>
                </a:solidFill>
              </a:rPr>
              <a:t>3</a:t>
            </a:r>
            <a:r>
              <a:rPr lang="zh-CN" altLang="en-US" sz="2400" dirty="0">
                <a:solidFill>
                  <a:srgbClr val="085D9C"/>
                </a:solidFill>
              </a:rPr>
              <a:t>）</a:t>
            </a:r>
            <a:r>
              <a:rPr lang="en-US" altLang="zh-CN" sz="2400" dirty="0">
                <a:solidFill>
                  <a:srgbClr val="085D9C"/>
                </a:solidFill>
              </a:rPr>
              <a:t>WWW</a:t>
            </a:r>
            <a:r>
              <a:rPr lang="zh-CN" altLang="en-US" sz="2400" dirty="0">
                <a:solidFill>
                  <a:srgbClr val="085D9C"/>
                </a:solidFill>
              </a:rPr>
              <a:t>事务（</a:t>
            </a:r>
            <a:r>
              <a:rPr lang="en-US" altLang="zh-CN" sz="2400" dirty="0">
                <a:solidFill>
                  <a:srgbClr val="085D9C"/>
                </a:solidFill>
              </a:rPr>
              <a:t>HTTP</a:t>
            </a:r>
            <a:r>
              <a:rPr lang="zh-CN" altLang="en-US" sz="2400" dirty="0">
                <a:solidFill>
                  <a:srgbClr val="085D9C"/>
                </a:solidFill>
              </a:rPr>
              <a:t>）</a:t>
            </a:r>
          </a:p>
          <a:p>
            <a:pPr marL="457200" indent="-457200" algn="just" eaLnBrk="1" hangingPunct="1">
              <a:lnSpc>
                <a:spcPct val="125000"/>
              </a:lnSpc>
              <a:buFont typeface="Wingdings" panose="05000000000000000000" pitchFamily="2" charset="2"/>
              <a:buNone/>
            </a:pPr>
            <a:r>
              <a:rPr lang="zh-CN" altLang="en-US" sz="2400" dirty="0">
                <a:solidFill>
                  <a:srgbClr val="085D9C"/>
                </a:solidFill>
                <a:latin typeface="Arial" panose="020B0604020202020204" pitchFamily="34" charset="0"/>
                <a:cs typeface="Times New Roman" panose="02020603050405020304" pitchFamily="18" charset="0"/>
              </a:rPr>
              <a:t>        </a:t>
            </a:r>
            <a:r>
              <a:rPr lang="zh-CN" altLang="en-US" sz="2400" dirty="0">
                <a:solidFill>
                  <a:srgbClr val="085D9C"/>
                </a:solidFill>
                <a:cs typeface="Times New Roman" panose="02020603050405020304" pitchFamily="18" charset="0"/>
              </a:rPr>
              <a:t> 	</a:t>
            </a:r>
            <a:r>
              <a:rPr lang="zh-CN" altLang="en-US" sz="2400" dirty="0">
                <a:solidFill>
                  <a:srgbClr val="085D9C"/>
                </a:solidFill>
              </a:rPr>
              <a:t>使用</a:t>
            </a:r>
            <a:r>
              <a:rPr lang="en-US" altLang="zh-CN" sz="2400" dirty="0">
                <a:solidFill>
                  <a:srgbClr val="085D9C"/>
                </a:solidFill>
              </a:rPr>
              <a:t>SSL/TLS</a:t>
            </a:r>
          </a:p>
          <a:p>
            <a:pPr marL="457200" indent="-457200" algn="just" eaLnBrk="1" hangingPunct="1">
              <a:lnSpc>
                <a:spcPct val="125000"/>
              </a:lnSpc>
              <a:buFont typeface="Wingdings" panose="05000000000000000000" pitchFamily="2" charset="2"/>
              <a:buNone/>
            </a:pPr>
            <a:r>
              <a:rPr lang="en-US" altLang="zh-CN" sz="2400" dirty="0">
                <a:solidFill>
                  <a:srgbClr val="085D9C"/>
                </a:solidFill>
                <a:latin typeface="Arial" panose="020B0604020202020204" pitchFamily="34" charset="0"/>
                <a:cs typeface="Times New Roman" panose="02020603050405020304" pitchFamily="18" charset="0"/>
              </a:rPr>
              <a:t>        </a:t>
            </a:r>
            <a:r>
              <a:rPr lang="en-US" altLang="zh-CN" sz="2400" dirty="0">
                <a:solidFill>
                  <a:srgbClr val="085D9C"/>
                </a:solidFill>
                <a:cs typeface="Times New Roman" panose="02020603050405020304" pitchFamily="18" charset="0"/>
              </a:rPr>
              <a:t> 	</a:t>
            </a:r>
            <a:r>
              <a:rPr lang="zh-CN" altLang="en-US" sz="2400" dirty="0">
                <a:solidFill>
                  <a:srgbClr val="085D9C"/>
                </a:solidFill>
              </a:rPr>
              <a:t>安全</a:t>
            </a:r>
            <a:r>
              <a:rPr lang="en-US" altLang="zh-CN" sz="2400" dirty="0">
                <a:solidFill>
                  <a:srgbClr val="085D9C"/>
                </a:solidFill>
              </a:rPr>
              <a:t>HTTPs</a:t>
            </a:r>
            <a:r>
              <a:rPr lang="zh-CN" altLang="en-US" sz="2400" dirty="0">
                <a:solidFill>
                  <a:srgbClr val="085D9C"/>
                </a:solidFill>
              </a:rPr>
              <a:t>（</a:t>
            </a:r>
            <a:r>
              <a:rPr lang="en-US" altLang="zh-CN" sz="2400" dirty="0">
                <a:solidFill>
                  <a:srgbClr val="085D9C"/>
                </a:solidFill>
              </a:rPr>
              <a:t>S-HTTP</a:t>
            </a:r>
            <a:r>
              <a:rPr lang="zh-CN" altLang="en-US" sz="2400" dirty="0">
                <a:solidFill>
                  <a:srgbClr val="085D9C"/>
                </a:solidFill>
              </a:rPr>
              <a:t>）</a:t>
            </a:r>
          </a:p>
          <a:p>
            <a:pPr marL="457200" indent="-457200" algn="just" eaLnBrk="1" hangingPunct="1">
              <a:lnSpc>
                <a:spcPct val="125000"/>
              </a:lnSpc>
              <a:buFont typeface="Wingdings" panose="05000000000000000000" pitchFamily="2" charset="2"/>
              <a:buNone/>
            </a:pPr>
            <a:endParaRPr lang="zh-CN" altLang="en-US" sz="2400" dirty="0">
              <a:solidFill>
                <a:srgbClr val="085D9C"/>
              </a:solidFill>
            </a:endParaRPr>
          </a:p>
          <a:p>
            <a:pPr marL="457200" indent="-457200" algn="just" eaLnBrk="1" hangingPunct="1">
              <a:lnSpc>
                <a:spcPct val="125000"/>
              </a:lnSpc>
              <a:buFont typeface="Wingdings" panose="05000000000000000000" pitchFamily="2" charset="2"/>
              <a:buNone/>
            </a:pPr>
            <a:r>
              <a:rPr lang="zh-CN" altLang="en-US" sz="2400" dirty="0">
                <a:solidFill>
                  <a:srgbClr val="085D9C"/>
                </a:solidFill>
              </a:rPr>
              <a:t>（</a:t>
            </a:r>
            <a:r>
              <a:rPr lang="en-US" altLang="zh-CN" sz="2400" dirty="0">
                <a:solidFill>
                  <a:srgbClr val="085D9C"/>
                </a:solidFill>
              </a:rPr>
              <a:t>4</a:t>
            </a:r>
            <a:r>
              <a:rPr lang="zh-CN" altLang="en-US" sz="2400" dirty="0">
                <a:solidFill>
                  <a:srgbClr val="085D9C"/>
                </a:solidFill>
              </a:rPr>
              <a:t>）域名系统（</a:t>
            </a:r>
            <a:r>
              <a:rPr lang="en-US" altLang="zh-CN" sz="2400" dirty="0">
                <a:solidFill>
                  <a:srgbClr val="085D9C"/>
                </a:solidFill>
              </a:rPr>
              <a:t>DNS</a:t>
            </a:r>
            <a:r>
              <a:rPr lang="zh-CN" altLang="en-US" sz="2400" dirty="0">
                <a:solidFill>
                  <a:srgbClr val="085D9C"/>
                </a:solidFill>
              </a:rPr>
              <a:t>）</a:t>
            </a:r>
          </a:p>
          <a:p>
            <a:pPr marL="457200" indent="-457200" algn="just" eaLnBrk="1" hangingPunct="1">
              <a:lnSpc>
                <a:spcPct val="125000"/>
              </a:lnSpc>
              <a:buFont typeface="Wingdings" panose="05000000000000000000" pitchFamily="2" charset="2"/>
              <a:buNone/>
            </a:pPr>
            <a:r>
              <a:rPr lang="zh-CN" altLang="en-US" sz="2400" dirty="0">
                <a:solidFill>
                  <a:srgbClr val="085D9C"/>
                </a:solidFill>
                <a:latin typeface="Arial" panose="020B0604020202020204" pitchFamily="34" charset="0"/>
                <a:cs typeface="Times New Roman" panose="02020603050405020304" pitchFamily="18" charset="0"/>
              </a:rPr>
              <a:t>        </a:t>
            </a:r>
            <a:r>
              <a:rPr lang="zh-CN" altLang="en-US" sz="2400" dirty="0">
                <a:solidFill>
                  <a:srgbClr val="085D9C"/>
                </a:solidFill>
                <a:cs typeface="Times New Roman" panose="02020603050405020304" pitchFamily="18" charset="0"/>
              </a:rPr>
              <a:t> 	</a:t>
            </a:r>
            <a:r>
              <a:rPr lang="zh-CN" altLang="en-US" sz="2400" dirty="0">
                <a:solidFill>
                  <a:srgbClr val="085D9C"/>
                </a:solidFill>
              </a:rPr>
              <a:t>安全</a:t>
            </a:r>
            <a:r>
              <a:rPr lang="en-US" altLang="zh-CN" sz="2400" dirty="0">
                <a:solidFill>
                  <a:srgbClr val="085D9C"/>
                </a:solidFill>
              </a:rPr>
              <a:t>DNS</a:t>
            </a:r>
            <a:r>
              <a:rPr lang="zh-CN" altLang="en-US" sz="2400" dirty="0">
                <a:solidFill>
                  <a:srgbClr val="085D9C"/>
                </a:solidFill>
              </a:rPr>
              <a:t>（</a:t>
            </a:r>
            <a:r>
              <a:rPr lang="en-US" altLang="zh-CN" sz="2400" dirty="0">
                <a:solidFill>
                  <a:srgbClr val="085D9C"/>
                </a:solidFill>
              </a:rPr>
              <a:t>Secure DNS</a:t>
            </a:r>
            <a:r>
              <a:rPr lang="zh-CN" altLang="en-US" sz="2400" dirty="0">
                <a:solidFill>
                  <a:srgbClr val="085D9C"/>
                </a:solidFill>
              </a:rPr>
              <a:t>）</a:t>
            </a:r>
          </a:p>
          <a:p>
            <a:pPr marL="457200" indent="-457200" algn="just" eaLnBrk="1" hangingPunct="1">
              <a:lnSpc>
                <a:spcPct val="125000"/>
              </a:lnSpc>
              <a:buFont typeface="Wingdings" panose="05000000000000000000" pitchFamily="2" charset="2"/>
              <a:buNone/>
            </a:pPr>
            <a:r>
              <a:rPr lang="zh-CN" altLang="en-US" sz="2400" dirty="0">
                <a:solidFill>
                  <a:srgbClr val="085D9C"/>
                </a:solidFill>
                <a:latin typeface="Arial" panose="020B0604020202020204" pitchFamily="34" charset="0"/>
                <a:cs typeface="Times New Roman" panose="02020603050405020304" pitchFamily="18" charset="0"/>
              </a:rPr>
              <a:t>        </a:t>
            </a:r>
            <a:r>
              <a:rPr lang="zh-CN" altLang="en-US" sz="2400" dirty="0">
                <a:solidFill>
                  <a:srgbClr val="085D9C"/>
                </a:solidFill>
                <a:cs typeface="Times New Roman" panose="02020603050405020304" pitchFamily="18" charset="0"/>
              </a:rPr>
              <a:t> 	</a:t>
            </a:r>
            <a:r>
              <a:rPr lang="en-US" altLang="zh-CN" sz="2400" dirty="0">
                <a:solidFill>
                  <a:srgbClr val="085D9C"/>
                </a:solidFill>
              </a:rPr>
              <a:t>RFC2065</a:t>
            </a:r>
            <a:r>
              <a:rPr lang="zh-CN" altLang="en-US" sz="2400" dirty="0">
                <a:solidFill>
                  <a:srgbClr val="085D9C"/>
                </a:solidFill>
              </a:rPr>
              <a:t>域名系统安全扩展</a:t>
            </a:r>
          </a:p>
        </p:txBody>
      </p:sp>
      <p:sp>
        <p:nvSpPr>
          <p:cNvPr id="3" name="Rectangle 2"/>
          <p:cNvSpPr>
            <a:spLocks noGrp="1" noChangeArrowheads="1"/>
          </p:cNvSpPr>
          <p:nvPr>
            <p:ph type="title"/>
          </p:nvPr>
        </p:nvSpPr>
        <p:spPr>
          <a:xfrm>
            <a:off x="762000" y="214313"/>
            <a:ext cx="7793038" cy="852487"/>
          </a:xfrm>
        </p:spPr>
        <p:txBody>
          <a:bodyPr/>
          <a:lstStyle/>
          <a:p>
            <a:pPr eaLnBrk="1" hangingPunct="1"/>
            <a:r>
              <a:rPr lang="zh-CN" altLang="en-US" dirty="0"/>
              <a:t>安全协议概述</a:t>
            </a:r>
          </a:p>
        </p:txBody>
      </p:sp>
    </p:spTree>
    <p:extLst>
      <p:ext uri="{BB962C8B-B14F-4D97-AF65-F5344CB8AC3E}">
        <p14:creationId xmlns:p14="http://schemas.microsoft.com/office/powerpoint/2010/main" val="2254088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body" idx="1"/>
          </p:nvPr>
        </p:nvSpPr>
        <p:spPr>
          <a:xfrm>
            <a:off x="353219" y="1535113"/>
            <a:ext cx="8610600" cy="3316287"/>
          </a:xfrm>
        </p:spPr>
        <p:txBody>
          <a:bodyPr/>
          <a:lstStyle/>
          <a:p>
            <a:pPr algn="just" eaLnBrk="1" hangingPunct="1">
              <a:buFont typeface="Wingdings" panose="05000000000000000000" pitchFamily="2" charset="2"/>
              <a:buNone/>
            </a:pPr>
            <a:r>
              <a:rPr lang="zh-CN" altLang="en-US" sz="2400"/>
              <a:t>（</a:t>
            </a:r>
            <a:r>
              <a:rPr lang="en-US" altLang="zh-CN" sz="2400"/>
              <a:t>5</a:t>
            </a:r>
            <a:r>
              <a:rPr lang="zh-CN" altLang="en-US" sz="2400"/>
              <a:t>）文件传输（</a:t>
            </a:r>
            <a:r>
              <a:rPr lang="en-US" altLang="zh-CN" sz="2400"/>
              <a:t>FTP</a:t>
            </a:r>
            <a:r>
              <a:rPr lang="zh-CN" altLang="en-US" sz="2400"/>
              <a:t>）</a:t>
            </a:r>
          </a:p>
          <a:p>
            <a:pPr algn="just" eaLnBrk="1" hangingPunct="1">
              <a:buFont typeface="Wingdings" panose="05000000000000000000" pitchFamily="2" charset="2"/>
              <a:buNone/>
            </a:pPr>
            <a:r>
              <a:rPr lang="zh-CN" altLang="en-US" sz="2400">
                <a:cs typeface="Times New Roman" panose="02020603050405020304" pitchFamily="18" charset="0"/>
              </a:rPr>
              <a:t>         	</a:t>
            </a:r>
            <a:r>
              <a:rPr lang="en-US" altLang="zh-CN" sz="2400"/>
              <a:t>RFC2228 FTP</a:t>
            </a:r>
            <a:r>
              <a:rPr lang="zh-CN" altLang="en-US" sz="2400"/>
              <a:t>安全扩展</a:t>
            </a:r>
          </a:p>
          <a:p>
            <a:pPr algn="just" eaLnBrk="1" hangingPunct="1">
              <a:buFont typeface="Wingdings" panose="05000000000000000000" pitchFamily="2" charset="2"/>
              <a:buNone/>
            </a:pPr>
            <a:endParaRPr lang="zh-CN" altLang="en-US" sz="2400"/>
          </a:p>
          <a:p>
            <a:pPr algn="just" eaLnBrk="1" hangingPunct="1">
              <a:buFont typeface="Wingdings" panose="05000000000000000000" pitchFamily="2" charset="2"/>
              <a:buNone/>
            </a:pPr>
            <a:r>
              <a:rPr lang="zh-CN" altLang="en-US" sz="2400"/>
              <a:t>（</a:t>
            </a:r>
            <a:r>
              <a:rPr lang="en-US" altLang="zh-CN" sz="2400"/>
              <a:t>6</a:t>
            </a:r>
            <a:r>
              <a:rPr lang="zh-CN" altLang="en-US" sz="2400"/>
              <a:t>）其它应用</a:t>
            </a:r>
          </a:p>
          <a:p>
            <a:pPr algn="just" eaLnBrk="1" hangingPunct="1">
              <a:buFont typeface="Wingdings" panose="05000000000000000000" pitchFamily="2" charset="2"/>
              <a:buNone/>
            </a:pPr>
            <a:r>
              <a:rPr lang="zh-CN" altLang="en-US" sz="2400">
                <a:cs typeface="Times New Roman" panose="02020603050405020304" pitchFamily="18" charset="0"/>
              </a:rPr>
              <a:t>         	</a:t>
            </a:r>
            <a:r>
              <a:rPr lang="zh-CN" altLang="en-US" sz="2400"/>
              <a:t>网络管理：简单网络管理协议（</a:t>
            </a:r>
            <a:r>
              <a:rPr lang="en-US" altLang="zh-CN" sz="2400"/>
              <a:t>SNMPv2</a:t>
            </a:r>
            <a:r>
              <a:rPr lang="zh-CN" altLang="en-US" sz="2400"/>
              <a:t>、</a:t>
            </a:r>
            <a:r>
              <a:rPr lang="en-US" altLang="zh-CN" sz="2400"/>
              <a:t>SNMPv3</a:t>
            </a:r>
            <a:r>
              <a:rPr lang="zh-CN" altLang="en-US" sz="2400"/>
              <a:t>）</a:t>
            </a:r>
          </a:p>
          <a:p>
            <a:pPr algn="just" eaLnBrk="1" hangingPunct="1">
              <a:buFont typeface="Wingdings" panose="05000000000000000000" pitchFamily="2" charset="2"/>
              <a:buNone/>
            </a:pPr>
            <a:r>
              <a:rPr lang="zh-CN" altLang="en-US" sz="2400">
                <a:cs typeface="Times New Roman" panose="02020603050405020304" pitchFamily="18" charset="0"/>
              </a:rPr>
              <a:t>         	</a:t>
            </a:r>
            <a:r>
              <a:rPr lang="zh-CN" altLang="en-US" sz="2400"/>
              <a:t>机密文件系统（</a:t>
            </a:r>
            <a:r>
              <a:rPr lang="en-US" altLang="zh-CN" sz="2400"/>
              <a:t>CFS</a:t>
            </a:r>
            <a:r>
              <a:rPr lang="zh-CN" altLang="en-US" sz="2400"/>
              <a:t>）</a:t>
            </a:r>
          </a:p>
          <a:p>
            <a:pPr algn="just" eaLnBrk="1" hangingPunct="1">
              <a:buFont typeface="Wingdings" panose="05000000000000000000" pitchFamily="2" charset="2"/>
              <a:buNone/>
            </a:pPr>
            <a:r>
              <a:rPr lang="zh-CN" altLang="en-US" sz="2400"/>
              <a:t>		</a:t>
            </a:r>
            <a:r>
              <a:rPr lang="en-US" altLang="zh-CN" sz="2400"/>
              <a:t>Andrew</a:t>
            </a:r>
            <a:r>
              <a:rPr lang="zh-CN" altLang="en-US" sz="2400"/>
              <a:t>文件系统（</a:t>
            </a:r>
            <a:r>
              <a:rPr lang="en-US" altLang="zh-CN" sz="2400"/>
              <a:t>AFS</a:t>
            </a:r>
            <a:r>
              <a:rPr lang="zh-CN" altLang="en-US" sz="2400"/>
              <a:t>）</a:t>
            </a:r>
          </a:p>
          <a:p>
            <a:pPr eaLnBrk="1" hangingPunct="1">
              <a:buFont typeface="Wingdings" panose="05000000000000000000" pitchFamily="2" charset="2"/>
              <a:buNone/>
            </a:pPr>
            <a:endParaRPr lang="en-US" altLang="zh-CN"/>
          </a:p>
        </p:txBody>
      </p:sp>
      <p:sp>
        <p:nvSpPr>
          <p:cNvPr id="3" name="Rectangle 2"/>
          <p:cNvSpPr>
            <a:spLocks noGrp="1" noChangeArrowheads="1"/>
          </p:cNvSpPr>
          <p:nvPr>
            <p:ph type="title"/>
          </p:nvPr>
        </p:nvSpPr>
        <p:spPr>
          <a:xfrm>
            <a:off x="762000" y="214313"/>
            <a:ext cx="7793038" cy="852487"/>
          </a:xfrm>
        </p:spPr>
        <p:txBody>
          <a:bodyPr/>
          <a:lstStyle/>
          <a:p>
            <a:pPr eaLnBrk="1" hangingPunct="1"/>
            <a:r>
              <a:rPr lang="zh-CN" altLang="en-US" dirty="0"/>
              <a:t>安全协议概述</a:t>
            </a:r>
          </a:p>
        </p:txBody>
      </p:sp>
    </p:spTree>
    <p:extLst>
      <p:ext uri="{BB962C8B-B14F-4D97-AF65-F5344CB8AC3E}">
        <p14:creationId xmlns:p14="http://schemas.microsoft.com/office/powerpoint/2010/main" val="382732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body" idx="1"/>
          </p:nvPr>
        </p:nvSpPr>
        <p:spPr>
          <a:xfrm>
            <a:off x="762000" y="1384300"/>
            <a:ext cx="7162800" cy="4114800"/>
          </a:xfrm>
        </p:spPr>
        <p:txBody>
          <a:bodyPr/>
          <a:lstStyle/>
          <a:p>
            <a:pPr algn="just" eaLnBrk="1" hangingPunct="1">
              <a:buFont typeface="Wingdings" panose="05000000000000000000" pitchFamily="2" charset="2"/>
              <a:buNone/>
            </a:pPr>
            <a:r>
              <a:rPr lang="en-US" altLang="zh-CN" sz="2400" b="1" dirty="0">
                <a:solidFill>
                  <a:schemeClr val="hlink"/>
                </a:solidFill>
                <a:latin typeface="宋体" panose="02010600030101010101" pitchFamily="2" charset="-122"/>
              </a:rPr>
              <a:t>5</a:t>
            </a:r>
            <a:r>
              <a:rPr lang="zh-CN" altLang="en-US" sz="2400" b="1" dirty="0">
                <a:solidFill>
                  <a:schemeClr val="hlink"/>
                </a:solidFill>
                <a:latin typeface="宋体" panose="02010600030101010101" pitchFamily="2" charset="-122"/>
              </a:rPr>
              <a:t>、电子支付方案</a:t>
            </a:r>
            <a:r>
              <a:rPr lang="zh-CN" altLang="en-US" sz="2400" b="1" dirty="0">
                <a:solidFill>
                  <a:schemeClr val="hlink"/>
                </a:solidFill>
              </a:rPr>
              <a:t> </a:t>
            </a:r>
          </a:p>
          <a:p>
            <a:pPr algn="just" eaLnBrk="1" hangingPunct="1">
              <a:buFont typeface="Wingdings" panose="05000000000000000000" pitchFamily="2" charset="2"/>
              <a:buNone/>
            </a:pPr>
            <a:r>
              <a:rPr lang="zh-CN" altLang="en-US" sz="2000" dirty="0"/>
              <a:t>    （</a:t>
            </a:r>
            <a:r>
              <a:rPr lang="en-US" altLang="zh-CN" sz="2000" dirty="0"/>
              <a:t>1</a:t>
            </a:r>
            <a:r>
              <a:rPr lang="zh-CN" altLang="en-US" sz="2000" dirty="0"/>
              <a:t>）电子货币（</a:t>
            </a:r>
            <a:r>
              <a:rPr lang="en-US" altLang="zh-CN" sz="2000" dirty="0"/>
              <a:t>Electronic Cash</a:t>
            </a:r>
            <a:r>
              <a:rPr lang="zh-CN" altLang="en-US" sz="2000" dirty="0"/>
              <a:t>）</a:t>
            </a:r>
          </a:p>
          <a:p>
            <a:pPr algn="just" eaLnBrk="1" hangingPunct="1">
              <a:buFont typeface="Wingdings" panose="05000000000000000000" pitchFamily="2" charset="2"/>
              <a:buNone/>
            </a:pPr>
            <a:r>
              <a:rPr lang="zh-CN" altLang="en-US" sz="2000" dirty="0">
                <a:latin typeface="Arial" panose="020B0604020202020204" pitchFamily="34" charset="0"/>
                <a:cs typeface="Times New Roman" panose="02020603050405020304" pitchFamily="18" charset="0"/>
              </a:rPr>
              <a:t>     </a:t>
            </a:r>
            <a:r>
              <a:rPr lang="zh-CN" altLang="en-US" sz="2000" dirty="0">
                <a:cs typeface="Times New Roman" panose="02020603050405020304" pitchFamily="18" charset="0"/>
              </a:rPr>
              <a:t> </a:t>
            </a:r>
            <a:r>
              <a:rPr lang="zh-CN" altLang="en-US" sz="2000" dirty="0">
                <a:latin typeface="Arial" panose="020B0604020202020204" pitchFamily="34" charset="0"/>
                <a:cs typeface="Times New Roman" panose="02020603050405020304" pitchFamily="18" charset="0"/>
              </a:rPr>
              <a:t>   </a:t>
            </a:r>
            <a:r>
              <a:rPr lang="zh-CN" altLang="en-US" sz="2000" dirty="0">
                <a:cs typeface="Times New Roman" panose="02020603050405020304" pitchFamily="18" charset="0"/>
              </a:rPr>
              <a:t> 	 </a:t>
            </a:r>
            <a:r>
              <a:rPr lang="en-US" altLang="zh-CN" sz="2000" dirty="0" err="1"/>
              <a:t>Ecash</a:t>
            </a:r>
            <a:r>
              <a:rPr lang="zh-CN" altLang="en-US" sz="2000" dirty="0"/>
              <a:t>（</a:t>
            </a:r>
            <a:r>
              <a:rPr lang="en-US" altLang="zh-CN" sz="2000" dirty="0" err="1"/>
              <a:t>Digicash</a:t>
            </a:r>
            <a:r>
              <a:rPr lang="zh-CN" altLang="en-US" sz="2000" dirty="0"/>
              <a:t>）</a:t>
            </a:r>
          </a:p>
          <a:p>
            <a:pPr algn="just" eaLnBrk="1" hangingPunct="1">
              <a:buFont typeface="Wingdings" panose="05000000000000000000" pitchFamily="2" charset="2"/>
              <a:buNone/>
            </a:pPr>
            <a:r>
              <a:rPr lang="zh-CN" altLang="en-US" sz="2000" dirty="0">
                <a:latin typeface="Arial" panose="020B0604020202020204" pitchFamily="34" charset="0"/>
                <a:cs typeface="Times New Roman" panose="02020603050405020304" pitchFamily="18" charset="0"/>
              </a:rPr>
              <a:t>        </a:t>
            </a:r>
            <a:r>
              <a:rPr lang="zh-CN" altLang="en-US" sz="2000" dirty="0">
                <a:cs typeface="Times New Roman" panose="02020603050405020304" pitchFamily="18" charset="0"/>
              </a:rPr>
              <a:t> 	 </a:t>
            </a:r>
            <a:r>
              <a:rPr lang="en-US" altLang="zh-CN" sz="2000" dirty="0"/>
              <a:t>CAFE</a:t>
            </a:r>
            <a:r>
              <a:rPr lang="zh-CN" altLang="en-US" sz="2000" dirty="0"/>
              <a:t>（</a:t>
            </a:r>
            <a:r>
              <a:rPr lang="en-US" altLang="zh-CN" sz="2000" dirty="0"/>
              <a:t>European R&amp;D Project</a:t>
            </a:r>
            <a:r>
              <a:rPr lang="zh-CN" altLang="en-US" sz="2000" dirty="0"/>
              <a:t>）</a:t>
            </a:r>
          </a:p>
          <a:p>
            <a:pPr algn="just" eaLnBrk="1" hangingPunct="1">
              <a:buFont typeface="Wingdings" panose="05000000000000000000" pitchFamily="2" charset="2"/>
              <a:buNone/>
            </a:pPr>
            <a:r>
              <a:rPr lang="zh-CN" altLang="en-US" sz="2000" dirty="0">
                <a:latin typeface="Arial" panose="020B0604020202020204" pitchFamily="34" charset="0"/>
                <a:cs typeface="Times New Roman" panose="02020603050405020304" pitchFamily="18" charset="0"/>
              </a:rPr>
              <a:t>        </a:t>
            </a:r>
            <a:r>
              <a:rPr lang="zh-CN" altLang="en-US" sz="2000" dirty="0">
                <a:cs typeface="Times New Roman" panose="02020603050405020304" pitchFamily="18" charset="0"/>
              </a:rPr>
              <a:t> 	 </a:t>
            </a:r>
            <a:r>
              <a:rPr lang="en-US" altLang="zh-CN" sz="2000" dirty="0" err="1"/>
              <a:t>NetCash</a:t>
            </a:r>
            <a:r>
              <a:rPr lang="zh-CN" altLang="en-US" sz="2000" dirty="0"/>
              <a:t>（</a:t>
            </a:r>
            <a:r>
              <a:rPr lang="en-US" altLang="zh-CN" sz="2000" dirty="0"/>
              <a:t>ISI/USC</a:t>
            </a:r>
            <a:r>
              <a:rPr lang="zh-CN" altLang="en-US" sz="2000" dirty="0"/>
              <a:t>）</a:t>
            </a:r>
          </a:p>
          <a:p>
            <a:pPr algn="just" eaLnBrk="1" hangingPunct="1">
              <a:buFont typeface="Wingdings" panose="05000000000000000000" pitchFamily="2" charset="2"/>
              <a:buNone/>
            </a:pPr>
            <a:r>
              <a:rPr lang="zh-CN" altLang="en-US" sz="2000" dirty="0">
                <a:latin typeface="Arial" panose="020B0604020202020204" pitchFamily="34" charset="0"/>
                <a:cs typeface="Times New Roman" panose="02020603050405020304" pitchFamily="18" charset="0"/>
              </a:rPr>
              <a:t>        </a:t>
            </a:r>
            <a:r>
              <a:rPr lang="zh-CN" altLang="en-US" sz="2000" dirty="0">
                <a:cs typeface="Times New Roman" panose="02020603050405020304" pitchFamily="18" charset="0"/>
              </a:rPr>
              <a:t>  	 </a:t>
            </a:r>
            <a:r>
              <a:rPr lang="en-US" altLang="zh-CN" sz="2000" dirty="0" err="1"/>
              <a:t>Mondex</a:t>
            </a:r>
            <a:r>
              <a:rPr lang="zh-CN" altLang="en-US" sz="2000" dirty="0"/>
              <a:t>（</a:t>
            </a:r>
            <a:r>
              <a:rPr lang="en-US" altLang="zh-CN" sz="2000" dirty="0"/>
              <a:t>UK</a:t>
            </a:r>
            <a:r>
              <a:rPr lang="zh-CN" altLang="en-US" sz="2000" dirty="0"/>
              <a:t>）</a:t>
            </a:r>
          </a:p>
          <a:p>
            <a:pPr algn="just" eaLnBrk="1" hangingPunct="1">
              <a:buFont typeface="Wingdings" panose="05000000000000000000" pitchFamily="2" charset="2"/>
              <a:buNone/>
            </a:pPr>
            <a:r>
              <a:rPr lang="zh-CN" altLang="en-US" sz="2000" dirty="0">
                <a:latin typeface="Arial" panose="020B0604020202020204" pitchFamily="34" charset="0"/>
                <a:cs typeface="Times New Roman" panose="02020603050405020304" pitchFamily="18" charset="0"/>
              </a:rPr>
              <a:t>        </a:t>
            </a:r>
            <a:r>
              <a:rPr lang="zh-CN" altLang="en-US" sz="2000" dirty="0">
                <a:cs typeface="Times New Roman" panose="02020603050405020304" pitchFamily="18" charset="0"/>
              </a:rPr>
              <a:t> 	 </a:t>
            </a:r>
            <a:r>
              <a:rPr lang="en-US" altLang="zh-CN" sz="2000" dirty="0" err="1"/>
              <a:t>CyberCash</a:t>
            </a:r>
            <a:endParaRPr lang="en-US" altLang="zh-CN" sz="2000" dirty="0"/>
          </a:p>
          <a:p>
            <a:pPr algn="just" eaLnBrk="1" hangingPunct="1">
              <a:buFont typeface="Wingdings" panose="05000000000000000000" pitchFamily="2" charset="2"/>
              <a:buNone/>
            </a:pPr>
            <a:endParaRPr lang="en-US" altLang="zh-CN" sz="2000" dirty="0"/>
          </a:p>
          <a:p>
            <a:pPr algn="just" eaLnBrk="1" hangingPunct="1">
              <a:buFont typeface="Wingdings" panose="05000000000000000000" pitchFamily="2" charset="2"/>
              <a:buNone/>
            </a:pPr>
            <a:r>
              <a:rPr lang="en-US" altLang="zh-CN" sz="2000" dirty="0"/>
              <a:t>   </a:t>
            </a:r>
            <a:r>
              <a:rPr lang="zh-CN" altLang="en-US" sz="2000" dirty="0"/>
              <a:t>（</a:t>
            </a:r>
            <a:r>
              <a:rPr lang="en-US" altLang="zh-CN" sz="2000" dirty="0"/>
              <a:t>2</a:t>
            </a:r>
            <a:r>
              <a:rPr lang="zh-CN" altLang="en-US" sz="2000" dirty="0"/>
              <a:t>）电子支票（</a:t>
            </a:r>
            <a:r>
              <a:rPr lang="en-US" altLang="zh-CN" sz="2000" dirty="0"/>
              <a:t>Electronic Checks</a:t>
            </a:r>
            <a:r>
              <a:rPr lang="zh-CN" altLang="en-US" sz="2000" dirty="0"/>
              <a:t>）</a:t>
            </a:r>
          </a:p>
          <a:p>
            <a:pPr algn="just" eaLnBrk="1" hangingPunct="1">
              <a:buFont typeface="Wingdings" panose="05000000000000000000" pitchFamily="2" charset="2"/>
              <a:buNone/>
            </a:pPr>
            <a:r>
              <a:rPr lang="zh-CN" altLang="en-US" sz="2000" dirty="0">
                <a:latin typeface="Arial" panose="020B0604020202020204" pitchFamily="34" charset="0"/>
                <a:cs typeface="Times New Roman" panose="02020603050405020304" pitchFamily="18" charset="0"/>
              </a:rPr>
              <a:t>    </a:t>
            </a:r>
            <a:r>
              <a:rPr lang="zh-CN" altLang="en-US" sz="2000" dirty="0">
                <a:cs typeface="Times New Roman" panose="02020603050405020304" pitchFamily="18" charset="0"/>
              </a:rPr>
              <a:t>		</a:t>
            </a:r>
            <a:r>
              <a:rPr lang="en-US" altLang="zh-CN" sz="2000" dirty="0" err="1"/>
              <a:t>PayNow</a:t>
            </a:r>
            <a:r>
              <a:rPr lang="zh-CN" altLang="en-US" sz="2000" dirty="0"/>
              <a:t>（</a:t>
            </a:r>
            <a:r>
              <a:rPr lang="en-US" altLang="zh-CN" sz="2000" dirty="0" err="1"/>
              <a:t>CyberCash</a:t>
            </a:r>
            <a:r>
              <a:rPr lang="zh-CN" altLang="en-US" sz="2000" dirty="0"/>
              <a:t>）</a:t>
            </a:r>
          </a:p>
          <a:p>
            <a:pPr algn="just" eaLnBrk="1" hangingPunct="1">
              <a:buFont typeface="Wingdings" panose="05000000000000000000" pitchFamily="2" charset="2"/>
              <a:buNone/>
            </a:pPr>
            <a:r>
              <a:rPr lang="zh-CN" altLang="en-US" sz="2000" dirty="0">
                <a:latin typeface="Arial" panose="020B0604020202020204" pitchFamily="34" charset="0"/>
                <a:cs typeface="Times New Roman" panose="02020603050405020304" pitchFamily="18" charset="0"/>
              </a:rPr>
              <a:t>        </a:t>
            </a:r>
            <a:r>
              <a:rPr lang="zh-CN" altLang="en-US" sz="2000" dirty="0">
                <a:cs typeface="Times New Roman" panose="02020603050405020304" pitchFamily="18" charset="0"/>
              </a:rPr>
              <a:t> 	</a:t>
            </a:r>
            <a:r>
              <a:rPr lang="en-US" altLang="zh-CN" sz="2000" dirty="0" err="1"/>
              <a:t>NteCheque</a:t>
            </a:r>
            <a:r>
              <a:rPr lang="zh-CN" altLang="en-US" sz="2000" dirty="0"/>
              <a:t>（</a:t>
            </a:r>
            <a:r>
              <a:rPr lang="en-US" altLang="zh-CN" sz="2000" dirty="0"/>
              <a:t>ISI/USC</a:t>
            </a:r>
            <a:r>
              <a:rPr lang="zh-CN" altLang="en-US" sz="2000" dirty="0"/>
              <a:t>）</a:t>
            </a:r>
          </a:p>
        </p:txBody>
      </p:sp>
      <p:sp>
        <p:nvSpPr>
          <p:cNvPr id="3" name="Rectangle 2"/>
          <p:cNvSpPr>
            <a:spLocks noGrp="1" noChangeArrowheads="1"/>
          </p:cNvSpPr>
          <p:nvPr>
            <p:ph type="title"/>
          </p:nvPr>
        </p:nvSpPr>
        <p:spPr>
          <a:xfrm>
            <a:off x="762000" y="214313"/>
            <a:ext cx="7793038" cy="852487"/>
          </a:xfrm>
        </p:spPr>
        <p:txBody>
          <a:bodyPr/>
          <a:lstStyle/>
          <a:p>
            <a:pPr eaLnBrk="1" hangingPunct="1"/>
            <a:r>
              <a:rPr lang="zh-CN" altLang="en-US" dirty="0"/>
              <a:t>安全协议概述</a:t>
            </a:r>
          </a:p>
        </p:txBody>
      </p:sp>
    </p:spTree>
    <p:extLst>
      <p:ext uri="{BB962C8B-B14F-4D97-AF65-F5344CB8AC3E}">
        <p14:creationId xmlns:p14="http://schemas.microsoft.com/office/powerpoint/2010/main" val="1452261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body" idx="1"/>
          </p:nvPr>
        </p:nvSpPr>
        <p:spPr>
          <a:xfrm>
            <a:off x="419100" y="1384300"/>
            <a:ext cx="7848600" cy="4584700"/>
          </a:xfrm>
        </p:spPr>
        <p:txBody>
          <a:bodyPr/>
          <a:lstStyle/>
          <a:p>
            <a:pPr marL="457200" indent="-457200" algn="just" eaLnBrk="1" hangingPunct="1">
              <a:buFont typeface="Wingdings" panose="05000000000000000000" pitchFamily="2" charset="2"/>
              <a:buNone/>
            </a:pPr>
            <a:r>
              <a:rPr lang="zh-CN" altLang="en-US" sz="2000" dirty="0"/>
              <a:t>（</a:t>
            </a:r>
            <a:r>
              <a:rPr lang="en-US" altLang="zh-CN" sz="2000" dirty="0"/>
              <a:t>3</a:t>
            </a:r>
            <a:r>
              <a:rPr lang="zh-CN" altLang="en-US" sz="2000" dirty="0"/>
              <a:t>）信用卡支付（</a:t>
            </a:r>
            <a:r>
              <a:rPr lang="en-US" altLang="zh-CN" sz="2000" dirty="0"/>
              <a:t>Credit Card Payment</a:t>
            </a:r>
            <a:r>
              <a:rPr lang="zh-CN" altLang="en-US" sz="2000" dirty="0"/>
              <a:t>）</a:t>
            </a:r>
          </a:p>
          <a:p>
            <a:pPr marL="457200" indent="-457200" algn="just" eaLnBrk="1" hangingPunct="1">
              <a:buFont typeface="Wingdings" panose="05000000000000000000" pitchFamily="2" charset="2"/>
              <a:buNone/>
            </a:pPr>
            <a:r>
              <a:rPr lang="zh-CN" altLang="en-US" sz="2000" dirty="0">
                <a:cs typeface="Times New Roman" panose="02020603050405020304" pitchFamily="18" charset="0"/>
              </a:rPr>
              <a:t>         	</a:t>
            </a:r>
            <a:r>
              <a:rPr lang="en-US" altLang="zh-CN" sz="2000" dirty="0" err="1"/>
              <a:t>iKP</a:t>
            </a:r>
            <a:r>
              <a:rPr lang="zh-CN" altLang="en-US" sz="2000" dirty="0"/>
              <a:t>（</a:t>
            </a:r>
            <a:r>
              <a:rPr lang="en-US" altLang="zh-CN" sz="2000" dirty="0" err="1"/>
              <a:t>i</a:t>
            </a:r>
            <a:r>
              <a:rPr lang="en-US" altLang="zh-CN" sz="2000" dirty="0"/>
              <a:t>-Key-Protocol</a:t>
            </a:r>
            <a:r>
              <a:rPr lang="zh-CN" altLang="en-US" sz="2000" dirty="0"/>
              <a:t>）</a:t>
            </a:r>
          </a:p>
          <a:p>
            <a:pPr marL="457200" indent="-457200" algn="just" eaLnBrk="1" hangingPunct="1">
              <a:buFont typeface="Wingdings" panose="05000000000000000000" pitchFamily="2" charset="2"/>
              <a:buNone/>
            </a:pPr>
            <a:r>
              <a:rPr lang="zh-CN" altLang="en-US" sz="2000" dirty="0">
                <a:cs typeface="Times New Roman" panose="02020603050405020304" pitchFamily="18" charset="0"/>
              </a:rPr>
              <a:t>         	</a:t>
            </a:r>
            <a:r>
              <a:rPr lang="zh-CN" altLang="en-US" sz="2000" dirty="0"/>
              <a:t>安全电子支付协议（</a:t>
            </a:r>
            <a:r>
              <a:rPr lang="en-US" altLang="zh-CN" sz="2000" dirty="0"/>
              <a:t>SEPP</a:t>
            </a:r>
            <a:r>
              <a:rPr lang="zh-CN" altLang="en-US" sz="2000" dirty="0"/>
              <a:t>）</a:t>
            </a:r>
          </a:p>
          <a:p>
            <a:pPr marL="457200" indent="-457200" algn="just" eaLnBrk="1" hangingPunct="1">
              <a:buFont typeface="Wingdings" panose="05000000000000000000" pitchFamily="2" charset="2"/>
              <a:buNone/>
            </a:pPr>
            <a:r>
              <a:rPr lang="zh-CN" altLang="en-US" sz="2000" dirty="0">
                <a:cs typeface="Times New Roman" panose="02020603050405020304" pitchFamily="18" charset="0"/>
              </a:rPr>
              <a:t>         	</a:t>
            </a:r>
            <a:r>
              <a:rPr lang="zh-CN" altLang="en-US" sz="2000" dirty="0"/>
              <a:t>安全交易技术（</a:t>
            </a:r>
            <a:r>
              <a:rPr lang="en-US" altLang="zh-CN" sz="2000" dirty="0"/>
              <a:t>STT</a:t>
            </a:r>
            <a:r>
              <a:rPr lang="zh-CN" altLang="en-US" sz="2000" dirty="0"/>
              <a:t>）</a:t>
            </a:r>
          </a:p>
          <a:p>
            <a:pPr marL="457200" indent="-457200" algn="just" eaLnBrk="1" hangingPunct="1">
              <a:buFont typeface="Wingdings" panose="05000000000000000000" pitchFamily="2" charset="2"/>
              <a:buNone/>
            </a:pPr>
            <a:r>
              <a:rPr lang="zh-CN" altLang="en-US" sz="2000" dirty="0">
                <a:solidFill>
                  <a:schemeClr val="hlink"/>
                </a:solidFill>
                <a:cs typeface="Times New Roman" panose="02020603050405020304" pitchFamily="18" charset="0"/>
              </a:rPr>
              <a:t>         	</a:t>
            </a:r>
            <a:r>
              <a:rPr lang="zh-CN" altLang="en-US" sz="2000" dirty="0">
                <a:solidFill>
                  <a:schemeClr val="hlink"/>
                </a:solidFill>
              </a:rPr>
              <a:t>安全电子交易（</a:t>
            </a:r>
            <a:r>
              <a:rPr lang="en-US" altLang="zh-CN" sz="2000" dirty="0">
                <a:solidFill>
                  <a:schemeClr val="hlink"/>
                </a:solidFill>
              </a:rPr>
              <a:t>SET</a:t>
            </a:r>
            <a:r>
              <a:rPr lang="zh-CN" altLang="en-US" sz="2000" dirty="0">
                <a:solidFill>
                  <a:schemeClr val="hlink"/>
                </a:solidFill>
              </a:rPr>
              <a:t>）</a:t>
            </a:r>
          </a:p>
          <a:p>
            <a:pPr marL="457200" indent="-457200" algn="just" eaLnBrk="1" hangingPunct="1">
              <a:spcBef>
                <a:spcPts val="1800"/>
              </a:spcBef>
              <a:buFont typeface="Wingdings" panose="05000000000000000000" pitchFamily="2" charset="2"/>
              <a:buNone/>
            </a:pPr>
            <a:r>
              <a:rPr lang="zh-CN" altLang="en-US" sz="2000" dirty="0"/>
              <a:t>（</a:t>
            </a:r>
            <a:r>
              <a:rPr lang="en-US" altLang="zh-CN" sz="2000" dirty="0"/>
              <a:t>4</a:t>
            </a:r>
            <a:r>
              <a:rPr lang="zh-CN" altLang="en-US" sz="2000" dirty="0"/>
              <a:t>）微支付（</a:t>
            </a:r>
            <a:r>
              <a:rPr lang="en-US" altLang="zh-CN" sz="2000" dirty="0"/>
              <a:t>Micropayments</a:t>
            </a:r>
            <a:r>
              <a:rPr lang="zh-CN" altLang="en-US" sz="2000" dirty="0"/>
              <a:t>）</a:t>
            </a:r>
          </a:p>
          <a:p>
            <a:pPr marL="457200" indent="-457200" algn="just" eaLnBrk="1" hangingPunct="1">
              <a:buFont typeface="Wingdings" panose="05000000000000000000" pitchFamily="2" charset="2"/>
              <a:buNone/>
            </a:pPr>
            <a:r>
              <a:rPr lang="zh-CN" altLang="en-US" sz="2000" dirty="0">
                <a:cs typeface="Times New Roman" panose="02020603050405020304" pitchFamily="18" charset="0"/>
              </a:rPr>
              <a:t>         	</a:t>
            </a:r>
            <a:r>
              <a:rPr lang="en-US" altLang="zh-CN" sz="2000" dirty="0"/>
              <a:t>Millicent</a:t>
            </a:r>
          </a:p>
          <a:p>
            <a:pPr marL="457200" indent="-457200" algn="just" eaLnBrk="1" hangingPunct="1">
              <a:buFont typeface="Wingdings" panose="05000000000000000000" pitchFamily="2" charset="2"/>
              <a:buNone/>
            </a:pPr>
            <a:r>
              <a:rPr lang="en-US" altLang="zh-CN" sz="2000" dirty="0">
                <a:cs typeface="Times New Roman" panose="02020603050405020304" pitchFamily="18" charset="0"/>
              </a:rPr>
              <a:t>         	</a:t>
            </a:r>
            <a:r>
              <a:rPr lang="en-US" altLang="zh-CN" sz="2000" dirty="0"/>
              <a:t>Pay Word and </a:t>
            </a:r>
            <a:r>
              <a:rPr lang="en-US" altLang="zh-CN" sz="2000" dirty="0" err="1"/>
              <a:t>MicroMint</a:t>
            </a:r>
            <a:endParaRPr lang="en-US" altLang="zh-CN" sz="2000" dirty="0"/>
          </a:p>
          <a:p>
            <a:pPr marL="457200" indent="-457200" algn="just" eaLnBrk="1" hangingPunct="1">
              <a:buFont typeface="Wingdings" panose="05000000000000000000" pitchFamily="2" charset="2"/>
              <a:buNone/>
            </a:pPr>
            <a:r>
              <a:rPr lang="en-US" altLang="zh-CN" sz="2000" dirty="0">
                <a:cs typeface="Times New Roman" panose="02020603050405020304" pitchFamily="18" charset="0"/>
              </a:rPr>
              <a:t>         	</a:t>
            </a:r>
            <a:r>
              <a:rPr lang="en-US" altLang="zh-CN" sz="2000" dirty="0" err="1"/>
              <a:t>CyberCoin</a:t>
            </a:r>
            <a:endParaRPr lang="en-US" altLang="zh-CN" sz="2000" dirty="0"/>
          </a:p>
          <a:p>
            <a:pPr marL="457200" indent="-457200" eaLnBrk="1" hangingPunct="1">
              <a:buFont typeface="Wingdings" panose="05000000000000000000" pitchFamily="2" charset="2"/>
              <a:buNone/>
            </a:pPr>
            <a:r>
              <a:rPr lang="en-US" altLang="zh-CN" sz="2000" dirty="0"/>
              <a:t>	        </a:t>
            </a:r>
            <a:r>
              <a:rPr lang="en-US" altLang="zh-CN" sz="2000" dirty="0" err="1"/>
              <a:t>NetBill</a:t>
            </a:r>
            <a:r>
              <a:rPr lang="en-US" altLang="zh-CN" sz="2000" dirty="0"/>
              <a:t> </a:t>
            </a:r>
          </a:p>
          <a:p>
            <a:pPr marL="457200" indent="-457200" eaLnBrk="1" hangingPunct="1">
              <a:spcBef>
                <a:spcPts val="1800"/>
              </a:spcBef>
              <a:buFont typeface="Wingdings" panose="05000000000000000000" pitchFamily="2" charset="2"/>
              <a:buNone/>
            </a:pPr>
            <a:r>
              <a:rPr lang="zh-CN" altLang="en-US" sz="2000" dirty="0"/>
              <a:t>（</a:t>
            </a:r>
            <a:r>
              <a:rPr lang="en-US" altLang="zh-CN" sz="2000" dirty="0"/>
              <a:t>5</a:t>
            </a:r>
            <a:r>
              <a:rPr lang="zh-CN" altLang="en-US" sz="2000" dirty="0"/>
              <a:t>）分布式安全记账系统</a:t>
            </a:r>
            <a:r>
              <a:rPr lang="en-US" altLang="zh-CN" sz="2000" dirty="0" err="1"/>
              <a:t>Blockchain,Bitcoin</a:t>
            </a:r>
            <a:endParaRPr lang="en-US" altLang="zh-CN" sz="2000" dirty="0"/>
          </a:p>
        </p:txBody>
      </p:sp>
      <p:sp>
        <p:nvSpPr>
          <p:cNvPr id="3" name="Rectangle 2"/>
          <p:cNvSpPr>
            <a:spLocks noGrp="1" noChangeArrowheads="1"/>
          </p:cNvSpPr>
          <p:nvPr>
            <p:ph type="title"/>
          </p:nvPr>
        </p:nvSpPr>
        <p:spPr>
          <a:xfrm>
            <a:off x="762000" y="214313"/>
            <a:ext cx="7793038" cy="852487"/>
          </a:xfrm>
        </p:spPr>
        <p:txBody>
          <a:bodyPr/>
          <a:lstStyle/>
          <a:p>
            <a:pPr eaLnBrk="1" hangingPunct="1"/>
            <a:r>
              <a:rPr lang="zh-CN" altLang="en-US" dirty="0"/>
              <a:t>安全协议概述</a:t>
            </a:r>
          </a:p>
        </p:txBody>
      </p:sp>
    </p:spTree>
    <p:extLst>
      <p:ext uri="{BB962C8B-B14F-4D97-AF65-F5344CB8AC3E}">
        <p14:creationId xmlns:p14="http://schemas.microsoft.com/office/powerpoint/2010/main" val="2726755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body" idx="1"/>
          </p:nvPr>
        </p:nvSpPr>
        <p:spPr>
          <a:xfrm>
            <a:off x="457200" y="1828800"/>
            <a:ext cx="7772400" cy="1596571"/>
          </a:xfrm>
        </p:spPr>
        <p:txBody>
          <a:bodyPr/>
          <a:lstStyle/>
          <a:p>
            <a:pPr marL="457200" indent="-457200" algn="just" eaLnBrk="1" hangingPunct="1">
              <a:buFont typeface="Wingdings" panose="05000000000000000000" pitchFamily="2" charset="2"/>
              <a:buNone/>
            </a:pPr>
            <a:r>
              <a:rPr lang="en-US" altLang="zh-CN" sz="2400" b="1" dirty="0">
                <a:solidFill>
                  <a:srgbClr val="FF0000"/>
                </a:solidFill>
                <a:latin typeface="宋体" panose="02010600030101010101" pitchFamily="2" charset="-122"/>
              </a:rPr>
              <a:t> 6</a:t>
            </a:r>
            <a:r>
              <a:rPr lang="zh-CN" altLang="en-US" sz="2400" b="1" dirty="0">
                <a:solidFill>
                  <a:srgbClr val="FF0000"/>
                </a:solidFill>
                <a:latin typeface="宋体" panose="02010600030101010101" pitchFamily="2" charset="-122"/>
              </a:rPr>
              <a:t>、认证和密钥分配系统</a:t>
            </a:r>
            <a:r>
              <a:rPr lang="zh-CN" altLang="en-US" sz="2400" b="1" dirty="0"/>
              <a:t> </a:t>
            </a:r>
            <a:r>
              <a:rPr lang="zh-CN" altLang="en-US" sz="2400" b="1" dirty="0">
                <a:solidFill>
                  <a:srgbClr val="085D9C"/>
                </a:solidFill>
                <a:latin typeface="Arial" panose="020B0604020202020204" pitchFamily="34" charset="0"/>
                <a:cs typeface="Times New Roman" panose="02020603050405020304" pitchFamily="18" charset="0"/>
              </a:rPr>
              <a:t> </a:t>
            </a:r>
            <a:r>
              <a:rPr lang="zh-CN" altLang="en-US" sz="2400" dirty="0">
                <a:solidFill>
                  <a:srgbClr val="085D9C"/>
                </a:solidFill>
                <a:latin typeface="Arial" panose="020B0604020202020204" pitchFamily="34" charset="0"/>
                <a:cs typeface="Times New Roman" panose="02020603050405020304" pitchFamily="18" charset="0"/>
              </a:rPr>
              <a:t>      </a:t>
            </a:r>
            <a:endParaRPr lang="zh-CN" altLang="en-US" sz="2400" dirty="0">
              <a:solidFill>
                <a:srgbClr val="085D9C"/>
              </a:solidFill>
              <a:cs typeface="Times New Roman" panose="02020603050405020304" pitchFamily="18" charset="0"/>
            </a:endParaRPr>
          </a:p>
          <a:p>
            <a:pPr marL="457200" indent="-457200" algn="just" eaLnBrk="1" hangingPunct="1">
              <a:buFont typeface="Wingdings" panose="05000000000000000000" pitchFamily="2" charset="2"/>
              <a:buNone/>
            </a:pPr>
            <a:r>
              <a:rPr lang="zh-CN" altLang="en-US" sz="2400" dirty="0">
                <a:solidFill>
                  <a:srgbClr val="085D9C"/>
                </a:solidFill>
              </a:rPr>
              <a:t>          </a:t>
            </a:r>
            <a:r>
              <a:rPr lang="en-US" altLang="zh-CN" sz="2400" dirty="0">
                <a:solidFill>
                  <a:srgbClr val="085D9C"/>
                </a:solidFill>
              </a:rPr>
              <a:t>Kerberos</a:t>
            </a:r>
          </a:p>
          <a:p>
            <a:pPr marL="457200" indent="-457200" algn="just" eaLnBrk="1" hangingPunct="1">
              <a:buFont typeface="Wingdings" panose="05000000000000000000" pitchFamily="2" charset="2"/>
              <a:buNone/>
            </a:pPr>
            <a:r>
              <a:rPr lang="en-US" altLang="zh-CN" sz="2400" dirty="0">
                <a:solidFill>
                  <a:srgbClr val="085D9C"/>
                </a:solidFill>
                <a:latin typeface="Arial" panose="020B0604020202020204" pitchFamily="34" charset="0"/>
                <a:cs typeface="Times New Roman" panose="02020603050405020304" pitchFamily="18" charset="0"/>
              </a:rPr>
              <a:t>     </a:t>
            </a:r>
            <a:r>
              <a:rPr lang="en-US" altLang="zh-CN" sz="2400" dirty="0">
                <a:solidFill>
                  <a:srgbClr val="085D9C"/>
                </a:solidFill>
                <a:cs typeface="Times New Roman" panose="02020603050405020304" pitchFamily="18" charset="0"/>
              </a:rPr>
              <a:t> </a:t>
            </a:r>
            <a:r>
              <a:rPr lang="en-US" altLang="zh-CN" sz="2400" dirty="0">
                <a:solidFill>
                  <a:srgbClr val="085D9C"/>
                </a:solidFill>
                <a:latin typeface="Arial" panose="020B0604020202020204" pitchFamily="34" charset="0"/>
                <a:cs typeface="Times New Roman" panose="02020603050405020304" pitchFamily="18" charset="0"/>
              </a:rPr>
              <a:t> </a:t>
            </a:r>
            <a:r>
              <a:rPr lang="en-US" altLang="zh-CN" sz="2400" dirty="0">
                <a:solidFill>
                  <a:srgbClr val="085D9C"/>
                </a:solidFill>
                <a:cs typeface="Times New Roman" panose="02020603050405020304" pitchFamily="18" charset="0"/>
              </a:rPr>
              <a:t> </a:t>
            </a:r>
            <a:r>
              <a:rPr lang="zh-CN" altLang="en-US" sz="2400" dirty="0">
                <a:solidFill>
                  <a:srgbClr val="085D9C"/>
                </a:solidFill>
              </a:rPr>
              <a:t>远程认证拨入用户服务（</a:t>
            </a:r>
            <a:r>
              <a:rPr lang="en-US" altLang="zh-CN" sz="2400" dirty="0">
                <a:solidFill>
                  <a:srgbClr val="085D9C"/>
                </a:solidFill>
              </a:rPr>
              <a:t>RADIUS</a:t>
            </a:r>
            <a:r>
              <a:rPr lang="zh-CN" altLang="en-US" sz="2400" dirty="0">
                <a:solidFill>
                  <a:srgbClr val="085D9C"/>
                </a:solidFill>
              </a:rPr>
              <a:t>）</a:t>
            </a:r>
          </a:p>
        </p:txBody>
      </p:sp>
      <p:sp>
        <p:nvSpPr>
          <p:cNvPr id="3" name="Rectangle 2"/>
          <p:cNvSpPr>
            <a:spLocks noGrp="1" noChangeArrowheads="1"/>
          </p:cNvSpPr>
          <p:nvPr>
            <p:ph type="title"/>
          </p:nvPr>
        </p:nvSpPr>
        <p:spPr>
          <a:xfrm>
            <a:off x="762000" y="214313"/>
            <a:ext cx="7793038" cy="852487"/>
          </a:xfrm>
        </p:spPr>
        <p:txBody>
          <a:bodyPr/>
          <a:lstStyle/>
          <a:p>
            <a:pPr eaLnBrk="1" hangingPunct="1"/>
            <a:r>
              <a:rPr lang="zh-CN" altLang="en-US" dirty="0"/>
              <a:t>安全协议概述</a:t>
            </a:r>
          </a:p>
        </p:txBody>
      </p:sp>
    </p:spTree>
    <p:extLst>
      <p:ext uri="{BB962C8B-B14F-4D97-AF65-F5344CB8AC3E}">
        <p14:creationId xmlns:p14="http://schemas.microsoft.com/office/powerpoint/2010/main" val="1268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type="body" idx="1"/>
          </p:nvPr>
        </p:nvSpPr>
        <p:spPr>
          <a:xfrm>
            <a:off x="635000" y="1270000"/>
            <a:ext cx="7239000" cy="5270500"/>
          </a:xfrm>
        </p:spPr>
        <p:txBody>
          <a:bodyPr/>
          <a:lstStyle/>
          <a:p>
            <a:pPr marL="457200" indent="-457200" algn="just" eaLnBrk="1" hangingPunct="1">
              <a:lnSpc>
                <a:spcPct val="125000"/>
              </a:lnSpc>
              <a:buFont typeface="Wingdings" panose="05000000000000000000" pitchFamily="2" charset="2"/>
              <a:buNone/>
            </a:pPr>
            <a:r>
              <a:rPr lang="en-US" altLang="zh-CN" sz="2000" b="1" dirty="0">
                <a:solidFill>
                  <a:schemeClr val="hlink"/>
                </a:solidFill>
                <a:latin typeface="+mn-ea"/>
              </a:rPr>
              <a:t>  7</a:t>
            </a:r>
            <a:r>
              <a:rPr lang="zh-CN" altLang="en-US" sz="2000" b="1" dirty="0">
                <a:solidFill>
                  <a:schemeClr val="hlink"/>
                </a:solidFill>
                <a:latin typeface="+mn-ea"/>
              </a:rPr>
              <a:t>、其它安全协议   </a:t>
            </a:r>
            <a:r>
              <a:rPr lang="zh-CN" altLang="en-US" sz="2000" dirty="0">
                <a:latin typeface="+mn-ea"/>
              </a:rPr>
              <a:t>     </a:t>
            </a:r>
          </a:p>
          <a:p>
            <a:pPr marL="457200" indent="-457200" algn="just" eaLnBrk="1" hangingPunct="1">
              <a:lnSpc>
                <a:spcPct val="125000"/>
              </a:lnSpc>
              <a:buFont typeface="Wingdings" panose="05000000000000000000" pitchFamily="2" charset="2"/>
              <a:buNone/>
            </a:pPr>
            <a:r>
              <a:rPr lang="zh-CN" altLang="en-US" sz="2000" dirty="0">
                <a:latin typeface="+mn-ea"/>
              </a:rPr>
              <a:t>      </a:t>
            </a:r>
            <a:r>
              <a:rPr lang="en-US" altLang="zh-CN" sz="2000" dirty="0">
                <a:latin typeface="+mn-ea"/>
              </a:rPr>
              <a:t>S/KEY</a:t>
            </a:r>
          </a:p>
          <a:p>
            <a:pPr marL="457200" indent="-457200" algn="just" eaLnBrk="1" hangingPunct="1">
              <a:lnSpc>
                <a:spcPct val="125000"/>
              </a:lnSpc>
              <a:buFont typeface="Wingdings" panose="05000000000000000000" pitchFamily="2" charset="2"/>
              <a:buNone/>
            </a:pPr>
            <a:r>
              <a:rPr lang="en-US" altLang="zh-CN" sz="2000" dirty="0">
                <a:latin typeface="+mn-ea"/>
              </a:rPr>
              <a:t>      </a:t>
            </a:r>
            <a:r>
              <a:rPr lang="zh-CN" altLang="en-US" sz="2000" dirty="0">
                <a:latin typeface="+mn-ea"/>
              </a:rPr>
              <a:t>加密控制协议（</a:t>
            </a:r>
            <a:r>
              <a:rPr lang="en-US" altLang="zh-CN" sz="2000" dirty="0">
                <a:latin typeface="+mn-ea"/>
              </a:rPr>
              <a:t>ECP</a:t>
            </a:r>
            <a:r>
              <a:rPr lang="zh-CN" altLang="en-US" sz="2000" dirty="0">
                <a:latin typeface="+mn-ea"/>
              </a:rPr>
              <a:t>）</a:t>
            </a:r>
          </a:p>
          <a:p>
            <a:pPr marL="457200" indent="-457200" algn="just" eaLnBrk="1" hangingPunct="1">
              <a:lnSpc>
                <a:spcPct val="125000"/>
              </a:lnSpc>
              <a:buFont typeface="Wingdings" panose="05000000000000000000" pitchFamily="2" charset="2"/>
              <a:buNone/>
            </a:pPr>
            <a:r>
              <a:rPr lang="zh-CN" altLang="en-US" sz="2000" dirty="0">
                <a:latin typeface="+mn-ea"/>
              </a:rPr>
              <a:t>      </a:t>
            </a:r>
            <a:r>
              <a:rPr lang="en-US" altLang="zh-CN" sz="2000" dirty="0">
                <a:latin typeface="+mn-ea"/>
              </a:rPr>
              <a:t>TACACS/TACACS+</a:t>
            </a:r>
          </a:p>
          <a:p>
            <a:pPr marL="457200" indent="-457200" algn="just" eaLnBrk="1" hangingPunct="1">
              <a:lnSpc>
                <a:spcPct val="125000"/>
              </a:lnSpc>
              <a:buFont typeface="Wingdings" panose="05000000000000000000" pitchFamily="2" charset="2"/>
              <a:buNone/>
            </a:pPr>
            <a:r>
              <a:rPr lang="en-US" altLang="zh-CN" sz="2000" dirty="0">
                <a:latin typeface="+mn-ea"/>
              </a:rPr>
              <a:t>      FWZ</a:t>
            </a:r>
            <a:r>
              <a:rPr lang="zh-CN" altLang="en-US" sz="2000" dirty="0">
                <a:latin typeface="+mn-ea"/>
              </a:rPr>
              <a:t>密钥管理协议</a:t>
            </a:r>
          </a:p>
          <a:p>
            <a:pPr marL="457200" indent="-457200" algn="just" eaLnBrk="1" hangingPunct="1">
              <a:lnSpc>
                <a:spcPct val="125000"/>
              </a:lnSpc>
              <a:buFont typeface="Wingdings" panose="05000000000000000000" pitchFamily="2" charset="2"/>
              <a:buNone/>
            </a:pPr>
            <a:r>
              <a:rPr lang="zh-CN" altLang="en-US" sz="2000" dirty="0">
                <a:latin typeface="+mn-ea"/>
              </a:rPr>
              <a:t>      </a:t>
            </a:r>
            <a:r>
              <a:rPr lang="en-US" altLang="zh-CN" sz="2000" dirty="0">
                <a:latin typeface="+mn-ea"/>
              </a:rPr>
              <a:t>X.509</a:t>
            </a:r>
            <a:r>
              <a:rPr lang="zh-CN" altLang="en-US" sz="2000" dirty="0">
                <a:latin typeface="+mn-ea"/>
              </a:rPr>
              <a:t>数字证书</a:t>
            </a:r>
          </a:p>
          <a:p>
            <a:pPr marL="457200" indent="-457200" algn="just" eaLnBrk="1" hangingPunct="1">
              <a:lnSpc>
                <a:spcPct val="125000"/>
              </a:lnSpc>
              <a:buFont typeface="Wingdings" panose="05000000000000000000" pitchFamily="2" charset="2"/>
              <a:buNone/>
            </a:pPr>
            <a:r>
              <a:rPr lang="zh-CN" altLang="en-US" sz="2000" dirty="0">
                <a:latin typeface="+mn-ea"/>
              </a:rPr>
              <a:t>      证书登记协议（</a:t>
            </a:r>
            <a:r>
              <a:rPr lang="en-US" altLang="zh-CN" sz="2000" dirty="0" err="1">
                <a:latin typeface="+mn-ea"/>
              </a:rPr>
              <a:t>CeP</a:t>
            </a:r>
            <a:r>
              <a:rPr lang="zh-CN" altLang="en-US" sz="2000" dirty="0">
                <a:latin typeface="+mn-ea"/>
              </a:rPr>
              <a:t>）</a:t>
            </a:r>
          </a:p>
          <a:p>
            <a:pPr marL="457200" indent="-457200" algn="just" eaLnBrk="1" hangingPunct="1">
              <a:lnSpc>
                <a:spcPct val="125000"/>
              </a:lnSpc>
              <a:buFont typeface="Wingdings" panose="05000000000000000000" pitchFamily="2" charset="2"/>
              <a:buNone/>
            </a:pPr>
            <a:r>
              <a:rPr lang="zh-CN" altLang="en-US" sz="2000" dirty="0">
                <a:latin typeface="+mn-ea"/>
              </a:rPr>
              <a:t>      在线证书状态协议（</a:t>
            </a:r>
            <a:r>
              <a:rPr lang="en-US" altLang="zh-CN" sz="2000" dirty="0">
                <a:latin typeface="+mn-ea"/>
              </a:rPr>
              <a:t>OCSP</a:t>
            </a:r>
            <a:r>
              <a:rPr lang="zh-CN" altLang="en-US" sz="2000" dirty="0">
                <a:latin typeface="+mn-ea"/>
              </a:rPr>
              <a:t>）</a:t>
            </a:r>
          </a:p>
          <a:p>
            <a:pPr marL="457200" indent="-457200" algn="just" eaLnBrk="1" hangingPunct="1">
              <a:lnSpc>
                <a:spcPct val="125000"/>
              </a:lnSpc>
              <a:buFont typeface="Wingdings" panose="05000000000000000000" pitchFamily="2" charset="2"/>
              <a:buNone/>
            </a:pPr>
            <a:r>
              <a:rPr lang="zh-CN" altLang="en-US" sz="2000" dirty="0">
                <a:latin typeface="+mn-ea"/>
              </a:rPr>
              <a:t>      内容引向协议（</a:t>
            </a:r>
            <a:r>
              <a:rPr lang="en-US" altLang="zh-CN" sz="2000" dirty="0">
                <a:latin typeface="+mn-ea"/>
              </a:rPr>
              <a:t>UFP</a:t>
            </a:r>
            <a:r>
              <a:rPr lang="zh-CN" altLang="en-US" sz="2000" dirty="0">
                <a:latin typeface="+mn-ea"/>
              </a:rPr>
              <a:t>）</a:t>
            </a:r>
          </a:p>
          <a:p>
            <a:pPr marL="457200" indent="-457200" algn="just" eaLnBrk="1" hangingPunct="1">
              <a:lnSpc>
                <a:spcPct val="125000"/>
              </a:lnSpc>
              <a:buFont typeface="Wingdings" panose="05000000000000000000" pitchFamily="2" charset="2"/>
              <a:buNone/>
            </a:pPr>
            <a:r>
              <a:rPr lang="zh-CN" altLang="en-US" sz="2000" dirty="0">
                <a:latin typeface="+mn-ea"/>
              </a:rPr>
              <a:t>      </a:t>
            </a:r>
            <a:r>
              <a:rPr lang="en-US" altLang="zh-CN" sz="2000" dirty="0">
                <a:latin typeface="+mn-ea"/>
              </a:rPr>
              <a:t>URL</a:t>
            </a:r>
            <a:r>
              <a:rPr lang="zh-CN" altLang="en-US" sz="2000" dirty="0">
                <a:latin typeface="+mn-ea"/>
              </a:rPr>
              <a:t>过滤协议</a:t>
            </a:r>
          </a:p>
          <a:p>
            <a:pPr marL="457200" indent="-457200" eaLnBrk="1" hangingPunct="1">
              <a:lnSpc>
                <a:spcPct val="125000"/>
              </a:lnSpc>
              <a:buFont typeface="Wingdings" panose="05000000000000000000" pitchFamily="2" charset="2"/>
              <a:buNone/>
            </a:pPr>
            <a:r>
              <a:rPr lang="zh-CN" altLang="en-US" sz="2000" dirty="0">
                <a:latin typeface="+mn-ea"/>
              </a:rPr>
              <a:t>      可疑行为监控协议（</a:t>
            </a:r>
            <a:r>
              <a:rPr lang="en-US" altLang="zh-CN" sz="2000" dirty="0">
                <a:latin typeface="+mn-ea"/>
              </a:rPr>
              <a:t>SAMP</a:t>
            </a:r>
            <a:r>
              <a:rPr lang="zh-CN" altLang="en-US" sz="2000" dirty="0">
                <a:latin typeface="+mn-ea"/>
              </a:rPr>
              <a:t>）</a:t>
            </a:r>
          </a:p>
        </p:txBody>
      </p:sp>
      <p:sp>
        <p:nvSpPr>
          <p:cNvPr id="3" name="Rectangle 2"/>
          <p:cNvSpPr>
            <a:spLocks noGrp="1" noChangeArrowheads="1"/>
          </p:cNvSpPr>
          <p:nvPr>
            <p:ph type="title"/>
          </p:nvPr>
        </p:nvSpPr>
        <p:spPr>
          <a:xfrm>
            <a:off x="762000" y="214313"/>
            <a:ext cx="7793038" cy="852487"/>
          </a:xfrm>
        </p:spPr>
        <p:txBody>
          <a:bodyPr/>
          <a:lstStyle/>
          <a:p>
            <a:pPr eaLnBrk="1" hangingPunct="1"/>
            <a:r>
              <a:rPr lang="zh-CN" altLang="en-US" dirty="0"/>
              <a:t>安全协议概述</a:t>
            </a:r>
          </a:p>
        </p:txBody>
      </p:sp>
    </p:spTree>
    <p:extLst>
      <p:ext uri="{BB962C8B-B14F-4D97-AF65-F5344CB8AC3E}">
        <p14:creationId xmlns:p14="http://schemas.microsoft.com/office/powerpoint/2010/main" val="649982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a:xfrm>
            <a:off x="395288" y="1412875"/>
            <a:ext cx="8569325" cy="5133067"/>
          </a:xfrm>
        </p:spPr>
        <p:txBody>
          <a:bodyPr/>
          <a:lstStyle/>
          <a:p>
            <a:pPr>
              <a:lnSpc>
                <a:spcPct val="125000"/>
              </a:lnSpc>
            </a:pPr>
            <a:r>
              <a:rPr lang="zh-CN" altLang="zh-CN" sz="2000" dirty="0">
                <a:latin typeface="Times New Roman" panose="02020603050405020304" pitchFamily="18" charset="0"/>
                <a:ea typeface="楷体_GB2312" pitchFamily="1" charset="-122"/>
              </a:rPr>
              <a:t>VPN（Virtual Private Network，虚拟专用网</a:t>
            </a:r>
            <a:r>
              <a:rPr lang="zh-CN" altLang="en-US" sz="2000" dirty="0">
                <a:latin typeface="Times New Roman" panose="02020603050405020304" pitchFamily="18" charset="0"/>
                <a:ea typeface="楷体_GB2312" pitchFamily="1" charset="-122"/>
              </a:rPr>
              <a:t>）</a:t>
            </a:r>
            <a:endParaRPr lang="en-US" altLang="zh-CN" sz="2000" dirty="0">
              <a:latin typeface="Times New Roman" panose="02020603050405020304" pitchFamily="18" charset="0"/>
              <a:ea typeface="楷体_GB2312" pitchFamily="1" charset="-122"/>
            </a:endParaRPr>
          </a:p>
          <a:p>
            <a:pPr marL="0" indent="0">
              <a:lnSpc>
                <a:spcPct val="125000"/>
              </a:lnSpc>
              <a:buNone/>
            </a:pPr>
            <a:r>
              <a:rPr lang="en-US" altLang="zh-CN" sz="2000" dirty="0">
                <a:latin typeface="Times New Roman" panose="02020603050405020304" pitchFamily="18" charset="0"/>
                <a:ea typeface="楷体_GB2312" pitchFamily="1" charset="-122"/>
              </a:rPr>
              <a:t>   </a:t>
            </a:r>
            <a:endParaRPr lang="zh-CN" altLang="zh-CN" sz="2000" dirty="0">
              <a:latin typeface="Times New Roman" panose="02020603050405020304" pitchFamily="18" charset="0"/>
              <a:ea typeface="楷体_GB2312" pitchFamily="1" charset="-122"/>
            </a:endParaRPr>
          </a:p>
          <a:p>
            <a:pPr>
              <a:lnSpc>
                <a:spcPct val="125000"/>
              </a:lnSpc>
            </a:pPr>
            <a:r>
              <a:rPr lang="zh-CN" altLang="zh-CN" sz="2000" dirty="0">
                <a:latin typeface="楷体_GB2312" pitchFamily="1" charset="-122"/>
                <a:ea typeface="楷体_GB2312" pitchFamily="1" charset="-122"/>
              </a:rPr>
              <a:t>虚拟专用网络</a:t>
            </a:r>
            <a:r>
              <a:rPr lang="zh-CN" altLang="en-US" sz="2000" dirty="0">
                <a:latin typeface="楷体_GB2312" pitchFamily="1" charset="-122"/>
                <a:ea typeface="楷体_GB2312" pitchFamily="1" charset="-122"/>
              </a:rPr>
              <a:t>指</a:t>
            </a:r>
            <a:r>
              <a:rPr lang="zh-CN" altLang="zh-CN" sz="2000" dirty="0">
                <a:latin typeface="楷体_GB2312" pitchFamily="1" charset="-122"/>
                <a:ea typeface="楷体_GB2312" pitchFamily="1" charset="-122"/>
              </a:rPr>
              <a:t>利用Internet或其它公共互联网络的基础设施为用户创建隧道，并提供与专用网络一样的安全和功能保障。</a:t>
            </a:r>
          </a:p>
          <a:p>
            <a:pPr>
              <a:lnSpc>
                <a:spcPct val="125000"/>
              </a:lnSpc>
            </a:pPr>
            <a:endParaRPr lang="zh-CN" altLang="zh-CN" sz="2000" dirty="0">
              <a:latin typeface="楷体_GB2312" pitchFamily="1" charset="-122"/>
              <a:ea typeface="楷体_GB2312" pitchFamily="1" charset="-122"/>
            </a:endParaRPr>
          </a:p>
          <a:p>
            <a:pPr>
              <a:lnSpc>
                <a:spcPct val="125000"/>
              </a:lnSpc>
            </a:pPr>
            <a:r>
              <a:rPr lang="zh-CN" altLang="zh-CN" sz="2000" dirty="0">
                <a:latin typeface="楷体_GB2312" pitchFamily="1" charset="-122"/>
                <a:ea typeface="楷体_GB2312" pitchFamily="1" charset="-122"/>
              </a:rPr>
              <a:t>VPN是对在公共通信基础设施上构建的</a:t>
            </a:r>
            <a:r>
              <a:rPr lang="zh-CN" altLang="zh-CN" sz="2000" dirty="0">
                <a:ea typeface="楷体_GB2312" pitchFamily="1" charset="-122"/>
              </a:rPr>
              <a:t>“</a:t>
            </a:r>
            <a:r>
              <a:rPr lang="zh-CN" altLang="zh-CN" sz="2000" dirty="0">
                <a:latin typeface="楷体_GB2312" pitchFamily="1" charset="-122"/>
                <a:ea typeface="楷体_GB2312" pitchFamily="1" charset="-122"/>
              </a:rPr>
              <a:t>虚拟专用或私有网</a:t>
            </a:r>
            <a:r>
              <a:rPr lang="zh-CN" altLang="zh-CN" sz="2000" dirty="0">
                <a:ea typeface="楷体_GB2312" pitchFamily="1" charset="-122"/>
              </a:rPr>
              <a:t>”</a:t>
            </a:r>
            <a:r>
              <a:rPr lang="zh-CN" altLang="zh-CN" sz="2000" dirty="0">
                <a:latin typeface="楷体_GB2312" pitchFamily="1" charset="-122"/>
                <a:ea typeface="楷体_GB2312" pitchFamily="1" charset="-122"/>
              </a:rPr>
              <a:t>连接技术的总称。VPN与真实网络的差别在于VPN以隔离方式通过公用网，VPN外的节点不能与VPN内的节点通信。</a:t>
            </a:r>
            <a:endParaRPr lang="en-US" altLang="zh-CN" sz="2000" dirty="0">
              <a:latin typeface="楷体_GB2312" pitchFamily="1" charset="-122"/>
              <a:ea typeface="楷体_GB2312" pitchFamily="1" charset="-122"/>
            </a:endParaRPr>
          </a:p>
          <a:p>
            <a:pPr>
              <a:lnSpc>
                <a:spcPct val="125000"/>
              </a:lnSpc>
            </a:pPr>
            <a:endParaRPr lang="en-US" altLang="zh-CN" sz="2000" dirty="0">
              <a:latin typeface="楷体_GB2312" pitchFamily="1" charset="-122"/>
              <a:ea typeface="楷体_GB2312" pitchFamily="1" charset="-122"/>
            </a:endParaRPr>
          </a:p>
          <a:p>
            <a:pPr>
              <a:lnSpc>
                <a:spcPct val="150000"/>
              </a:lnSpc>
            </a:pPr>
            <a:r>
              <a:rPr lang="zh-CN" altLang="zh-CN" sz="2000" dirty="0">
                <a:ea typeface="楷体_GB2312" pitchFamily="1" charset="-122"/>
              </a:rPr>
              <a:t>IP VPN可分为两种类型</a:t>
            </a:r>
            <a:endParaRPr lang="en-US" altLang="zh-CN" sz="2000" dirty="0">
              <a:ea typeface="楷体_GB2312" pitchFamily="1" charset="-122"/>
            </a:endParaRPr>
          </a:p>
          <a:p>
            <a:pPr marL="0" indent="0">
              <a:lnSpc>
                <a:spcPct val="150000"/>
              </a:lnSpc>
              <a:buNone/>
            </a:pPr>
            <a:r>
              <a:rPr lang="en-US" altLang="zh-CN" sz="2000" dirty="0">
                <a:ea typeface="楷体_GB2312" pitchFamily="1" charset="-122"/>
              </a:rPr>
              <a:t>        </a:t>
            </a:r>
            <a:r>
              <a:rPr lang="zh-CN" altLang="zh-CN" sz="2000" dirty="0">
                <a:ea typeface="楷体_GB2312" pitchFamily="1" charset="-122"/>
              </a:rPr>
              <a:t>Client-LAN和LAN-LAN类型</a:t>
            </a:r>
          </a:p>
        </p:txBody>
      </p:sp>
      <p:sp>
        <p:nvSpPr>
          <p:cNvPr id="5" name="Rectangle 2"/>
          <p:cNvSpPr>
            <a:spLocks noGrp="1" noChangeArrowheads="1"/>
          </p:cNvSpPr>
          <p:nvPr>
            <p:ph type="title"/>
          </p:nvPr>
        </p:nvSpPr>
        <p:spPr>
          <a:xfrm>
            <a:off x="838200" y="214313"/>
            <a:ext cx="7793038" cy="903287"/>
          </a:xfrm>
        </p:spPr>
        <p:txBody>
          <a:bodyPr/>
          <a:lstStyle/>
          <a:p>
            <a:pPr eaLnBrk="1" hangingPunct="1"/>
            <a:r>
              <a:rPr lang="en-US" altLang="zh-CN" dirty="0"/>
              <a:t>11.2 VPN</a:t>
            </a:r>
            <a:r>
              <a:rPr lang="zh-CN" altLang="en-US" dirty="0"/>
              <a:t>与隧道技术简介</a:t>
            </a:r>
          </a:p>
        </p:txBody>
      </p:sp>
    </p:spTree>
    <p:extLst>
      <p:ext uri="{BB962C8B-B14F-4D97-AF65-F5344CB8AC3E}">
        <p14:creationId xmlns:p14="http://schemas.microsoft.com/office/powerpoint/2010/main" val="2852635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a:t>目录</a:t>
            </a:r>
          </a:p>
        </p:txBody>
      </p:sp>
      <p:sp>
        <p:nvSpPr>
          <p:cNvPr id="32771" name="Rectangle 3"/>
          <p:cNvSpPr>
            <a:spLocks noGrp="1" noChangeArrowheads="1"/>
          </p:cNvSpPr>
          <p:nvPr>
            <p:ph type="body" idx="1"/>
          </p:nvPr>
        </p:nvSpPr>
        <p:spPr>
          <a:xfrm>
            <a:off x="698500" y="1417638"/>
            <a:ext cx="6858000" cy="4114800"/>
          </a:xfrm>
        </p:spPr>
        <p:txBody>
          <a:bodyPr/>
          <a:lstStyle/>
          <a:p>
            <a:pPr eaLnBrk="1" hangingPunct="1">
              <a:buFont typeface="Wingdings" panose="05000000000000000000" pitchFamily="2" charset="2"/>
              <a:buNone/>
            </a:pPr>
            <a:r>
              <a:rPr lang="en-US" altLang="zh-CN" dirty="0"/>
              <a:t>11.1 TCP/IP</a:t>
            </a:r>
            <a:r>
              <a:rPr lang="zh-CN" altLang="en-US" dirty="0"/>
              <a:t>安全协议体系概述</a:t>
            </a:r>
          </a:p>
          <a:p>
            <a:pPr eaLnBrk="1" hangingPunct="1">
              <a:buFont typeface="Wingdings" panose="05000000000000000000" pitchFamily="2" charset="2"/>
              <a:buNone/>
            </a:pPr>
            <a:r>
              <a:rPr lang="en-US" altLang="zh-CN" dirty="0"/>
              <a:t>11.2 VPN</a:t>
            </a:r>
            <a:r>
              <a:rPr lang="zh-CN" altLang="en-US" dirty="0"/>
              <a:t>与隧道技术</a:t>
            </a:r>
            <a:endParaRPr lang="en-US" altLang="zh-CN" dirty="0"/>
          </a:p>
          <a:p>
            <a:pPr eaLnBrk="1" hangingPunct="1">
              <a:buFont typeface="Wingdings" panose="05000000000000000000" pitchFamily="2" charset="2"/>
              <a:buNone/>
            </a:pPr>
            <a:r>
              <a:rPr lang="en-US" altLang="zh-CN" dirty="0"/>
              <a:t>11.3 </a:t>
            </a:r>
            <a:r>
              <a:rPr lang="zh-CN" altLang="en-US" dirty="0"/>
              <a:t>二层隧道技术</a:t>
            </a:r>
            <a:r>
              <a:rPr lang="en-US" altLang="zh-CN" dirty="0"/>
              <a:t>L2TP</a:t>
            </a:r>
          </a:p>
          <a:p>
            <a:pPr eaLnBrk="1" hangingPunct="1">
              <a:buFont typeface="Wingdings" panose="05000000000000000000" pitchFamily="2" charset="2"/>
              <a:buNone/>
            </a:pPr>
            <a:r>
              <a:rPr lang="en-US" altLang="zh-CN" dirty="0"/>
              <a:t>11.4 </a:t>
            </a:r>
            <a:r>
              <a:rPr lang="zh-CN" altLang="en-US" dirty="0"/>
              <a:t>网络层安全全协议</a:t>
            </a:r>
          </a:p>
          <a:p>
            <a:pPr eaLnBrk="1" hangingPunct="1">
              <a:buFont typeface="Wingdings" panose="05000000000000000000" pitchFamily="2" charset="2"/>
              <a:buNone/>
            </a:pPr>
            <a:r>
              <a:rPr lang="en-US" altLang="zh-CN" dirty="0"/>
              <a:t>11.5 </a:t>
            </a:r>
            <a:r>
              <a:rPr lang="zh-CN" altLang="en-US" dirty="0"/>
              <a:t>传输层安全协议</a:t>
            </a:r>
          </a:p>
          <a:p>
            <a:pPr eaLnBrk="1" hangingPunct="1">
              <a:buFont typeface="Wingdings" panose="05000000000000000000" pitchFamily="2" charset="2"/>
              <a:buNone/>
            </a:pPr>
            <a:r>
              <a:rPr lang="en-US" altLang="zh-CN" dirty="0"/>
              <a:t>11.6 </a:t>
            </a:r>
            <a:r>
              <a:rPr lang="zh-CN" altLang="en-US" dirty="0"/>
              <a:t>代理协议</a:t>
            </a:r>
          </a:p>
          <a:p>
            <a:pPr eaLnBrk="1" hangingPunct="1">
              <a:buFont typeface="Wingdings" panose="05000000000000000000" pitchFamily="2" charset="2"/>
              <a:buNone/>
            </a:pPr>
            <a:r>
              <a:rPr lang="en-US" altLang="zh-CN" dirty="0"/>
              <a:t>11.7 </a:t>
            </a:r>
            <a:r>
              <a:rPr lang="zh-CN" altLang="en-US" dirty="0"/>
              <a:t>应用层安全协议</a:t>
            </a:r>
          </a:p>
        </p:txBody>
      </p:sp>
    </p:spTree>
    <p:extLst>
      <p:ext uri="{BB962C8B-B14F-4D97-AF65-F5344CB8AC3E}">
        <p14:creationId xmlns:p14="http://schemas.microsoft.com/office/powerpoint/2010/main" val="2146814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76"/>
          <p:cNvGrpSpPr>
            <a:grpSpLocks/>
          </p:cNvGrpSpPr>
          <p:nvPr/>
        </p:nvGrpSpPr>
        <p:grpSpPr bwMode="auto">
          <a:xfrm>
            <a:off x="249237" y="1673225"/>
            <a:ext cx="7656513" cy="3889375"/>
            <a:chOff x="144" y="528"/>
            <a:chExt cx="5424" cy="3403"/>
          </a:xfrm>
        </p:grpSpPr>
        <p:sp>
          <p:nvSpPr>
            <p:cNvPr id="5" name="Line 2"/>
            <p:cNvSpPr>
              <a:spLocks noChangeShapeType="1"/>
            </p:cNvSpPr>
            <p:nvPr/>
          </p:nvSpPr>
          <p:spPr bwMode="auto">
            <a:xfrm>
              <a:off x="1104" y="2448"/>
              <a:ext cx="3504" cy="10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 name="Line 3"/>
            <p:cNvSpPr>
              <a:spLocks noChangeShapeType="1"/>
            </p:cNvSpPr>
            <p:nvPr/>
          </p:nvSpPr>
          <p:spPr bwMode="auto">
            <a:xfrm flipV="1">
              <a:off x="1056" y="1248"/>
              <a:ext cx="3648" cy="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 name="Line 4"/>
            <p:cNvSpPr>
              <a:spLocks noChangeShapeType="1"/>
            </p:cNvSpPr>
            <p:nvPr/>
          </p:nvSpPr>
          <p:spPr bwMode="auto">
            <a:xfrm>
              <a:off x="1152" y="2304"/>
              <a:ext cx="39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pic>
          <p:nvPicPr>
            <p:cNvPr id="8"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 y="981"/>
              <a:ext cx="3264" cy="2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9" name="Group 6"/>
            <p:cNvGrpSpPr>
              <a:grpSpLocks/>
            </p:cNvGrpSpPr>
            <p:nvPr/>
          </p:nvGrpSpPr>
          <p:grpSpPr bwMode="auto">
            <a:xfrm>
              <a:off x="5088" y="1968"/>
              <a:ext cx="480" cy="648"/>
              <a:chOff x="3264" y="1680"/>
              <a:chExt cx="480" cy="648"/>
            </a:xfrm>
          </p:grpSpPr>
          <p:sp>
            <p:nvSpPr>
              <p:cNvPr id="73" name="Rectangle 7"/>
              <p:cNvSpPr>
                <a:spLocks noChangeArrowheads="1"/>
              </p:cNvSpPr>
              <p:nvPr/>
            </p:nvSpPr>
            <p:spPr bwMode="auto">
              <a:xfrm>
                <a:off x="3264" y="1680"/>
                <a:ext cx="432"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zh-CN" altLang="en-US" sz="1400">
                    <a:solidFill>
                      <a:schemeClr val="tx2"/>
                    </a:solidFill>
                    <a:latin typeface="Times New Roman" panose="02020603050405020304" pitchFamily="18" charset="0"/>
                  </a:rPr>
                  <a:t>远程访问</a:t>
                </a:r>
              </a:p>
            </p:txBody>
          </p:sp>
          <p:pic>
            <p:nvPicPr>
              <p:cNvPr id="74" name="Picture 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5" y="1872"/>
                <a:ext cx="439" cy="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10" name="Text Box 9"/>
            <p:cNvSpPr txBox="1">
              <a:spLocks noChangeArrowheads="1"/>
            </p:cNvSpPr>
            <p:nvPr/>
          </p:nvSpPr>
          <p:spPr bwMode="auto">
            <a:xfrm>
              <a:off x="3120" y="2543"/>
              <a:ext cx="1216"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eaLnBrk="0" hangingPunct="0">
                <a:spcBef>
                  <a:spcPct val="50000"/>
                </a:spcBef>
              </a:pPr>
              <a:r>
                <a:rPr lang="en-US" altLang="zh-CN" sz="3200" b="1" dirty="0">
                  <a:latin typeface="Times New Roman" panose="02020603050405020304" pitchFamily="18" charset="0"/>
                </a:rPr>
                <a:t>Internet</a:t>
              </a:r>
            </a:p>
          </p:txBody>
        </p:sp>
        <p:grpSp>
          <p:nvGrpSpPr>
            <p:cNvPr id="11" name="Group 10"/>
            <p:cNvGrpSpPr>
              <a:grpSpLocks/>
            </p:cNvGrpSpPr>
            <p:nvPr/>
          </p:nvGrpSpPr>
          <p:grpSpPr bwMode="auto">
            <a:xfrm>
              <a:off x="144" y="1920"/>
              <a:ext cx="960" cy="864"/>
              <a:chOff x="144" y="1920"/>
              <a:chExt cx="960" cy="864"/>
            </a:xfrm>
          </p:grpSpPr>
          <p:sp>
            <p:nvSpPr>
              <p:cNvPr id="60" name="Oval 11"/>
              <p:cNvSpPr>
                <a:spLocks noChangeArrowheads="1"/>
              </p:cNvSpPr>
              <p:nvPr/>
            </p:nvSpPr>
            <p:spPr bwMode="auto">
              <a:xfrm>
                <a:off x="144" y="1920"/>
                <a:ext cx="960" cy="864"/>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 name="Line 12"/>
              <p:cNvSpPr>
                <a:spLocks noChangeShapeType="1"/>
              </p:cNvSpPr>
              <p:nvPr/>
            </p:nvSpPr>
            <p:spPr bwMode="auto">
              <a:xfrm>
                <a:off x="333" y="2391"/>
                <a:ext cx="0" cy="8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 name="Line 13"/>
              <p:cNvSpPr>
                <a:spLocks noChangeShapeType="1"/>
              </p:cNvSpPr>
              <p:nvPr/>
            </p:nvSpPr>
            <p:spPr bwMode="auto">
              <a:xfrm>
                <a:off x="504" y="2369"/>
                <a:ext cx="0" cy="11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 name="Line 14"/>
              <p:cNvSpPr>
                <a:spLocks noChangeShapeType="1"/>
              </p:cNvSpPr>
              <p:nvPr/>
            </p:nvSpPr>
            <p:spPr bwMode="auto">
              <a:xfrm>
                <a:off x="693" y="2369"/>
                <a:ext cx="0" cy="11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 name="Line 15"/>
              <p:cNvSpPr>
                <a:spLocks noChangeShapeType="1"/>
              </p:cNvSpPr>
              <p:nvPr/>
            </p:nvSpPr>
            <p:spPr bwMode="auto">
              <a:xfrm>
                <a:off x="930" y="2408"/>
                <a:ext cx="0" cy="8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pic>
            <p:nvPicPr>
              <p:cNvPr id="65" name="Picture 16"/>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6" y="2239"/>
                <a:ext cx="146"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aphicFrame>
            <p:nvGraphicFramePr>
              <p:cNvPr id="66" name="Object 17"/>
              <p:cNvGraphicFramePr>
                <a:graphicFrameLocks noChangeAspect="1"/>
              </p:cNvGraphicFramePr>
              <p:nvPr/>
            </p:nvGraphicFramePr>
            <p:xfrm>
              <a:off x="258" y="2108"/>
              <a:ext cx="114" cy="288"/>
            </p:xfrm>
            <a:graphic>
              <a:graphicData uri="http://schemas.openxmlformats.org/presentationml/2006/ole">
                <mc:AlternateContent xmlns:mc="http://schemas.openxmlformats.org/markup-compatibility/2006">
                  <mc:Choice xmlns:v="urn:schemas-microsoft-com:vml" Requires="v">
                    <p:oleObj spid="_x0000_s79931" name="Clip" r:id="rId6" imgW="2734920" imgH="3825360" progId="MS_ClipArt_Gallery.5">
                      <p:embed/>
                    </p:oleObj>
                  </mc:Choice>
                  <mc:Fallback>
                    <p:oleObj name="Clip" r:id="rId6" imgW="2734920" imgH="3825360" progId="MS_ClipArt_Gallery.5">
                      <p:embed/>
                      <p:pic>
                        <p:nvPicPr>
                          <p:cNvPr id="13329"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 y="2108"/>
                            <a:ext cx="1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7" name="Picture 18"/>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7" y="2239"/>
                <a:ext cx="146"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8" name="Picture 1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6" y="2256"/>
                <a:ext cx="254"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20"/>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8" y="2544"/>
                <a:ext cx="109"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0" name="Rectangle 21"/>
              <p:cNvSpPr>
                <a:spLocks noChangeArrowheads="1"/>
              </p:cNvSpPr>
              <p:nvPr/>
            </p:nvSpPr>
            <p:spPr bwMode="auto">
              <a:xfrm>
                <a:off x="480" y="2064"/>
                <a:ext cx="480"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zh-CN" altLang="en-US" sz="1200">
                    <a:latin typeface="Times New Roman" panose="02020603050405020304" pitchFamily="18" charset="0"/>
                  </a:rPr>
                  <a:t>内部网</a:t>
                </a:r>
              </a:p>
            </p:txBody>
          </p:sp>
          <p:sp>
            <p:nvSpPr>
              <p:cNvPr id="71" name="Line 22"/>
              <p:cNvSpPr>
                <a:spLocks noChangeShapeType="1"/>
              </p:cNvSpPr>
              <p:nvPr/>
            </p:nvSpPr>
            <p:spPr bwMode="auto">
              <a:xfrm>
                <a:off x="584" y="2479"/>
                <a:ext cx="0" cy="65"/>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 name="Line 23"/>
              <p:cNvSpPr>
                <a:spLocks noChangeShapeType="1"/>
              </p:cNvSpPr>
              <p:nvPr/>
            </p:nvSpPr>
            <p:spPr bwMode="auto">
              <a:xfrm>
                <a:off x="240" y="2496"/>
                <a:ext cx="768" cy="0"/>
              </a:xfrm>
              <a:prstGeom prst="line">
                <a:avLst/>
              </a:prstGeom>
              <a:noFill/>
              <a:ln w="571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2" name="Group 24"/>
            <p:cNvGrpSpPr>
              <a:grpSpLocks/>
            </p:cNvGrpSpPr>
            <p:nvPr/>
          </p:nvGrpSpPr>
          <p:grpSpPr bwMode="auto">
            <a:xfrm>
              <a:off x="4608" y="528"/>
              <a:ext cx="960" cy="864"/>
              <a:chOff x="144" y="1920"/>
              <a:chExt cx="960" cy="864"/>
            </a:xfrm>
          </p:grpSpPr>
          <p:sp>
            <p:nvSpPr>
              <p:cNvPr id="47" name="Oval 25"/>
              <p:cNvSpPr>
                <a:spLocks noChangeArrowheads="1"/>
              </p:cNvSpPr>
              <p:nvPr/>
            </p:nvSpPr>
            <p:spPr bwMode="auto">
              <a:xfrm>
                <a:off x="144" y="1920"/>
                <a:ext cx="960" cy="864"/>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Line 26"/>
              <p:cNvSpPr>
                <a:spLocks noChangeShapeType="1"/>
              </p:cNvSpPr>
              <p:nvPr/>
            </p:nvSpPr>
            <p:spPr bwMode="auto">
              <a:xfrm>
                <a:off x="333" y="2391"/>
                <a:ext cx="0" cy="8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9" name="Line 27"/>
              <p:cNvSpPr>
                <a:spLocks noChangeShapeType="1"/>
              </p:cNvSpPr>
              <p:nvPr/>
            </p:nvSpPr>
            <p:spPr bwMode="auto">
              <a:xfrm>
                <a:off x="504" y="2369"/>
                <a:ext cx="0" cy="11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0" name="Line 28"/>
              <p:cNvSpPr>
                <a:spLocks noChangeShapeType="1"/>
              </p:cNvSpPr>
              <p:nvPr/>
            </p:nvSpPr>
            <p:spPr bwMode="auto">
              <a:xfrm>
                <a:off x="693" y="2369"/>
                <a:ext cx="0" cy="11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 name="Line 29"/>
              <p:cNvSpPr>
                <a:spLocks noChangeShapeType="1"/>
              </p:cNvSpPr>
              <p:nvPr/>
            </p:nvSpPr>
            <p:spPr bwMode="auto">
              <a:xfrm>
                <a:off x="930" y="2408"/>
                <a:ext cx="0" cy="8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pic>
            <p:nvPicPr>
              <p:cNvPr id="52" name="Picture 30"/>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6" y="2239"/>
                <a:ext cx="146"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aphicFrame>
            <p:nvGraphicFramePr>
              <p:cNvPr id="53" name="Object 31"/>
              <p:cNvGraphicFramePr>
                <a:graphicFrameLocks noChangeAspect="1"/>
              </p:cNvGraphicFramePr>
              <p:nvPr/>
            </p:nvGraphicFramePr>
            <p:xfrm>
              <a:off x="258" y="2108"/>
              <a:ext cx="114" cy="288"/>
            </p:xfrm>
            <a:graphic>
              <a:graphicData uri="http://schemas.openxmlformats.org/presentationml/2006/ole">
                <mc:AlternateContent xmlns:mc="http://schemas.openxmlformats.org/markup-compatibility/2006">
                  <mc:Choice xmlns:v="urn:schemas-microsoft-com:vml" Requires="v">
                    <p:oleObj spid="_x0000_s79932" name="Clip" r:id="rId10" imgW="2734920" imgH="3825360" progId="MS_ClipArt_Gallery.5">
                      <p:embed/>
                    </p:oleObj>
                  </mc:Choice>
                  <mc:Fallback>
                    <p:oleObj name="Clip" r:id="rId10" imgW="2734920" imgH="3825360" progId="MS_ClipArt_Gallery.5">
                      <p:embed/>
                      <p:pic>
                        <p:nvPicPr>
                          <p:cNvPr id="13343" name="Object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 y="2108"/>
                            <a:ext cx="1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4" name="Picture 32"/>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7" y="2239"/>
                <a:ext cx="146"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5" name="Picture 3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6" y="2256"/>
                <a:ext cx="254"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3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8" y="2544"/>
                <a:ext cx="109"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7" name="Rectangle 35"/>
              <p:cNvSpPr>
                <a:spLocks noChangeArrowheads="1"/>
              </p:cNvSpPr>
              <p:nvPr/>
            </p:nvSpPr>
            <p:spPr bwMode="auto">
              <a:xfrm>
                <a:off x="480" y="2064"/>
                <a:ext cx="480"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zh-CN" altLang="en-US" sz="1200">
                    <a:latin typeface="Times New Roman" panose="02020603050405020304" pitchFamily="18" charset="0"/>
                  </a:rPr>
                  <a:t>合作伙伴</a:t>
                </a:r>
              </a:p>
            </p:txBody>
          </p:sp>
          <p:sp>
            <p:nvSpPr>
              <p:cNvPr id="58" name="Line 36"/>
              <p:cNvSpPr>
                <a:spLocks noChangeShapeType="1"/>
              </p:cNvSpPr>
              <p:nvPr/>
            </p:nvSpPr>
            <p:spPr bwMode="auto">
              <a:xfrm>
                <a:off x="584" y="2479"/>
                <a:ext cx="0" cy="65"/>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 name="Line 37"/>
              <p:cNvSpPr>
                <a:spLocks noChangeShapeType="1"/>
              </p:cNvSpPr>
              <p:nvPr/>
            </p:nvSpPr>
            <p:spPr bwMode="auto">
              <a:xfrm>
                <a:off x="240" y="2496"/>
                <a:ext cx="768" cy="0"/>
              </a:xfrm>
              <a:prstGeom prst="line">
                <a:avLst/>
              </a:prstGeom>
              <a:noFill/>
              <a:ln w="571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3" name="Group 38"/>
            <p:cNvGrpSpPr>
              <a:grpSpLocks/>
            </p:cNvGrpSpPr>
            <p:nvPr/>
          </p:nvGrpSpPr>
          <p:grpSpPr bwMode="auto">
            <a:xfrm>
              <a:off x="4608" y="3067"/>
              <a:ext cx="960" cy="864"/>
              <a:chOff x="144" y="1920"/>
              <a:chExt cx="960" cy="864"/>
            </a:xfrm>
          </p:grpSpPr>
          <p:sp>
            <p:nvSpPr>
              <p:cNvPr id="34" name="Oval 39"/>
              <p:cNvSpPr>
                <a:spLocks noChangeArrowheads="1"/>
              </p:cNvSpPr>
              <p:nvPr/>
            </p:nvSpPr>
            <p:spPr bwMode="auto">
              <a:xfrm>
                <a:off x="144" y="1920"/>
                <a:ext cx="960" cy="864"/>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 name="Line 40"/>
              <p:cNvSpPr>
                <a:spLocks noChangeShapeType="1"/>
              </p:cNvSpPr>
              <p:nvPr/>
            </p:nvSpPr>
            <p:spPr bwMode="auto">
              <a:xfrm>
                <a:off x="333" y="2391"/>
                <a:ext cx="0" cy="8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6" name="Line 41"/>
              <p:cNvSpPr>
                <a:spLocks noChangeShapeType="1"/>
              </p:cNvSpPr>
              <p:nvPr/>
            </p:nvSpPr>
            <p:spPr bwMode="auto">
              <a:xfrm>
                <a:off x="504" y="2369"/>
                <a:ext cx="0" cy="11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7" name="Line 42"/>
              <p:cNvSpPr>
                <a:spLocks noChangeShapeType="1"/>
              </p:cNvSpPr>
              <p:nvPr/>
            </p:nvSpPr>
            <p:spPr bwMode="auto">
              <a:xfrm>
                <a:off x="693" y="2369"/>
                <a:ext cx="0" cy="11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8" name="Line 43"/>
              <p:cNvSpPr>
                <a:spLocks noChangeShapeType="1"/>
              </p:cNvSpPr>
              <p:nvPr/>
            </p:nvSpPr>
            <p:spPr bwMode="auto">
              <a:xfrm>
                <a:off x="930" y="2408"/>
                <a:ext cx="0" cy="8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pic>
            <p:nvPicPr>
              <p:cNvPr id="39" name="Picture 4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6" y="2239"/>
                <a:ext cx="146"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aphicFrame>
            <p:nvGraphicFramePr>
              <p:cNvPr id="40" name="Object 45"/>
              <p:cNvGraphicFramePr>
                <a:graphicFrameLocks noChangeAspect="1"/>
              </p:cNvGraphicFramePr>
              <p:nvPr/>
            </p:nvGraphicFramePr>
            <p:xfrm>
              <a:off x="258" y="2108"/>
              <a:ext cx="114" cy="288"/>
            </p:xfrm>
            <a:graphic>
              <a:graphicData uri="http://schemas.openxmlformats.org/presentationml/2006/ole">
                <mc:AlternateContent xmlns:mc="http://schemas.openxmlformats.org/markup-compatibility/2006">
                  <mc:Choice xmlns:v="urn:schemas-microsoft-com:vml" Requires="v">
                    <p:oleObj spid="_x0000_s79933" name="Clip" r:id="rId11" imgW="2734920" imgH="3825360" progId="MS_ClipArt_Gallery.5">
                      <p:embed/>
                    </p:oleObj>
                  </mc:Choice>
                  <mc:Fallback>
                    <p:oleObj name="Clip" r:id="rId11" imgW="2734920" imgH="3825360" progId="MS_ClipArt_Gallery.5">
                      <p:embed/>
                      <p:pic>
                        <p:nvPicPr>
                          <p:cNvPr id="13357" name="Object 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 y="2108"/>
                            <a:ext cx="1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1" name="Picture 46"/>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7" y="2239"/>
                <a:ext cx="146"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2" name="Picture 4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6" y="2256"/>
                <a:ext cx="254"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4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8" y="2544"/>
                <a:ext cx="109"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4" name="Rectangle 49"/>
              <p:cNvSpPr>
                <a:spLocks noChangeArrowheads="1"/>
              </p:cNvSpPr>
              <p:nvPr/>
            </p:nvSpPr>
            <p:spPr bwMode="auto">
              <a:xfrm>
                <a:off x="480" y="2064"/>
                <a:ext cx="480"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zh-CN" altLang="en-US" sz="1200">
                    <a:latin typeface="Times New Roman" panose="02020603050405020304" pitchFamily="18" charset="0"/>
                  </a:rPr>
                  <a:t>分支机构</a:t>
                </a:r>
              </a:p>
            </p:txBody>
          </p:sp>
          <p:sp>
            <p:nvSpPr>
              <p:cNvPr id="45" name="Line 50"/>
              <p:cNvSpPr>
                <a:spLocks noChangeShapeType="1"/>
              </p:cNvSpPr>
              <p:nvPr/>
            </p:nvSpPr>
            <p:spPr bwMode="auto">
              <a:xfrm>
                <a:off x="584" y="2479"/>
                <a:ext cx="0" cy="65"/>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 name="Line 51"/>
              <p:cNvSpPr>
                <a:spLocks noChangeShapeType="1"/>
              </p:cNvSpPr>
              <p:nvPr/>
            </p:nvSpPr>
            <p:spPr bwMode="auto">
              <a:xfrm>
                <a:off x="240" y="2496"/>
                <a:ext cx="768" cy="0"/>
              </a:xfrm>
              <a:prstGeom prst="line">
                <a:avLst/>
              </a:prstGeom>
              <a:noFill/>
              <a:ln w="571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4" name="Group 53"/>
            <p:cNvGrpSpPr>
              <a:grpSpLocks/>
            </p:cNvGrpSpPr>
            <p:nvPr/>
          </p:nvGrpSpPr>
          <p:grpSpPr bwMode="auto">
            <a:xfrm>
              <a:off x="1344" y="1200"/>
              <a:ext cx="3168" cy="960"/>
              <a:chOff x="480" y="480"/>
              <a:chExt cx="3264" cy="1248"/>
            </a:xfrm>
          </p:grpSpPr>
          <p:sp>
            <p:nvSpPr>
              <p:cNvPr id="30" name="Line 54"/>
              <p:cNvSpPr>
                <a:spLocks noChangeShapeType="1"/>
              </p:cNvSpPr>
              <p:nvPr/>
            </p:nvSpPr>
            <p:spPr bwMode="auto">
              <a:xfrm flipV="1">
                <a:off x="576" y="576"/>
                <a:ext cx="3120" cy="1008"/>
              </a:xfrm>
              <a:prstGeom prst="line">
                <a:avLst/>
              </a:prstGeom>
              <a:noFill/>
              <a:ln w="31750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1" name="Oval 55"/>
              <p:cNvSpPr>
                <a:spLocks noChangeArrowheads="1"/>
              </p:cNvSpPr>
              <p:nvPr/>
            </p:nvSpPr>
            <p:spPr bwMode="auto">
              <a:xfrm>
                <a:off x="3552" y="480"/>
                <a:ext cx="192" cy="240"/>
              </a:xfrm>
              <a:prstGeom prst="ellipse">
                <a:avLst/>
              </a:prstGeom>
              <a:solidFill>
                <a:srgbClr val="FFCC99"/>
              </a:soli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Line 56"/>
              <p:cNvSpPr>
                <a:spLocks noChangeShapeType="1"/>
              </p:cNvSpPr>
              <p:nvPr/>
            </p:nvSpPr>
            <p:spPr bwMode="auto">
              <a:xfrm flipV="1">
                <a:off x="528" y="720"/>
                <a:ext cx="3120" cy="1008"/>
              </a:xfrm>
              <a:prstGeom prst="line">
                <a:avLst/>
              </a:prstGeom>
              <a:noFill/>
              <a:ln w="7620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 name="Oval 57"/>
              <p:cNvSpPr>
                <a:spLocks noChangeArrowheads="1"/>
              </p:cNvSpPr>
              <p:nvPr/>
            </p:nvSpPr>
            <p:spPr bwMode="auto">
              <a:xfrm>
                <a:off x="480" y="1488"/>
                <a:ext cx="144" cy="240"/>
              </a:xfrm>
              <a:prstGeom prst="ellipse">
                <a:avLst/>
              </a:prstGeom>
              <a:solidFill>
                <a:schemeClr val="hlink"/>
              </a:soli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5" name="Text Box 58"/>
            <p:cNvSpPr txBox="1">
              <a:spLocks noChangeArrowheads="1"/>
            </p:cNvSpPr>
            <p:nvPr/>
          </p:nvSpPr>
          <p:spPr bwMode="auto">
            <a:xfrm rot="20760000">
              <a:off x="1829" y="1678"/>
              <a:ext cx="1583"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spcBef>
                  <a:spcPct val="50000"/>
                </a:spcBef>
              </a:pPr>
              <a:r>
                <a:rPr lang="zh-CN" altLang="en-US" sz="1200">
                  <a:latin typeface="Times New Roman" panose="02020603050405020304" pitchFamily="18" charset="0"/>
                </a:rPr>
                <a:t>虚拟私有网</a:t>
              </a:r>
            </a:p>
          </p:txBody>
        </p:sp>
        <p:grpSp>
          <p:nvGrpSpPr>
            <p:cNvPr id="16" name="Group 59"/>
            <p:cNvGrpSpPr>
              <a:grpSpLocks/>
            </p:cNvGrpSpPr>
            <p:nvPr/>
          </p:nvGrpSpPr>
          <p:grpSpPr bwMode="auto">
            <a:xfrm>
              <a:off x="1344" y="2448"/>
              <a:ext cx="3120" cy="1104"/>
              <a:chOff x="1344" y="2448"/>
              <a:chExt cx="3120" cy="1104"/>
            </a:xfrm>
          </p:grpSpPr>
          <p:grpSp>
            <p:nvGrpSpPr>
              <p:cNvPr id="24" name="Group 60"/>
              <p:cNvGrpSpPr>
                <a:grpSpLocks/>
              </p:cNvGrpSpPr>
              <p:nvPr/>
            </p:nvGrpSpPr>
            <p:grpSpPr bwMode="auto">
              <a:xfrm flipV="1">
                <a:off x="1344" y="2448"/>
                <a:ext cx="3120" cy="1104"/>
                <a:chOff x="480" y="480"/>
                <a:chExt cx="3264" cy="1248"/>
              </a:xfrm>
            </p:grpSpPr>
            <p:sp>
              <p:nvSpPr>
                <p:cNvPr id="26" name="Line 61"/>
                <p:cNvSpPr>
                  <a:spLocks noChangeShapeType="1"/>
                </p:cNvSpPr>
                <p:nvPr/>
              </p:nvSpPr>
              <p:spPr bwMode="auto">
                <a:xfrm flipV="1">
                  <a:off x="576" y="576"/>
                  <a:ext cx="3120" cy="1008"/>
                </a:xfrm>
                <a:prstGeom prst="line">
                  <a:avLst/>
                </a:prstGeom>
                <a:noFill/>
                <a:ln w="31750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 name="Oval 62"/>
                <p:cNvSpPr>
                  <a:spLocks noChangeArrowheads="1"/>
                </p:cNvSpPr>
                <p:nvPr/>
              </p:nvSpPr>
              <p:spPr bwMode="auto">
                <a:xfrm>
                  <a:off x="3552" y="480"/>
                  <a:ext cx="192" cy="240"/>
                </a:xfrm>
                <a:prstGeom prst="ellipse">
                  <a:avLst/>
                </a:prstGeom>
                <a:solidFill>
                  <a:srgbClr val="FFCC99"/>
                </a:soli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Line 63"/>
                <p:cNvSpPr>
                  <a:spLocks noChangeShapeType="1"/>
                </p:cNvSpPr>
                <p:nvPr/>
              </p:nvSpPr>
              <p:spPr bwMode="auto">
                <a:xfrm flipV="1">
                  <a:off x="528" y="720"/>
                  <a:ext cx="3120" cy="1008"/>
                </a:xfrm>
                <a:prstGeom prst="line">
                  <a:avLst/>
                </a:prstGeom>
                <a:noFill/>
                <a:ln w="7620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 name="Oval 64"/>
                <p:cNvSpPr>
                  <a:spLocks noChangeArrowheads="1"/>
                </p:cNvSpPr>
                <p:nvPr/>
              </p:nvSpPr>
              <p:spPr bwMode="auto">
                <a:xfrm>
                  <a:off x="480" y="1488"/>
                  <a:ext cx="144" cy="240"/>
                </a:xfrm>
                <a:prstGeom prst="ellipse">
                  <a:avLst/>
                </a:prstGeom>
                <a:solidFill>
                  <a:schemeClr val="hlink"/>
                </a:soli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25" name="Text Box 65"/>
              <p:cNvSpPr txBox="1">
                <a:spLocks noChangeArrowheads="1"/>
              </p:cNvSpPr>
              <p:nvPr/>
            </p:nvSpPr>
            <p:spPr bwMode="auto">
              <a:xfrm rot="900000">
                <a:off x="1912" y="2828"/>
                <a:ext cx="1585"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spcBef>
                    <a:spcPct val="50000"/>
                  </a:spcBef>
                </a:pPr>
                <a:r>
                  <a:rPr lang="zh-CN" altLang="en-US" sz="1200">
                    <a:latin typeface="Times New Roman" panose="02020603050405020304" pitchFamily="18" charset="0"/>
                  </a:rPr>
                  <a:t>虚拟私有网</a:t>
                </a:r>
              </a:p>
            </p:txBody>
          </p:sp>
        </p:grpSp>
        <p:grpSp>
          <p:nvGrpSpPr>
            <p:cNvPr id="17" name="Group 66"/>
            <p:cNvGrpSpPr>
              <a:grpSpLocks/>
            </p:cNvGrpSpPr>
            <p:nvPr/>
          </p:nvGrpSpPr>
          <p:grpSpPr bwMode="auto">
            <a:xfrm>
              <a:off x="1440" y="2208"/>
              <a:ext cx="3552" cy="241"/>
              <a:chOff x="1440" y="2208"/>
              <a:chExt cx="3552" cy="241"/>
            </a:xfrm>
          </p:grpSpPr>
          <p:grpSp>
            <p:nvGrpSpPr>
              <p:cNvPr id="18" name="Group 67"/>
              <p:cNvGrpSpPr>
                <a:grpSpLocks/>
              </p:cNvGrpSpPr>
              <p:nvPr/>
            </p:nvGrpSpPr>
            <p:grpSpPr bwMode="auto">
              <a:xfrm>
                <a:off x="1440" y="2208"/>
                <a:ext cx="3552" cy="192"/>
                <a:chOff x="480" y="3696"/>
                <a:chExt cx="3312" cy="192"/>
              </a:xfrm>
            </p:grpSpPr>
            <p:sp>
              <p:nvSpPr>
                <p:cNvPr id="20" name="Line 68"/>
                <p:cNvSpPr>
                  <a:spLocks noChangeShapeType="1"/>
                </p:cNvSpPr>
                <p:nvPr/>
              </p:nvSpPr>
              <p:spPr bwMode="auto">
                <a:xfrm>
                  <a:off x="528" y="3744"/>
                  <a:ext cx="3216" cy="0"/>
                </a:xfrm>
                <a:prstGeom prst="line">
                  <a:avLst/>
                </a:prstGeom>
                <a:noFill/>
                <a:ln w="15240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 name="Line 69"/>
                <p:cNvSpPr>
                  <a:spLocks noChangeShapeType="1"/>
                </p:cNvSpPr>
                <p:nvPr/>
              </p:nvSpPr>
              <p:spPr bwMode="auto">
                <a:xfrm>
                  <a:off x="528" y="3840"/>
                  <a:ext cx="3216" cy="0"/>
                </a:xfrm>
                <a:prstGeom prst="line">
                  <a:avLst/>
                </a:prstGeom>
                <a:noFill/>
                <a:ln w="15240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Oval 70"/>
                <p:cNvSpPr>
                  <a:spLocks noChangeArrowheads="1"/>
                </p:cNvSpPr>
                <p:nvPr/>
              </p:nvSpPr>
              <p:spPr bwMode="auto">
                <a:xfrm>
                  <a:off x="480" y="3696"/>
                  <a:ext cx="96" cy="192"/>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Oval 71"/>
                <p:cNvSpPr>
                  <a:spLocks noChangeArrowheads="1"/>
                </p:cNvSpPr>
                <p:nvPr/>
              </p:nvSpPr>
              <p:spPr bwMode="auto">
                <a:xfrm>
                  <a:off x="3696" y="3696"/>
                  <a:ext cx="96" cy="192"/>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9" name="Text Box 72"/>
              <p:cNvSpPr txBox="1">
                <a:spLocks noChangeArrowheads="1"/>
              </p:cNvSpPr>
              <p:nvPr/>
            </p:nvSpPr>
            <p:spPr bwMode="auto">
              <a:xfrm>
                <a:off x="2688" y="2208"/>
                <a:ext cx="1584"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spcBef>
                    <a:spcPct val="50000"/>
                  </a:spcBef>
                </a:pPr>
                <a:r>
                  <a:rPr lang="zh-CN" altLang="en-US" sz="1200">
                    <a:latin typeface="Times New Roman" panose="02020603050405020304" pitchFamily="18" charset="0"/>
                  </a:rPr>
                  <a:t>虚拟私有网</a:t>
                </a:r>
              </a:p>
            </p:txBody>
          </p:sp>
        </p:grpSp>
      </p:grpSp>
      <p:sp>
        <p:nvSpPr>
          <p:cNvPr id="75" name="Text Box 73"/>
          <p:cNvSpPr txBox="1">
            <a:spLocks noChangeArrowheads="1"/>
          </p:cNvSpPr>
          <p:nvPr/>
        </p:nvSpPr>
        <p:spPr bwMode="auto">
          <a:xfrm>
            <a:off x="2035396" y="6148570"/>
            <a:ext cx="56522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eaLnBrk="0" hangingPunct="0">
              <a:spcBef>
                <a:spcPct val="50000"/>
              </a:spcBef>
            </a:pPr>
            <a:r>
              <a:rPr lang="en-US" altLang="zh-CN" sz="2000" dirty="0">
                <a:latin typeface="Times New Roman" panose="02020603050405020304" pitchFamily="18" charset="0"/>
              </a:rPr>
              <a:t>VPN</a:t>
            </a:r>
            <a:r>
              <a:rPr lang="zh-CN" altLang="en-US" sz="2000" dirty="0">
                <a:latin typeface="Times New Roman" panose="02020603050405020304" pitchFamily="18" charset="0"/>
              </a:rPr>
              <a:t>是企业网（专用网）在因特网上的延伸</a:t>
            </a:r>
          </a:p>
        </p:txBody>
      </p:sp>
      <p:sp>
        <p:nvSpPr>
          <p:cNvPr id="76" name="Rectangle 75"/>
          <p:cNvSpPr txBox="1">
            <a:spLocks noChangeArrowheads="1"/>
          </p:cNvSpPr>
          <p:nvPr/>
        </p:nvSpPr>
        <p:spPr>
          <a:xfrm>
            <a:off x="97274" y="334296"/>
            <a:ext cx="6850062" cy="476250"/>
          </a:xfrm>
          <a:prstGeom prst="rect">
            <a:avLst/>
          </a:prstGeom>
          <a:noFill/>
          <a:ln/>
          <a:extLst>
            <a:ext uri="{91240B29-F687-4F45-9708-019B960494DF}">
              <a14:hiddenLine xmlns:a14="http://schemas.microsoft.com/office/drawing/2010/main" w="9525" algn="ctr">
                <a:solidFill>
                  <a:schemeClr val="tx1"/>
                </a:solidFill>
                <a:miter lim="800000"/>
                <a:headEnd/>
                <a:tailEnd/>
              </a14:hiddenLine>
            </a:ext>
          </a:extLst>
        </p:spPr>
        <p:txBody>
          <a:bodyPr/>
          <a:lst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eaLnBrk="0" fontAlgn="base" hangingPunct="0">
              <a:spcBef>
                <a:spcPct val="0"/>
              </a:spcBef>
              <a:spcAft>
                <a:spcPct val="0"/>
              </a:spcAft>
              <a:defRPr sz="4400">
                <a:solidFill>
                  <a:schemeClr val="tx1"/>
                </a:solidFill>
                <a:latin typeface="Calibri" pitchFamily="34" charset="0"/>
                <a:ea typeface="宋体" charset="-122"/>
              </a:defRPr>
            </a:lvl6pPr>
            <a:lvl7pPr marL="914400" algn="ctr" rtl="0" eaLnBrk="0" fontAlgn="base" hangingPunct="0">
              <a:spcBef>
                <a:spcPct val="0"/>
              </a:spcBef>
              <a:spcAft>
                <a:spcPct val="0"/>
              </a:spcAft>
              <a:defRPr sz="4400">
                <a:solidFill>
                  <a:schemeClr val="tx1"/>
                </a:solidFill>
                <a:latin typeface="Calibri" pitchFamily="34" charset="0"/>
                <a:ea typeface="宋体" charset="-122"/>
              </a:defRPr>
            </a:lvl7pPr>
            <a:lvl8pPr marL="1371600" algn="ctr" rtl="0" eaLnBrk="0" fontAlgn="base" hangingPunct="0">
              <a:spcBef>
                <a:spcPct val="0"/>
              </a:spcBef>
              <a:spcAft>
                <a:spcPct val="0"/>
              </a:spcAft>
              <a:defRPr sz="4400">
                <a:solidFill>
                  <a:schemeClr val="tx1"/>
                </a:solidFill>
                <a:latin typeface="Calibri" pitchFamily="34" charset="0"/>
                <a:ea typeface="宋体" charset="-122"/>
              </a:defRPr>
            </a:lvl8pPr>
            <a:lvl9pPr marL="1828800" algn="ctr" rtl="0" eaLnBrk="0" fontAlgn="base" hangingPunct="0">
              <a:spcBef>
                <a:spcPct val="0"/>
              </a:spcBef>
              <a:spcAft>
                <a:spcPct val="0"/>
              </a:spcAft>
              <a:defRPr sz="4400">
                <a:solidFill>
                  <a:schemeClr val="tx1"/>
                </a:solidFill>
                <a:latin typeface="Calibri" pitchFamily="34" charset="0"/>
                <a:ea typeface="宋体" charset="-122"/>
              </a:defRPr>
            </a:lvl9pPr>
          </a:lstStyle>
          <a:p>
            <a:r>
              <a:rPr lang="en-US" altLang="zh-CN" kern="0" dirty="0"/>
              <a:t>VPN</a:t>
            </a:r>
            <a:r>
              <a:rPr lang="zh-CN" altLang="en-US" kern="0" dirty="0"/>
              <a:t>典型应用</a:t>
            </a:r>
          </a:p>
        </p:txBody>
      </p:sp>
    </p:spTree>
    <p:extLst>
      <p:ext uri="{BB962C8B-B14F-4D97-AF65-F5344CB8AC3E}">
        <p14:creationId xmlns:p14="http://schemas.microsoft.com/office/powerpoint/2010/main" val="3442455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274638"/>
            <a:ext cx="8229600" cy="778315"/>
          </a:xfrm>
        </p:spPr>
        <p:txBody>
          <a:bodyPr/>
          <a:lstStyle/>
          <a:p>
            <a:r>
              <a:rPr lang="zh-CN" altLang="zh-CN" sz="2800" dirty="0"/>
              <a:t> </a:t>
            </a:r>
            <a:r>
              <a:rPr lang="en-US" altLang="zh-CN" sz="2800" dirty="0"/>
              <a:t>Client-LAN</a:t>
            </a:r>
            <a:r>
              <a:rPr lang="zh-CN" altLang="en-US" sz="2800" dirty="0"/>
              <a:t>类型的</a:t>
            </a:r>
            <a:r>
              <a:rPr lang="en-US" altLang="zh-CN" sz="2800" dirty="0"/>
              <a:t> </a:t>
            </a:r>
            <a:r>
              <a:rPr lang="zh-CN" altLang="zh-CN" sz="2800" dirty="0"/>
              <a:t>VPN</a:t>
            </a:r>
            <a:r>
              <a:rPr lang="zh-CN" altLang="en-US" sz="2800" dirty="0"/>
              <a:t>：</a:t>
            </a:r>
            <a:r>
              <a:rPr lang="en-US" altLang="zh-CN" sz="2800" dirty="0"/>
              <a:t>L2TP</a:t>
            </a:r>
            <a:endParaRPr lang="zh-CN" altLang="zh-CN" sz="2800" dirty="0"/>
          </a:p>
        </p:txBody>
      </p:sp>
      <p:sp>
        <p:nvSpPr>
          <p:cNvPr id="13315" name="Rectangle 3"/>
          <p:cNvSpPr>
            <a:spLocks noGrp="1" noChangeArrowheads="1"/>
          </p:cNvSpPr>
          <p:nvPr>
            <p:ph type="body" idx="1"/>
          </p:nvPr>
        </p:nvSpPr>
        <p:spPr>
          <a:xfrm>
            <a:off x="395288" y="1268413"/>
            <a:ext cx="8497887" cy="1652779"/>
          </a:xfrm>
        </p:spPr>
        <p:txBody>
          <a:bodyPr/>
          <a:lstStyle/>
          <a:p>
            <a:pPr>
              <a:lnSpc>
                <a:spcPct val="125000"/>
              </a:lnSpc>
            </a:pPr>
            <a:r>
              <a:rPr lang="zh-CN" altLang="zh-CN" sz="2000" dirty="0">
                <a:ea typeface="楷体_GB2312" pitchFamily="1" charset="-122"/>
              </a:rPr>
              <a:t>也称为Access VPN，即远程访问方式的VPN。</a:t>
            </a:r>
            <a:endParaRPr lang="en-US" altLang="zh-CN" sz="2000" dirty="0">
              <a:ea typeface="楷体_GB2312" pitchFamily="1" charset="-122"/>
            </a:endParaRPr>
          </a:p>
          <a:p>
            <a:pPr marL="0" indent="0">
              <a:lnSpc>
                <a:spcPct val="125000"/>
              </a:lnSpc>
              <a:buNone/>
            </a:pPr>
            <a:r>
              <a:rPr lang="en-US" altLang="zh-CN" sz="2000" dirty="0">
                <a:ea typeface="楷体_GB2312" pitchFamily="1" charset="-122"/>
              </a:rPr>
              <a:t>      </a:t>
            </a:r>
            <a:r>
              <a:rPr lang="zh-CN" altLang="zh-CN" sz="2000" dirty="0">
                <a:ea typeface="楷体_GB2312" pitchFamily="1" charset="-122"/>
              </a:rPr>
              <a:t>它提供了一种安全的远程访问手段，例如，出差在外的员工，有远程办公需要的分支机构，都可以利用这种类型的VPN，实现对企业内部网络资源进行安全的远程访问。</a:t>
            </a:r>
          </a:p>
        </p:txBody>
      </p:sp>
      <p:grpSp>
        <p:nvGrpSpPr>
          <p:cNvPr id="4" name="Group 3"/>
          <p:cNvGrpSpPr>
            <a:grpSpLocks/>
          </p:cNvGrpSpPr>
          <p:nvPr/>
        </p:nvGrpSpPr>
        <p:grpSpPr bwMode="auto">
          <a:xfrm>
            <a:off x="395288" y="2921192"/>
            <a:ext cx="8353425" cy="3727578"/>
            <a:chOff x="0" y="0"/>
            <a:chExt cx="5262" cy="2993"/>
          </a:xfrm>
        </p:grpSpPr>
        <p:sp>
          <p:nvSpPr>
            <p:cNvPr id="5" name="Rectangle 4"/>
            <p:cNvSpPr>
              <a:spLocks noChangeArrowheads="1"/>
            </p:cNvSpPr>
            <p:nvPr/>
          </p:nvSpPr>
          <p:spPr bwMode="auto">
            <a:xfrm>
              <a:off x="0" y="292"/>
              <a:ext cx="2142" cy="2298"/>
            </a:xfrm>
            <a:prstGeom prst="rect">
              <a:avLst/>
            </a:prstGeom>
            <a:solidFill>
              <a:schemeClr val="bg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p:cNvSpPr>
              <a:spLocks noChangeShapeType="1"/>
            </p:cNvSpPr>
            <p:nvPr/>
          </p:nvSpPr>
          <p:spPr bwMode="auto">
            <a:xfrm>
              <a:off x="857" y="718"/>
              <a:ext cx="0" cy="1617"/>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 name="Object 6"/>
            <p:cNvGraphicFramePr>
              <a:graphicFrameLocks noChangeAspect="1"/>
            </p:cNvGraphicFramePr>
            <p:nvPr/>
          </p:nvGraphicFramePr>
          <p:xfrm>
            <a:off x="1432" y="1225"/>
            <a:ext cx="519" cy="502"/>
          </p:xfrm>
          <a:graphic>
            <a:graphicData uri="http://schemas.openxmlformats.org/presentationml/2006/ole">
              <mc:AlternateContent xmlns:mc="http://schemas.openxmlformats.org/markup-compatibility/2006">
                <mc:Choice xmlns:v="urn:schemas-microsoft-com:vml" Requires="v">
                  <p:oleObj spid="_x0000_s84027" r:id="rId3" imgW="3075480" imgH="1947240" progId="CorelDRAW.Graphic.9">
                    <p:embed/>
                  </p:oleObj>
                </mc:Choice>
                <mc:Fallback>
                  <p:oleObj r:id="rId3" imgW="3075480" imgH="1947240" progId="CorelDRAW.Graphic.9">
                    <p:embed/>
                    <p:pic>
                      <p:nvPicPr>
                        <p:cNvPr id="1434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2" y="1225"/>
                          <a:ext cx="519" cy="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7"/>
            <p:cNvGrpSpPr>
              <a:grpSpLocks noChangeAspect="1"/>
            </p:cNvGrpSpPr>
            <p:nvPr/>
          </p:nvGrpSpPr>
          <p:grpSpPr bwMode="auto">
            <a:xfrm>
              <a:off x="122" y="888"/>
              <a:ext cx="367" cy="511"/>
              <a:chOff x="0" y="0"/>
              <a:chExt cx="672" cy="651"/>
            </a:xfrm>
          </p:grpSpPr>
          <p:pic>
            <p:nvPicPr>
              <p:cNvPr id="23" name="Picture 8" descr="整套电脑-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672" cy="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aphicFrame>
            <p:nvGraphicFramePr>
              <p:cNvPr id="24" name="Object 9"/>
              <p:cNvGraphicFramePr>
                <a:graphicFrameLocks noChangeAspect="1"/>
              </p:cNvGraphicFramePr>
              <p:nvPr/>
            </p:nvGraphicFramePr>
            <p:xfrm>
              <a:off x="160" y="108"/>
              <a:ext cx="328" cy="236"/>
            </p:xfrm>
            <a:graphic>
              <a:graphicData uri="http://schemas.openxmlformats.org/presentationml/2006/ole">
                <mc:AlternateContent xmlns:mc="http://schemas.openxmlformats.org/markup-compatibility/2006">
                  <mc:Choice xmlns:v="urn:schemas-microsoft-com:vml" Requires="v">
                    <p:oleObj spid="_x0000_s84028" r:id="rId6" imgW="5714286" imgH="3933333" progId="Paint.Picture">
                      <p:embed/>
                    </p:oleObj>
                  </mc:Choice>
                  <mc:Fallback>
                    <p:oleObj r:id="rId6" imgW="5714286" imgH="3933333" progId="Paint.Picture">
                      <p:embed/>
                      <p:pic>
                        <p:nvPicPr>
                          <p:cNvPr id="14345"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 y="108"/>
                            <a:ext cx="328" cy="236"/>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 name="Group 10"/>
            <p:cNvGrpSpPr>
              <a:grpSpLocks noChangeAspect="1"/>
            </p:cNvGrpSpPr>
            <p:nvPr/>
          </p:nvGrpSpPr>
          <p:grpSpPr bwMode="auto">
            <a:xfrm>
              <a:off x="122" y="1569"/>
              <a:ext cx="367" cy="511"/>
              <a:chOff x="0" y="0"/>
              <a:chExt cx="672" cy="651"/>
            </a:xfrm>
          </p:grpSpPr>
          <p:pic>
            <p:nvPicPr>
              <p:cNvPr id="21" name="Picture 11" descr="整套电脑-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672" cy="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aphicFrame>
            <p:nvGraphicFramePr>
              <p:cNvPr id="22" name="Object 12"/>
              <p:cNvGraphicFramePr>
                <a:graphicFrameLocks noChangeAspect="1"/>
              </p:cNvGraphicFramePr>
              <p:nvPr/>
            </p:nvGraphicFramePr>
            <p:xfrm>
              <a:off x="160" y="108"/>
              <a:ext cx="328" cy="236"/>
            </p:xfrm>
            <a:graphic>
              <a:graphicData uri="http://schemas.openxmlformats.org/presentationml/2006/ole">
                <mc:AlternateContent xmlns:mc="http://schemas.openxmlformats.org/markup-compatibility/2006">
                  <mc:Choice xmlns:v="urn:schemas-microsoft-com:vml" Requires="v">
                    <p:oleObj spid="_x0000_s84029" r:id="rId8" imgW="5714286" imgH="3933333" progId="Paint.Picture">
                      <p:embed/>
                    </p:oleObj>
                  </mc:Choice>
                  <mc:Fallback>
                    <p:oleObj r:id="rId8" imgW="5714286" imgH="3933333" progId="Paint.Picture">
                      <p:embed/>
                      <p:pic>
                        <p:nvPicPr>
                          <p:cNvPr id="14348"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 y="108"/>
                            <a:ext cx="328" cy="236"/>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 name="Line 13"/>
            <p:cNvSpPr>
              <a:spLocks noChangeShapeType="1"/>
            </p:cNvSpPr>
            <p:nvPr/>
          </p:nvSpPr>
          <p:spPr bwMode="auto">
            <a:xfrm>
              <a:off x="428" y="1143"/>
              <a:ext cx="429" cy="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4"/>
            <p:cNvSpPr>
              <a:spLocks noChangeShapeType="1"/>
            </p:cNvSpPr>
            <p:nvPr/>
          </p:nvSpPr>
          <p:spPr bwMode="auto">
            <a:xfrm>
              <a:off x="428" y="1824"/>
              <a:ext cx="429" cy="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5"/>
            <p:cNvSpPr>
              <a:spLocks noChangeShapeType="1"/>
            </p:cNvSpPr>
            <p:nvPr/>
          </p:nvSpPr>
          <p:spPr bwMode="auto">
            <a:xfrm>
              <a:off x="857" y="1484"/>
              <a:ext cx="550" cy="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6"/>
            <p:cNvSpPr txBox="1">
              <a:spLocks noChangeArrowheads="1"/>
            </p:cNvSpPr>
            <p:nvPr/>
          </p:nvSpPr>
          <p:spPr bwMode="auto">
            <a:xfrm>
              <a:off x="1316" y="906"/>
              <a:ext cx="8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a:latin typeface="Tahoma" panose="020B0604030504040204" pitchFamily="34" charset="0"/>
                </a:rPr>
                <a:t>VPN设备</a:t>
              </a:r>
            </a:p>
          </p:txBody>
        </p:sp>
        <p:sp>
          <p:nvSpPr>
            <p:cNvPr id="14" name="AutoShape 17"/>
            <p:cNvSpPr>
              <a:spLocks noChangeArrowheads="1"/>
            </p:cNvSpPr>
            <p:nvPr/>
          </p:nvSpPr>
          <p:spPr bwMode="auto">
            <a:xfrm rot="16200000">
              <a:off x="3066" y="291"/>
              <a:ext cx="170" cy="2386"/>
            </a:xfrm>
            <a:prstGeom prst="can">
              <a:avLst>
                <a:gd name="adj" fmla="val 120730"/>
              </a:avLst>
            </a:prstGeom>
            <a:gradFill rotWithShape="0">
              <a:gsLst>
                <a:gs pos="0">
                  <a:srgbClr val="F9E5B3"/>
                </a:gs>
                <a:gs pos="50000">
                  <a:srgbClr val="AE8000"/>
                </a:gs>
                <a:gs pos="100000">
                  <a:srgbClr val="F9E5B3"/>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5" name="Picture 18" descr="图形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47" y="1058"/>
              <a:ext cx="91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6" name="Text Box 19"/>
            <p:cNvSpPr txBox="1">
              <a:spLocks noChangeArrowheads="1"/>
            </p:cNvSpPr>
            <p:nvPr/>
          </p:nvSpPr>
          <p:spPr bwMode="auto">
            <a:xfrm>
              <a:off x="2264" y="2080"/>
              <a:ext cx="1285"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a:latin typeface="Tahoma" panose="020B0604030504040204" pitchFamily="34" charset="0"/>
                </a:rPr>
                <a:t>INTERNET</a:t>
              </a:r>
            </a:p>
          </p:txBody>
        </p:sp>
        <p:sp>
          <p:nvSpPr>
            <p:cNvPr id="17" name="Text Box 20"/>
            <p:cNvSpPr txBox="1">
              <a:spLocks noChangeArrowheads="1"/>
            </p:cNvSpPr>
            <p:nvPr/>
          </p:nvSpPr>
          <p:spPr bwMode="auto">
            <a:xfrm>
              <a:off x="3120" y="1058"/>
              <a:ext cx="128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a:latin typeface="Tahoma" panose="020B0604030504040204" pitchFamily="34" charset="0"/>
                </a:rPr>
                <a:t>VPN隧道</a:t>
              </a:r>
            </a:p>
          </p:txBody>
        </p:sp>
        <p:pic>
          <p:nvPicPr>
            <p:cNvPr id="18" name="Picture 21" descr="图形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44" y="888"/>
              <a:ext cx="918" cy="1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9" name="Text Box 22"/>
            <p:cNvSpPr txBox="1">
              <a:spLocks noChangeArrowheads="1"/>
            </p:cNvSpPr>
            <p:nvPr/>
          </p:nvSpPr>
          <p:spPr bwMode="auto">
            <a:xfrm>
              <a:off x="612" y="0"/>
              <a:ext cx="85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a:latin typeface="Tahoma" panose="020B0604030504040204" pitchFamily="34" charset="0"/>
                </a:rPr>
                <a:t>网络A</a:t>
              </a:r>
            </a:p>
          </p:txBody>
        </p:sp>
        <p:sp>
          <p:nvSpPr>
            <p:cNvPr id="20" name="Text Box 23"/>
            <p:cNvSpPr txBox="1">
              <a:spLocks noChangeArrowheads="1"/>
            </p:cNvSpPr>
            <p:nvPr/>
          </p:nvSpPr>
          <p:spPr bwMode="auto">
            <a:xfrm>
              <a:off x="1224" y="2763"/>
              <a:ext cx="3243"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dirty="0">
                  <a:latin typeface="Tahoma" panose="020B0604030504040204" pitchFamily="34" charset="0"/>
                </a:rPr>
                <a:t>Client-LAN类型示意图</a:t>
              </a:r>
            </a:p>
          </p:txBody>
        </p:sp>
      </p:grpSp>
    </p:spTree>
    <p:extLst>
      <p:ext uri="{BB962C8B-B14F-4D97-AF65-F5344CB8AC3E}">
        <p14:creationId xmlns:p14="http://schemas.microsoft.com/office/powerpoint/2010/main" val="28381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323850" y="1268414"/>
            <a:ext cx="8286750" cy="1315129"/>
          </a:xfrm>
        </p:spPr>
        <p:txBody>
          <a:bodyPr/>
          <a:lstStyle/>
          <a:p>
            <a:pPr lvl="1">
              <a:lnSpc>
                <a:spcPct val="125000"/>
              </a:lnSpc>
            </a:pPr>
            <a:r>
              <a:rPr lang="zh-CN" altLang="zh-CN" sz="2000" dirty="0">
                <a:ea typeface="楷体_GB2312" pitchFamily="1" charset="-122"/>
              </a:rPr>
              <a:t>为了在不同局域网之间建立安全的数据传输通道，例如在企业内部各分支机构之间或者企业与其合作者之间的网络进行互联，可以采用LAN-LAN类型的VPN。</a:t>
            </a:r>
            <a:endParaRPr lang="en-US" altLang="zh-CN" sz="2000" dirty="0">
              <a:ea typeface="楷体_GB2312" pitchFamily="1" charset="-122"/>
            </a:endParaRPr>
          </a:p>
        </p:txBody>
      </p:sp>
      <p:sp>
        <p:nvSpPr>
          <p:cNvPr id="4" name="Rectangle 2"/>
          <p:cNvSpPr>
            <a:spLocks noGrp="1" noChangeArrowheads="1"/>
          </p:cNvSpPr>
          <p:nvPr>
            <p:ph type="title"/>
          </p:nvPr>
        </p:nvSpPr>
        <p:spPr>
          <a:xfrm>
            <a:off x="457200" y="274638"/>
            <a:ext cx="8229600" cy="778315"/>
          </a:xfrm>
        </p:spPr>
        <p:txBody>
          <a:bodyPr/>
          <a:lstStyle/>
          <a:p>
            <a:r>
              <a:rPr lang="zh-CN" altLang="zh-CN" sz="2800" dirty="0"/>
              <a:t> </a:t>
            </a:r>
            <a:r>
              <a:rPr lang="en-US" altLang="zh-CN" sz="2800" dirty="0"/>
              <a:t>LAN-LAN</a:t>
            </a:r>
            <a:r>
              <a:rPr lang="zh-CN" altLang="en-US" sz="2800" dirty="0"/>
              <a:t>类型的</a:t>
            </a:r>
            <a:r>
              <a:rPr lang="en-US" altLang="zh-CN" sz="2800" dirty="0"/>
              <a:t> </a:t>
            </a:r>
            <a:r>
              <a:rPr lang="zh-CN" altLang="zh-CN" sz="2800" dirty="0"/>
              <a:t>VPN</a:t>
            </a:r>
            <a:r>
              <a:rPr lang="zh-CN" altLang="en-US" sz="2800" dirty="0"/>
              <a:t>：</a:t>
            </a:r>
            <a:r>
              <a:rPr lang="en-US" altLang="zh-CN" sz="2800" dirty="0"/>
              <a:t>IPSec</a:t>
            </a:r>
            <a:endParaRPr lang="zh-CN" altLang="zh-CN" sz="2800" dirty="0"/>
          </a:p>
        </p:txBody>
      </p:sp>
      <p:grpSp>
        <p:nvGrpSpPr>
          <p:cNvPr id="5" name="Group 3"/>
          <p:cNvGrpSpPr>
            <a:grpSpLocks/>
          </p:cNvGrpSpPr>
          <p:nvPr/>
        </p:nvGrpSpPr>
        <p:grpSpPr bwMode="auto">
          <a:xfrm>
            <a:off x="914400" y="3178628"/>
            <a:ext cx="7696200" cy="3140075"/>
            <a:chOff x="0" y="0"/>
            <a:chExt cx="4848" cy="1978"/>
          </a:xfrm>
        </p:grpSpPr>
        <p:sp>
          <p:nvSpPr>
            <p:cNvPr id="6" name="Rectangle 4"/>
            <p:cNvSpPr>
              <a:spLocks noChangeArrowheads="1"/>
            </p:cNvSpPr>
            <p:nvPr/>
          </p:nvSpPr>
          <p:spPr bwMode="auto">
            <a:xfrm>
              <a:off x="0" y="240"/>
              <a:ext cx="1680" cy="1296"/>
            </a:xfrm>
            <a:prstGeom prst="rect">
              <a:avLst/>
            </a:prstGeom>
            <a:solidFill>
              <a:schemeClr val="bg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5"/>
            <p:cNvSpPr>
              <a:spLocks noChangeShapeType="1"/>
            </p:cNvSpPr>
            <p:nvPr/>
          </p:nvSpPr>
          <p:spPr bwMode="auto">
            <a:xfrm>
              <a:off x="672" y="480"/>
              <a:ext cx="0" cy="912"/>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 name="Object 6"/>
            <p:cNvGraphicFramePr>
              <a:graphicFrameLocks noChangeAspect="1"/>
            </p:cNvGraphicFramePr>
            <p:nvPr/>
          </p:nvGraphicFramePr>
          <p:xfrm>
            <a:off x="1131" y="749"/>
            <a:ext cx="407" cy="283"/>
          </p:xfrm>
          <a:graphic>
            <a:graphicData uri="http://schemas.openxmlformats.org/presentationml/2006/ole">
              <mc:AlternateContent xmlns:mc="http://schemas.openxmlformats.org/markup-compatibility/2006">
                <mc:Choice xmlns:v="urn:schemas-microsoft-com:vml" Requires="v">
                  <p:oleObj spid="_x0000_s85108" r:id="rId3" imgW="3075480" imgH="1947240" progId="CorelDRAW.Graphic.9">
                    <p:embed/>
                  </p:oleObj>
                </mc:Choice>
                <mc:Fallback>
                  <p:oleObj r:id="rId3" imgW="3075480" imgH="1947240" progId="CorelDRAW.Graphic.9">
                    <p:embed/>
                    <p:pic>
                      <p:nvPicPr>
                        <p:cNvPr id="1639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 y="749"/>
                          <a:ext cx="407"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 name="Group 7"/>
            <p:cNvGrpSpPr>
              <a:grpSpLocks noChangeAspect="1"/>
            </p:cNvGrpSpPr>
            <p:nvPr/>
          </p:nvGrpSpPr>
          <p:grpSpPr bwMode="auto">
            <a:xfrm>
              <a:off x="96" y="576"/>
              <a:ext cx="288" cy="288"/>
              <a:chOff x="0" y="0"/>
              <a:chExt cx="672" cy="651"/>
            </a:xfrm>
          </p:grpSpPr>
          <p:pic>
            <p:nvPicPr>
              <p:cNvPr id="37" name="Picture 8" descr="整套电脑-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672" cy="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aphicFrame>
            <p:nvGraphicFramePr>
              <p:cNvPr id="38" name="Object 9"/>
              <p:cNvGraphicFramePr>
                <a:graphicFrameLocks noChangeAspect="1"/>
              </p:cNvGraphicFramePr>
              <p:nvPr/>
            </p:nvGraphicFramePr>
            <p:xfrm>
              <a:off x="160" y="108"/>
              <a:ext cx="328" cy="236"/>
            </p:xfrm>
            <a:graphic>
              <a:graphicData uri="http://schemas.openxmlformats.org/presentationml/2006/ole">
                <mc:AlternateContent xmlns:mc="http://schemas.openxmlformats.org/markup-compatibility/2006">
                  <mc:Choice xmlns:v="urn:schemas-microsoft-com:vml" Requires="v">
                    <p:oleObj spid="_x0000_s85109" r:id="rId6" imgW="5714286" imgH="3933333" progId="Paint.Picture">
                      <p:embed/>
                    </p:oleObj>
                  </mc:Choice>
                  <mc:Fallback>
                    <p:oleObj r:id="rId6" imgW="5714286" imgH="3933333" progId="Paint.Picture">
                      <p:embed/>
                      <p:pic>
                        <p:nvPicPr>
                          <p:cNvPr id="16393"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 y="108"/>
                            <a:ext cx="328" cy="236"/>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 name="Group 10"/>
            <p:cNvGrpSpPr>
              <a:grpSpLocks noChangeAspect="1"/>
            </p:cNvGrpSpPr>
            <p:nvPr/>
          </p:nvGrpSpPr>
          <p:grpSpPr bwMode="auto">
            <a:xfrm>
              <a:off x="96" y="960"/>
              <a:ext cx="288" cy="288"/>
              <a:chOff x="0" y="0"/>
              <a:chExt cx="672" cy="651"/>
            </a:xfrm>
          </p:grpSpPr>
          <p:pic>
            <p:nvPicPr>
              <p:cNvPr id="35" name="Picture 11" descr="整套电脑-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672" cy="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aphicFrame>
            <p:nvGraphicFramePr>
              <p:cNvPr id="36" name="Object 12"/>
              <p:cNvGraphicFramePr>
                <a:graphicFrameLocks noChangeAspect="1"/>
              </p:cNvGraphicFramePr>
              <p:nvPr/>
            </p:nvGraphicFramePr>
            <p:xfrm>
              <a:off x="160" y="108"/>
              <a:ext cx="328" cy="236"/>
            </p:xfrm>
            <a:graphic>
              <a:graphicData uri="http://schemas.openxmlformats.org/presentationml/2006/ole">
                <mc:AlternateContent xmlns:mc="http://schemas.openxmlformats.org/markup-compatibility/2006">
                  <mc:Choice xmlns:v="urn:schemas-microsoft-com:vml" Requires="v">
                    <p:oleObj spid="_x0000_s85110" r:id="rId8" imgW="5714286" imgH="3933333" progId="Paint.Picture">
                      <p:embed/>
                    </p:oleObj>
                  </mc:Choice>
                  <mc:Fallback>
                    <p:oleObj r:id="rId8" imgW="5714286" imgH="3933333" progId="Paint.Picture">
                      <p:embed/>
                      <p:pic>
                        <p:nvPicPr>
                          <p:cNvPr id="16396"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 y="108"/>
                            <a:ext cx="328" cy="236"/>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 name="Line 13"/>
            <p:cNvSpPr>
              <a:spLocks noChangeShapeType="1"/>
            </p:cNvSpPr>
            <p:nvPr/>
          </p:nvSpPr>
          <p:spPr bwMode="auto">
            <a:xfrm>
              <a:off x="336" y="720"/>
              <a:ext cx="336" cy="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4"/>
            <p:cNvSpPr>
              <a:spLocks noChangeShapeType="1"/>
            </p:cNvSpPr>
            <p:nvPr/>
          </p:nvSpPr>
          <p:spPr bwMode="auto">
            <a:xfrm>
              <a:off x="336" y="1104"/>
              <a:ext cx="336" cy="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5"/>
            <p:cNvSpPr>
              <a:spLocks noChangeShapeType="1"/>
            </p:cNvSpPr>
            <p:nvPr/>
          </p:nvSpPr>
          <p:spPr bwMode="auto">
            <a:xfrm>
              <a:off x="672" y="912"/>
              <a:ext cx="432" cy="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16"/>
            <p:cNvSpPr txBox="1">
              <a:spLocks noChangeArrowheads="1"/>
            </p:cNvSpPr>
            <p:nvPr/>
          </p:nvSpPr>
          <p:spPr bwMode="auto">
            <a:xfrm>
              <a:off x="912" y="576"/>
              <a:ext cx="6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dirty="0">
                  <a:latin typeface="Tahoma" panose="020B0604030504040204" pitchFamily="34" charset="0"/>
                </a:rPr>
                <a:t>VPN设备</a:t>
              </a:r>
            </a:p>
          </p:txBody>
        </p:sp>
        <p:sp>
          <p:nvSpPr>
            <p:cNvPr id="15" name="AutoShape 17"/>
            <p:cNvSpPr>
              <a:spLocks noChangeArrowheads="1"/>
            </p:cNvSpPr>
            <p:nvPr/>
          </p:nvSpPr>
          <p:spPr bwMode="auto">
            <a:xfrm rot="16200000">
              <a:off x="2304" y="96"/>
              <a:ext cx="96" cy="1632"/>
            </a:xfrm>
            <a:prstGeom prst="can">
              <a:avLst>
                <a:gd name="adj" fmla="val 146231"/>
              </a:avLst>
            </a:prstGeom>
            <a:gradFill rotWithShape="0">
              <a:gsLst>
                <a:gs pos="0">
                  <a:srgbClr val="F9E5B3"/>
                </a:gs>
                <a:gs pos="50000">
                  <a:srgbClr val="AE8000"/>
                </a:gs>
                <a:gs pos="100000">
                  <a:srgbClr val="F9E5B3"/>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6" name="Picture 18" descr="图形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20" y="672"/>
              <a:ext cx="720"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7" name="Text Box 19"/>
            <p:cNvSpPr txBox="1">
              <a:spLocks noChangeArrowheads="1"/>
            </p:cNvSpPr>
            <p:nvPr/>
          </p:nvSpPr>
          <p:spPr bwMode="auto">
            <a:xfrm>
              <a:off x="1776" y="1248"/>
              <a:ext cx="10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a:latin typeface="Tahoma" panose="020B0604030504040204" pitchFamily="34" charset="0"/>
                </a:rPr>
                <a:t>INTERNET</a:t>
              </a:r>
            </a:p>
          </p:txBody>
        </p:sp>
        <p:sp>
          <p:nvSpPr>
            <p:cNvPr id="18" name="Text Box 20"/>
            <p:cNvSpPr txBox="1">
              <a:spLocks noChangeArrowheads="1"/>
            </p:cNvSpPr>
            <p:nvPr/>
          </p:nvSpPr>
          <p:spPr bwMode="auto">
            <a:xfrm>
              <a:off x="2304" y="576"/>
              <a:ext cx="10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a:latin typeface="Tahoma" panose="020B0604030504040204" pitchFamily="34" charset="0"/>
                </a:rPr>
                <a:t>VPN隧道</a:t>
              </a:r>
            </a:p>
          </p:txBody>
        </p:sp>
        <p:sp>
          <p:nvSpPr>
            <p:cNvPr id="19" name="Text Box 21"/>
            <p:cNvSpPr txBox="1">
              <a:spLocks noChangeArrowheads="1"/>
            </p:cNvSpPr>
            <p:nvPr/>
          </p:nvSpPr>
          <p:spPr bwMode="auto">
            <a:xfrm>
              <a:off x="480" y="0"/>
              <a:ext cx="6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sz="2000" b="1">
                  <a:latin typeface="黑体" panose="02010609060101010101" pitchFamily="49" charset="-122"/>
                  <a:ea typeface="黑体" panose="02010609060101010101" pitchFamily="49" charset="-122"/>
                </a:rPr>
                <a:t>网络A</a:t>
              </a:r>
            </a:p>
          </p:txBody>
        </p:sp>
        <p:sp>
          <p:nvSpPr>
            <p:cNvPr id="20" name="Text Box 22"/>
            <p:cNvSpPr txBox="1">
              <a:spLocks noChangeArrowheads="1"/>
            </p:cNvSpPr>
            <p:nvPr/>
          </p:nvSpPr>
          <p:spPr bwMode="auto">
            <a:xfrm>
              <a:off x="1104" y="1728"/>
              <a:ext cx="25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sz="2000" dirty="0">
                  <a:latin typeface="黑体" panose="02010609060101010101" pitchFamily="49" charset="-122"/>
                  <a:ea typeface="黑体" panose="02010609060101010101" pitchFamily="49" charset="-122"/>
                </a:rPr>
                <a:t>LAN-LAN类型示意图</a:t>
              </a:r>
            </a:p>
          </p:txBody>
        </p:sp>
        <p:sp>
          <p:nvSpPr>
            <p:cNvPr id="21" name="Rectangle 23"/>
            <p:cNvSpPr>
              <a:spLocks noChangeArrowheads="1"/>
            </p:cNvSpPr>
            <p:nvPr/>
          </p:nvSpPr>
          <p:spPr bwMode="auto">
            <a:xfrm>
              <a:off x="3168" y="240"/>
              <a:ext cx="1680" cy="1296"/>
            </a:xfrm>
            <a:prstGeom prst="rect">
              <a:avLst/>
            </a:prstGeom>
            <a:solidFill>
              <a:schemeClr val="bg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2" name="Object 24"/>
            <p:cNvGraphicFramePr>
              <a:graphicFrameLocks noChangeAspect="1"/>
            </p:cNvGraphicFramePr>
            <p:nvPr/>
          </p:nvGraphicFramePr>
          <p:xfrm>
            <a:off x="3195" y="768"/>
            <a:ext cx="384" cy="243"/>
          </p:xfrm>
          <a:graphic>
            <a:graphicData uri="http://schemas.openxmlformats.org/presentationml/2006/ole">
              <mc:AlternateContent xmlns:mc="http://schemas.openxmlformats.org/markup-compatibility/2006">
                <mc:Choice xmlns:v="urn:schemas-microsoft-com:vml" Requires="v">
                  <p:oleObj spid="_x0000_s85111" r:id="rId10" imgW="3075480" imgH="1947240" progId="CorelDRAW.Graphic.9">
                    <p:embed/>
                  </p:oleObj>
                </mc:Choice>
                <mc:Fallback>
                  <p:oleObj r:id="rId10" imgW="3075480" imgH="1947240" progId="CorelDRAW.Graphic.9">
                    <p:embed/>
                    <p:pic>
                      <p:nvPicPr>
                        <p:cNvPr id="16408"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5" y="768"/>
                          <a:ext cx="384"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Text Box 25"/>
            <p:cNvSpPr txBox="1">
              <a:spLocks noChangeArrowheads="1"/>
            </p:cNvSpPr>
            <p:nvPr/>
          </p:nvSpPr>
          <p:spPr bwMode="auto">
            <a:xfrm>
              <a:off x="3168" y="528"/>
              <a:ext cx="6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a:latin typeface="Tahoma" panose="020B0604030504040204" pitchFamily="34" charset="0"/>
                </a:rPr>
                <a:t>VPN设备</a:t>
              </a:r>
            </a:p>
          </p:txBody>
        </p:sp>
        <p:sp>
          <p:nvSpPr>
            <p:cNvPr id="24" name="Line 26"/>
            <p:cNvSpPr>
              <a:spLocks noChangeShapeType="1"/>
            </p:cNvSpPr>
            <p:nvPr/>
          </p:nvSpPr>
          <p:spPr bwMode="auto">
            <a:xfrm>
              <a:off x="3648" y="912"/>
              <a:ext cx="480" cy="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7"/>
            <p:cNvSpPr>
              <a:spLocks noChangeShapeType="1"/>
            </p:cNvSpPr>
            <p:nvPr/>
          </p:nvSpPr>
          <p:spPr bwMode="auto">
            <a:xfrm>
              <a:off x="4128" y="480"/>
              <a:ext cx="0" cy="912"/>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8"/>
            <p:cNvSpPr>
              <a:spLocks noChangeShapeType="1"/>
            </p:cNvSpPr>
            <p:nvPr/>
          </p:nvSpPr>
          <p:spPr bwMode="auto">
            <a:xfrm>
              <a:off x="4128" y="720"/>
              <a:ext cx="384" cy="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 name="Group 29"/>
            <p:cNvGrpSpPr>
              <a:grpSpLocks noChangeAspect="1"/>
            </p:cNvGrpSpPr>
            <p:nvPr/>
          </p:nvGrpSpPr>
          <p:grpSpPr bwMode="auto">
            <a:xfrm>
              <a:off x="4464" y="576"/>
              <a:ext cx="288" cy="288"/>
              <a:chOff x="0" y="0"/>
              <a:chExt cx="672" cy="651"/>
            </a:xfrm>
          </p:grpSpPr>
          <p:pic>
            <p:nvPicPr>
              <p:cNvPr id="33" name="Picture 30" descr="整套电脑-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672" cy="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aphicFrame>
            <p:nvGraphicFramePr>
              <p:cNvPr id="34" name="Object 31"/>
              <p:cNvGraphicFramePr>
                <a:graphicFrameLocks noChangeAspect="1"/>
              </p:cNvGraphicFramePr>
              <p:nvPr/>
            </p:nvGraphicFramePr>
            <p:xfrm>
              <a:off x="160" y="108"/>
              <a:ext cx="328" cy="236"/>
            </p:xfrm>
            <a:graphic>
              <a:graphicData uri="http://schemas.openxmlformats.org/presentationml/2006/ole">
                <mc:AlternateContent xmlns:mc="http://schemas.openxmlformats.org/markup-compatibility/2006">
                  <mc:Choice xmlns:v="urn:schemas-microsoft-com:vml" Requires="v">
                    <p:oleObj spid="_x0000_s85112" r:id="rId11" imgW="5714286" imgH="3933333" progId="Paint.Picture">
                      <p:embed/>
                    </p:oleObj>
                  </mc:Choice>
                  <mc:Fallback>
                    <p:oleObj r:id="rId11" imgW="5714286" imgH="3933333" progId="Paint.Picture">
                      <p:embed/>
                      <p:pic>
                        <p:nvPicPr>
                          <p:cNvPr id="16415" name="Object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 y="108"/>
                            <a:ext cx="328" cy="236"/>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8" name="Line 32"/>
            <p:cNvSpPr>
              <a:spLocks noChangeShapeType="1"/>
            </p:cNvSpPr>
            <p:nvPr/>
          </p:nvSpPr>
          <p:spPr bwMode="auto">
            <a:xfrm>
              <a:off x="4128" y="1152"/>
              <a:ext cx="384" cy="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9" name="Group 33"/>
            <p:cNvGrpSpPr>
              <a:grpSpLocks noChangeAspect="1"/>
            </p:cNvGrpSpPr>
            <p:nvPr/>
          </p:nvGrpSpPr>
          <p:grpSpPr bwMode="auto">
            <a:xfrm>
              <a:off x="4464" y="1008"/>
              <a:ext cx="288" cy="288"/>
              <a:chOff x="0" y="0"/>
              <a:chExt cx="672" cy="651"/>
            </a:xfrm>
          </p:grpSpPr>
          <p:pic>
            <p:nvPicPr>
              <p:cNvPr id="31" name="Picture 34" descr="整套电脑-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672" cy="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aphicFrame>
            <p:nvGraphicFramePr>
              <p:cNvPr id="32" name="Object 35"/>
              <p:cNvGraphicFramePr>
                <a:graphicFrameLocks noChangeAspect="1"/>
              </p:cNvGraphicFramePr>
              <p:nvPr/>
            </p:nvGraphicFramePr>
            <p:xfrm>
              <a:off x="160" y="108"/>
              <a:ext cx="328" cy="236"/>
            </p:xfrm>
            <a:graphic>
              <a:graphicData uri="http://schemas.openxmlformats.org/presentationml/2006/ole">
                <mc:AlternateContent xmlns:mc="http://schemas.openxmlformats.org/markup-compatibility/2006">
                  <mc:Choice xmlns:v="urn:schemas-microsoft-com:vml" Requires="v">
                    <p:oleObj spid="_x0000_s85113" r:id="rId12" imgW="5714286" imgH="3933333" progId="Paint.Picture">
                      <p:embed/>
                    </p:oleObj>
                  </mc:Choice>
                  <mc:Fallback>
                    <p:oleObj r:id="rId12" imgW="5714286" imgH="3933333" progId="Paint.Picture">
                      <p:embed/>
                      <p:pic>
                        <p:nvPicPr>
                          <p:cNvPr id="16419" name="Object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 y="108"/>
                            <a:ext cx="328" cy="236"/>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0" name="Text Box 36"/>
            <p:cNvSpPr txBox="1">
              <a:spLocks noChangeArrowheads="1"/>
            </p:cNvSpPr>
            <p:nvPr/>
          </p:nvSpPr>
          <p:spPr bwMode="auto">
            <a:xfrm>
              <a:off x="3696" y="0"/>
              <a:ext cx="6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sz="2000" b="1">
                  <a:latin typeface="黑体" panose="02010609060101010101" pitchFamily="49" charset="-122"/>
                  <a:ea typeface="黑体" panose="02010609060101010101" pitchFamily="49" charset="-122"/>
                </a:rPr>
                <a:t>网络B</a:t>
              </a:r>
            </a:p>
          </p:txBody>
        </p:sp>
      </p:grpSp>
    </p:spTree>
    <p:extLst>
      <p:ext uri="{BB962C8B-B14F-4D97-AF65-F5344CB8AC3E}">
        <p14:creationId xmlns:p14="http://schemas.microsoft.com/office/powerpoint/2010/main" val="3400784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838200" y="214313"/>
            <a:ext cx="7793038" cy="903287"/>
          </a:xfrm>
        </p:spPr>
        <p:txBody>
          <a:bodyPr/>
          <a:lstStyle/>
          <a:p>
            <a:pPr eaLnBrk="1" hangingPunct="1"/>
            <a:r>
              <a:rPr lang="en-US" altLang="zh-CN" dirty="0"/>
              <a:t>11.2 VPN</a:t>
            </a:r>
            <a:r>
              <a:rPr lang="zh-CN" altLang="en-US" dirty="0"/>
              <a:t>核心技术</a:t>
            </a:r>
          </a:p>
        </p:txBody>
      </p:sp>
      <p:sp>
        <p:nvSpPr>
          <p:cNvPr id="5" name="矩形 4"/>
          <p:cNvSpPr/>
          <p:nvPr/>
        </p:nvSpPr>
        <p:spPr>
          <a:xfrm>
            <a:off x="348343" y="2002972"/>
            <a:ext cx="2191658" cy="1930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加密技术</a:t>
            </a:r>
          </a:p>
        </p:txBody>
      </p:sp>
      <p:sp>
        <p:nvSpPr>
          <p:cNvPr id="6" name="矩形 5"/>
          <p:cNvSpPr/>
          <p:nvPr/>
        </p:nvSpPr>
        <p:spPr>
          <a:xfrm>
            <a:off x="3461657" y="2002972"/>
            <a:ext cx="2191658" cy="1930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认证技术</a:t>
            </a:r>
          </a:p>
        </p:txBody>
      </p:sp>
      <p:sp>
        <p:nvSpPr>
          <p:cNvPr id="7" name="矩形 6"/>
          <p:cNvSpPr/>
          <p:nvPr/>
        </p:nvSpPr>
        <p:spPr>
          <a:xfrm>
            <a:off x="6574971" y="2002972"/>
            <a:ext cx="2191658" cy="1930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密钥管理技术</a:t>
            </a:r>
          </a:p>
        </p:txBody>
      </p:sp>
      <p:sp>
        <p:nvSpPr>
          <p:cNvPr id="8" name="矩形 7"/>
          <p:cNvSpPr/>
          <p:nvPr/>
        </p:nvSpPr>
        <p:spPr>
          <a:xfrm>
            <a:off x="348343" y="4521201"/>
            <a:ext cx="8418286" cy="193040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隧道技术</a:t>
            </a:r>
          </a:p>
        </p:txBody>
      </p:sp>
    </p:spTree>
    <p:extLst>
      <p:ext uri="{BB962C8B-B14F-4D97-AF65-F5344CB8AC3E}">
        <p14:creationId xmlns:p14="http://schemas.microsoft.com/office/powerpoint/2010/main" val="4087642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5" name="Group 3"/>
          <p:cNvGrpSpPr>
            <a:grpSpLocks/>
          </p:cNvGrpSpPr>
          <p:nvPr/>
        </p:nvGrpSpPr>
        <p:grpSpPr bwMode="auto">
          <a:xfrm>
            <a:off x="1230312" y="1524000"/>
            <a:ext cx="7620000" cy="2438400"/>
            <a:chOff x="0" y="0"/>
            <a:chExt cx="4800" cy="1536"/>
          </a:xfrm>
        </p:grpSpPr>
        <p:sp>
          <p:nvSpPr>
            <p:cNvPr id="18436" name="Rectangle 4"/>
            <p:cNvSpPr>
              <a:spLocks noChangeArrowheads="1"/>
            </p:cNvSpPr>
            <p:nvPr/>
          </p:nvSpPr>
          <p:spPr bwMode="auto">
            <a:xfrm>
              <a:off x="0" y="240"/>
              <a:ext cx="1680" cy="1296"/>
            </a:xfrm>
            <a:prstGeom prst="rect">
              <a:avLst/>
            </a:prstGeom>
            <a:solidFill>
              <a:schemeClr val="bg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7" name="Line 5"/>
            <p:cNvSpPr>
              <a:spLocks noChangeShapeType="1"/>
            </p:cNvSpPr>
            <p:nvPr/>
          </p:nvSpPr>
          <p:spPr bwMode="auto">
            <a:xfrm>
              <a:off x="672" y="480"/>
              <a:ext cx="0" cy="912"/>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438" name="Group 6"/>
            <p:cNvGrpSpPr>
              <a:grpSpLocks noChangeAspect="1"/>
            </p:cNvGrpSpPr>
            <p:nvPr/>
          </p:nvGrpSpPr>
          <p:grpSpPr bwMode="auto">
            <a:xfrm>
              <a:off x="96" y="576"/>
              <a:ext cx="288" cy="288"/>
              <a:chOff x="0" y="0"/>
              <a:chExt cx="672" cy="651"/>
            </a:xfrm>
          </p:grpSpPr>
          <p:pic>
            <p:nvPicPr>
              <p:cNvPr id="18439" name="Picture 7" descr="整套电脑-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672" cy="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aphicFrame>
            <p:nvGraphicFramePr>
              <p:cNvPr id="18440" name="Object 8"/>
              <p:cNvGraphicFramePr>
                <a:graphicFrameLocks noChangeAspect="1"/>
              </p:cNvGraphicFramePr>
              <p:nvPr/>
            </p:nvGraphicFramePr>
            <p:xfrm>
              <a:off x="160" y="108"/>
              <a:ext cx="328" cy="236"/>
            </p:xfrm>
            <a:graphic>
              <a:graphicData uri="http://schemas.openxmlformats.org/presentationml/2006/ole">
                <mc:AlternateContent xmlns:mc="http://schemas.openxmlformats.org/markup-compatibility/2006">
                  <mc:Choice xmlns:v="urn:schemas-microsoft-com:vml" Requires="v">
                    <p:oleObj spid="_x0000_s83051" r:id="rId4" imgW="5714286" imgH="3933333" progId="Paint.Picture">
                      <p:embed/>
                    </p:oleObj>
                  </mc:Choice>
                  <mc:Fallback>
                    <p:oleObj r:id="rId4" imgW="5714286" imgH="3933333" progId="Paint.Picture">
                      <p:embed/>
                      <p:pic>
                        <p:nvPicPr>
                          <p:cNvPr id="1844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 y="108"/>
                            <a:ext cx="328" cy="236"/>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441" name="Group 9"/>
            <p:cNvGrpSpPr>
              <a:grpSpLocks noChangeAspect="1"/>
            </p:cNvGrpSpPr>
            <p:nvPr/>
          </p:nvGrpSpPr>
          <p:grpSpPr bwMode="auto">
            <a:xfrm>
              <a:off x="96" y="960"/>
              <a:ext cx="288" cy="288"/>
              <a:chOff x="0" y="0"/>
              <a:chExt cx="672" cy="651"/>
            </a:xfrm>
          </p:grpSpPr>
          <p:pic>
            <p:nvPicPr>
              <p:cNvPr id="18442" name="Picture 10" descr="整套电脑-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672" cy="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aphicFrame>
            <p:nvGraphicFramePr>
              <p:cNvPr id="18443" name="Object 11"/>
              <p:cNvGraphicFramePr>
                <a:graphicFrameLocks noChangeAspect="1"/>
              </p:cNvGraphicFramePr>
              <p:nvPr/>
            </p:nvGraphicFramePr>
            <p:xfrm>
              <a:off x="160" y="108"/>
              <a:ext cx="328" cy="236"/>
            </p:xfrm>
            <a:graphic>
              <a:graphicData uri="http://schemas.openxmlformats.org/presentationml/2006/ole">
                <mc:AlternateContent xmlns:mc="http://schemas.openxmlformats.org/markup-compatibility/2006">
                  <mc:Choice xmlns:v="urn:schemas-microsoft-com:vml" Requires="v">
                    <p:oleObj spid="_x0000_s83052" r:id="rId6" imgW="5714286" imgH="3933333" progId="Paint.Picture">
                      <p:embed/>
                    </p:oleObj>
                  </mc:Choice>
                  <mc:Fallback>
                    <p:oleObj r:id="rId6" imgW="5714286" imgH="3933333" progId="Paint.Picture">
                      <p:embed/>
                      <p:pic>
                        <p:nvPicPr>
                          <p:cNvPr id="18443"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 y="108"/>
                            <a:ext cx="328" cy="236"/>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444" name="Line 12"/>
            <p:cNvSpPr>
              <a:spLocks noChangeShapeType="1"/>
            </p:cNvSpPr>
            <p:nvPr/>
          </p:nvSpPr>
          <p:spPr bwMode="auto">
            <a:xfrm>
              <a:off x="336" y="720"/>
              <a:ext cx="336" cy="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5" name="Line 13"/>
            <p:cNvSpPr>
              <a:spLocks noChangeShapeType="1"/>
            </p:cNvSpPr>
            <p:nvPr/>
          </p:nvSpPr>
          <p:spPr bwMode="auto">
            <a:xfrm>
              <a:off x="336" y="1104"/>
              <a:ext cx="336" cy="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6" name="Line 14"/>
            <p:cNvSpPr>
              <a:spLocks noChangeShapeType="1"/>
            </p:cNvSpPr>
            <p:nvPr/>
          </p:nvSpPr>
          <p:spPr bwMode="auto">
            <a:xfrm>
              <a:off x="672" y="912"/>
              <a:ext cx="432" cy="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7" name="Text Box 15"/>
            <p:cNvSpPr txBox="1">
              <a:spLocks noChangeArrowheads="1"/>
            </p:cNvSpPr>
            <p:nvPr/>
          </p:nvSpPr>
          <p:spPr bwMode="auto">
            <a:xfrm>
              <a:off x="912" y="576"/>
              <a:ext cx="8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a:latin typeface="Tahoma" panose="020B0604030504040204" pitchFamily="34" charset="0"/>
                </a:rPr>
                <a:t>VPN设备１</a:t>
              </a:r>
            </a:p>
          </p:txBody>
        </p:sp>
        <p:pic>
          <p:nvPicPr>
            <p:cNvPr id="18448" name="Picture 16" descr="图形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20" y="672"/>
              <a:ext cx="720"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8449" name="Text Box 17"/>
            <p:cNvSpPr txBox="1">
              <a:spLocks noChangeArrowheads="1"/>
            </p:cNvSpPr>
            <p:nvPr/>
          </p:nvSpPr>
          <p:spPr bwMode="auto">
            <a:xfrm>
              <a:off x="1776" y="1248"/>
              <a:ext cx="10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a:latin typeface="Tahoma" panose="020B0604030504040204" pitchFamily="34" charset="0"/>
                </a:rPr>
                <a:t>INTERNET</a:t>
              </a:r>
            </a:p>
          </p:txBody>
        </p:sp>
        <p:sp>
          <p:nvSpPr>
            <p:cNvPr id="18450" name="Text Box 18"/>
            <p:cNvSpPr txBox="1">
              <a:spLocks noChangeArrowheads="1"/>
            </p:cNvSpPr>
            <p:nvPr/>
          </p:nvSpPr>
          <p:spPr bwMode="auto">
            <a:xfrm>
              <a:off x="480" y="0"/>
              <a:ext cx="6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a:latin typeface="Tahoma" panose="020B0604030504040204" pitchFamily="34" charset="0"/>
                </a:rPr>
                <a:t>网络１</a:t>
              </a:r>
            </a:p>
          </p:txBody>
        </p:sp>
        <p:sp>
          <p:nvSpPr>
            <p:cNvPr id="18451" name="Rectangle 19"/>
            <p:cNvSpPr>
              <a:spLocks noChangeArrowheads="1"/>
            </p:cNvSpPr>
            <p:nvPr/>
          </p:nvSpPr>
          <p:spPr bwMode="auto">
            <a:xfrm>
              <a:off x="2976" y="240"/>
              <a:ext cx="1680" cy="1296"/>
            </a:xfrm>
            <a:prstGeom prst="rect">
              <a:avLst/>
            </a:prstGeom>
            <a:solidFill>
              <a:schemeClr val="bg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2" name="Text Box 20"/>
            <p:cNvSpPr txBox="1">
              <a:spLocks noChangeArrowheads="1"/>
            </p:cNvSpPr>
            <p:nvPr/>
          </p:nvSpPr>
          <p:spPr bwMode="auto">
            <a:xfrm>
              <a:off x="2976" y="528"/>
              <a:ext cx="8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a:latin typeface="Tahoma" panose="020B0604030504040204" pitchFamily="34" charset="0"/>
                </a:rPr>
                <a:t>VPN设备２</a:t>
              </a:r>
            </a:p>
          </p:txBody>
        </p:sp>
        <p:sp>
          <p:nvSpPr>
            <p:cNvPr id="18453" name="Line 21"/>
            <p:cNvSpPr>
              <a:spLocks noChangeShapeType="1"/>
            </p:cNvSpPr>
            <p:nvPr/>
          </p:nvSpPr>
          <p:spPr bwMode="auto">
            <a:xfrm>
              <a:off x="3456" y="912"/>
              <a:ext cx="480" cy="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4" name="Line 22"/>
            <p:cNvSpPr>
              <a:spLocks noChangeShapeType="1"/>
            </p:cNvSpPr>
            <p:nvPr/>
          </p:nvSpPr>
          <p:spPr bwMode="auto">
            <a:xfrm>
              <a:off x="3936" y="480"/>
              <a:ext cx="0" cy="912"/>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5" name="Line 23"/>
            <p:cNvSpPr>
              <a:spLocks noChangeShapeType="1"/>
            </p:cNvSpPr>
            <p:nvPr/>
          </p:nvSpPr>
          <p:spPr bwMode="auto">
            <a:xfrm>
              <a:off x="3936" y="720"/>
              <a:ext cx="384" cy="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456" name="Group 24"/>
            <p:cNvGrpSpPr>
              <a:grpSpLocks noChangeAspect="1"/>
            </p:cNvGrpSpPr>
            <p:nvPr/>
          </p:nvGrpSpPr>
          <p:grpSpPr bwMode="auto">
            <a:xfrm>
              <a:off x="4272" y="576"/>
              <a:ext cx="288" cy="288"/>
              <a:chOff x="0" y="0"/>
              <a:chExt cx="672" cy="651"/>
            </a:xfrm>
          </p:grpSpPr>
          <p:pic>
            <p:nvPicPr>
              <p:cNvPr id="18457" name="Picture 25" descr="整套电脑-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672" cy="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aphicFrame>
            <p:nvGraphicFramePr>
              <p:cNvPr id="18458" name="Object 26"/>
              <p:cNvGraphicFramePr>
                <a:graphicFrameLocks noChangeAspect="1"/>
              </p:cNvGraphicFramePr>
              <p:nvPr/>
            </p:nvGraphicFramePr>
            <p:xfrm>
              <a:off x="160" y="108"/>
              <a:ext cx="328" cy="236"/>
            </p:xfrm>
            <a:graphic>
              <a:graphicData uri="http://schemas.openxmlformats.org/presentationml/2006/ole">
                <mc:AlternateContent xmlns:mc="http://schemas.openxmlformats.org/markup-compatibility/2006">
                  <mc:Choice xmlns:v="urn:schemas-microsoft-com:vml" Requires="v">
                    <p:oleObj spid="_x0000_s83053" r:id="rId8" imgW="5714286" imgH="3933333" progId="Paint.Picture">
                      <p:embed/>
                    </p:oleObj>
                  </mc:Choice>
                  <mc:Fallback>
                    <p:oleObj r:id="rId8" imgW="5714286" imgH="3933333" progId="Paint.Picture">
                      <p:embed/>
                      <p:pic>
                        <p:nvPicPr>
                          <p:cNvPr id="18458"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 y="108"/>
                            <a:ext cx="328" cy="236"/>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459" name="Line 27"/>
            <p:cNvSpPr>
              <a:spLocks noChangeShapeType="1"/>
            </p:cNvSpPr>
            <p:nvPr/>
          </p:nvSpPr>
          <p:spPr bwMode="auto">
            <a:xfrm>
              <a:off x="3936" y="1152"/>
              <a:ext cx="384" cy="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460" name="Group 28"/>
            <p:cNvGrpSpPr>
              <a:grpSpLocks noChangeAspect="1"/>
            </p:cNvGrpSpPr>
            <p:nvPr/>
          </p:nvGrpSpPr>
          <p:grpSpPr bwMode="auto">
            <a:xfrm>
              <a:off x="4272" y="1008"/>
              <a:ext cx="288" cy="288"/>
              <a:chOff x="0" y="0"/>
              <a:chExt cx="672" cy="651"/>
            </a:xfrm>
          </p:grpSpPr>
          <p:pic>
            <p:nvPicPr>
              <p:cNvPr id="18461" name="Picture 29" descr="整套电脑-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672" cy="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aphicFrame>
            <p:nvGraphicFramePr>
              <p:cNvPr id="18462" name="Object 30"/>
              <p:cNvGraphicFramePr>
                <a:graphicFrameLocks noChangeAspect="1"/>
              </p:cNvGraphicFramePr>
              <p:nvPr/>
            </p:nvGraphicFramePr>
            <p:xfrm>
              <a:off x="160" y="108"/>
              <a:ext cx="328" cy="236"/>
            </p:xfrm>
            <a:graphic>
              <a:graphicData uri="http://schemas.openxmlformats.org/presentationml/2006/ole">
                <mc:AlternateContent xmlns:mc="http://schemas.openxmlformats.org/markup-compatibility/2006">
                  <mc:Choice xmlns:v="urn:schemas-microsoft-com:vml" Requires="v">
                    <p:oleObj spid="_x0000_s83054" r:id="rId9" imgW="5714286" imgH="3933333" progId="Paint.Picture">
                      <p:embed/>
                    </p:oleObj>
                  </mc:Choice>
                  <mc:Fallback>
                    <p:oleObj r:id="rId9" imgW="5714286" imgH="3933333" progId="Paint.Picture">
                      <p:embed/>
                      <p:pic>
                        <p:nvPicPr>
                          <p:cNvPr id="18462" name="Object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 y="108"/>
                            <a:ext cx="328" cy="236"/>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463" name="Text Box 31"/>
            <p:cNvSpPr txBox="1">
              <a:spLocks noChangeArrowheads="1"/>
            </p:cNvSpPr>
            <p:nvPr/>
          </p:nvSpPr>
          <p:spPr bwMode="auto">
            <a:xfrm>
              <a:off x="3504" y="0"/>
              <a:ext cx="6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a:latin typeface="Tahoma" panose="020B0604030504040204" pitchFamily="34" charset="0"/>
                </a:rPr>
                <a:t>网络２</a:t>
              </a:r>
            </a:p>
          </p:txBody>
        </p:sp>
        <p:sp>
          <p:nvSpPr>
            <p:cNvPr id="18464" name="Text Box 32"/>
            <p:cNvSpPr txBox="1">
              <a:spLocks noChangeArrowheads="1"/>
            </p:cNvSpPr>
            <p:nvPr/>
          </p:nvSpPr>
          <p:spPr bwMode="auto">
            <a:xfrm>
              <a:off x="0" y="240"/>
              <a:ext cx="6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a:latin typeface="Tahoma" panose="020B0604030504040204" pitchFamily="34" charset="0"/>
                </a:rPr>
                <a:t>主机Ａ</a:t>
              </a:r>
            </a:p>
          </p:txBody>
        </p:sp>
        <p:sp>
          <p:nvSpPr>
            <p:cNvPr id="18465" name="AutoShape 33"/>
            <p:cNvSpPr>
              <a:spLocks noChangeArrowheads="1"/>
            </p:cNvSpPr>
            <p:nvPr/>
          </p:nvSpPr>
          <p:spPr bwMode="auto">
            <a:xfrm rot="16200000">
              <a:off x="2232" y="168"/>
              <a:ext cx="96" cy="1488"/>
            </a:xfrm>
            <a:prstGeom prst="can">
              <a:avLst>
                <a:gd name="adj" fmla="val 133329"/>
              </a:avLst>
            </a:prstGeom>
            <a:gradFill rotWithShape="0">
              <a:gsLst>
                <a:gs pos="0">
                  <a:srgbClr val="F9E5B3"/>
                </a:gs>
                <a:gs pos="50000">
                  <a:srgbClr val="AE8000"/>
                </a:gs>
                <a:gs pos="100000">
                  <a:srgbClr val="F9E5B3"/>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6" name="Text Box 34"/>
            <p:cNvSpPr txBox="1">
              <a:spLocks noChangeArrowheads="1"/>
            </p:cNvSpPr>
            <p:nvPr/>
          </p:nvSpPr>
          <p:spPr bwMode="auto">
            <a:xfrm>
              <a:off x="4128" y="288"/>
              <a:ext cx="6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a:latin typeface="Tahoma" panose="020B0604030504040204" pitchFamily="34" charset="0"/>
                </a:rPr>
                <a:t>主机Ｂ</a:t>
              </a:r>
            </a:p>
          </p:txBody>
        </p:sp>
        <p:pic>
          <p:nvPicPr>
            <p:cNvPr id="18467" name="Picture 35" descr="021"/>
            <p:cNvPicPr>
              <a:picLocks noChangeAspect="1" noChangeArrowheads="1"/>
            </p:cNvPicPr>
            <p:nvPr/>
          </p:nvPicPr>
          <p:blipFill>
            <a:blip r:embed="rId10" cstate="print">
              <a:clrChange>
                <a:clrFrom>
                  <a:srgbClr val="F4F4F4"/>
                </a:clrFrom>
                <a:clrTo>
                  <a:srgbClr val="F4F4F4">
                    <a:alpha val="0"/>
                  </a:srgbClr>
                </a:clrTo>
              </a:clrChange>
              <a:extLst>
                <a:ext uri="{28A0092B-C50C-407E-A947-70E740481C1C}">
                  <a14:useLocalDpi xmlns:a14="http://schemas.microsoft.com/office/drawing/2010/main" val="0"/>
                </a:ext>
              </a:extLst>
            </a:blip>
            <a:srcRect/>
            <a:stretch>
              <a:fillRect/>
            </a:stretch>
          </p:blipFill>
          <p:spPr bwMode="auto">
            <a:xfrm>
              <a:off x="2976" y="789"/>
              <a:ext cx="48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8468" name="Picture 36" descr="021"/>
            <p:cNvPicPr>
              <a:picLocks noChangeAspect="1" noChangeArrowheads="1"/>
            </p:cNvPicPr>
            <p:nvPr/>
          </p:nvPicPr>
          <p:blipFill>
            <a:blip r:embed="rId10" cstate="print">
              <a:clrChange>
                <a:clrFrom>
                  <a:srgbClr val="F4F4F4"/>
                </a:clrFrom>
                <a:clrTo>
                  <a:srgbClr val="F4F4F4">
                    <a:alpha val="0"/>
                  </a:srgbClr>
                </a:clrTo>
              </a:clrChange>
              <a:extLst>
                <a:ext uri="{28A0092B-C50C-407E-A947-70E740481C1C}">
                  <a14:useLocalDpi xmlns:a14="http://schemas.microsoft.com/office/drawing/2010/main" val="0"/>
                </a:ext>
              </a:extLst>
            </a:blip>
            <a:srcRect/>
            <a:stretch>
              <a:fillRect/>
            </a:stretch>
          </p:blipFill>
          <p:spPr bwMode="auto">
            <a:xfrm>
              <a:off x="1111" y="792"/>
              <a:ext cx="48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aphicFrame>
        <p:nvGraphicFramePr>
          <p:cNvPr id="18469" name="Object 37"/>
          <p:cNvGraphicFramePr>
            <a:graphicFrameLocks noGrp="1" noChangeAspect="1"/>
          </p:cNvGraphicFramePr>
          <p:nvPr>
            <p:ph idx="1"/>
            <p:extLst>
              <p:ext uri="{D42A27DB-BD31-4B8C-83A1-F6EECF244321}">
                <p14:modId xmlns:p14="http://schemas.microsoft.com/office/powerpoint/2010/main" val="3288868692"/>
              </p:ext>
            </p:extLst>
          </p:nvPr>
        </p:nvGraphicFramePr>
        <p:xfrm>
          <a:off x="2220912" y="1219200"/>
          <a:ext cx="6102350" cy="4071938"/>
        </p:xfrm>
        <a:graphic>
          <a:graphicData uri="http://schemas.openxmlformats.org/presentationml/2006/ole">
            <mc:AlternateContent xmlns:mc="http://schemas.openxmlformats.org/markup-compatibility/2006">
              <mc:Choice xmlns:v="urn:schemas-microsoft-com:vml" Requires="v">
                <p:oleObj spid="_x0000_s83055" r:id="rId11" imgW="6084000" imgH="4063320" progId="MSGraph.Chart.8">
                  <p:embed/>
                </p:oleObj>
              </mc:Choice>
              <mc:Fallback>
                <p:oleObj r:id="rId11" imgW="6084000" imgH="4063320" progId="MSGraph.Chart.8">
                  <p:embed/>
                  <p:pic>
                    <p:nvPicPr>
                      <p:cNvPr id="18469" name="Object 3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20912" y="1219200"/>
                        <a:ext cx="6102350" cy="407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470" name="Group 38"/>
          <p:cNvGrpSpPr>
            <a:grpSpLocks/>
          </p:cNvGrpSpPr>
          <p:nvPr/>
        </p:nvGrpSpPr>
        <p:grpSpPr bwMode="auto">
          <a:xfrm>
            <a:off x="838200" y="4267200"/>
            <a:ext cx="8164512" cy="1633538"/>
            <a:chOff x="0" y="0"/>
            <a:chExt cx="5143" cy="1029"/>
          </a:xfrm>
        </p:grpSpPr>
        <p:sp>
          <p:nvSpPr>
            <p:cNvPr id="18471" name="Rectangle 39"/>
            <p:cNvSpPr>
              <a:spLocks noChangeArrowheads="1"/>
            </p:cNvSpPr>
            <p:nvPr/>
          </p:nvSpPr>
          <p:spPr bwMode="auto">
            <a:xfrm>
              <a:off x="768" y="549"/>
              <a:ext cx="192" cy="192"/>
            </a:xfrm>
            <a:prstGeom prst="rect">
              <a:avLst/>
            </a:prstGeom>
            <a:solidFill>
              <a:schemeClr val="bg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a:latin typeface="Tahoma" panose="020B0604030504040204" pitchFamily="34" charset="0"/>
                </a:rPr>
                <a:t>V1</a:t>
              </a:r>
            </a:p>
          </p:txBody>
        </p:sp>
        <p:sp>
          <p:nvSpPr>
            <p:cNvPr id="18472" name="Rectangle 40"/>
            <p:cNvSpPr>
              <a:spLocks noChangeArrowheads="1"/>
            </p:cNvSpPr>
            <p:nvPr/>
          </p:nvSpPr>
          <p:spPr bwMode="auto">
            <a:xfrm>
              <a:off x="960" y="549"/>
              <a:ext cx="192" cy="192"/>
            </a:xfrm>
            <a:prstGeom prst="rect">
              <a:avLst/>
            </a:prstGeom>
            <a:solidFill>
              <a:schemeClr val="bg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a:latin typeface="Tahoma" panose="020B0604030504040204" pitchFamily="34" charset="0"/>
                </a:rPr>
                <a:t>V2</a:t>
              </a:r>
              <a:endParaRPr lang="zh-CN" altLang="zh-CN" b="1">
                <a:latin typeface="Tahoma" panose="020B0604030504040204" pitchFamily="34" charset="0"/>
              </a:endParaRPr>
            </a:p>
          </p:txBody>
        </p:sp>
        <p:sp>
          <p:nvSpPr>
            <p:cNvPr id="18473" name="Rectangle 41"/>
            <p:cNvSpPr>
              <a:spLocks noChangeArrowheads="1"/>
            </p:cNvSpPr>
            <p:nvPr/>
          </p:nvSpPr>
          <p:spPr bwMode="auto">
            <a:xfrm>
              <a:off x="1152" y="549"/>
              <a:ext cx="144" cy="192"/>
            </a:xfrm>
            <a:prstGeom prst="rect">
              <a:avLst/>
            </a:prstGeom>
            <a:solidFill>
              <a:schemeClr val="accent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1">
                <a:latin typeface="Tahoma" panose="020B0604030504040204" pitchFamily="34" charset="0"/>
              </a:endParaRPr>
            </a:p>
          </p:txBody>
        </p:sp>
        <p:sp>
          <p:nvSpPr>
            <p:cNvPr id="18474" name="Rectangle 42"/>
            <p:cNvSpPr>
              <a:spLocks noChangeArrowheads="1"/>
            </p:cNvSpPr>
            <p:nvPr/>
          </p:nvSpPr>
          <p:spPr bwMode="auto">
            <a:xfrm>
              <a:off x="1290" y="549"/>
              <a:ext cx="144" cy="192"/>
            </a:xfrm>
            <a:prstGeom prst="rect">
              <a:avLst/>
            </a:prstGeom>
            <a:solidFill>
              <a:schemeClr val="bg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a:latin typeface="Tahoma" panose="020B0604030504040204" pitchFamily="34" charset="0"/>
                </a:rPr>
                <a:t>A</a:t>
              </a:r>
            </a:p>
          </p:txBody>
        </p:sp>
        <p:sp>
          <p:nvSpPr>
            <p:cNvPr id="18475" name="Rectangle 43"/>
            <p:cNvSpPr>
              <a:spLocks noChangeArrowheads="1"/>
            </p:cNvSpPr>
            <p:nvPr/>
          </p:nvSpPr>
          <p:spPr bwMode="auto">
            <a:xfrm>
              <a:off x="1433" y="549"/>
              <a:ext cx="144" cy="192"/>
            </a:xfrm>
            <a:prstGeom prst="rect">
              <a:avLst/>
            </a:prstGeom>
            <a:solidFill>
              <a:schemeClr val="bg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a:latin typeface="Tahoma" panose="020B0604030504040204" pitchFamily="34" charset="0"/>
                </a:rPr>
                <a:t>B</a:t>
              </a:r>
              <a:endParaRPr lang="zh-CN" altLang="zh-CN" b="1">
                <a:latin typeface="Tahoma" panose="020B0604030504040204" pitchFamily="34" charset="0"/>
              </a:endParaRPr>
            </a:p>
          </p:txBody>
        </p:sp>
        <p:sp>
          <p:nvSpPr>
            <p:cNvPr id="18476" name="Rectangle 44"/>
            <p:cNvSpPr>
              <a:spLocks noChangeArrowheads="1"/>
            </p:cNvSpPr>
            <p:nvPr/>
          </p:nvSpPr>
          <p:spPr bwMode="auto">
            <a:xfrm>
              <a:off x="1433" y="549"/>
              <a:ext cx="144" cy="192"/>
            </a:xfrm>
            <a:prstGeom prst="rect">
              <a:avLst/>
            </a:prstGeom>
            <a:solidFill>
              <a:schemeClr val="bg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a:latin typeface="Tahoma" panose="020B0604030504040204" pitchFamily="34" charset="0"/>
                </a:rPr>
                <a:t>B</a:t>
              </a:r>
              <a:endParaRPr lang="zh-CN" altLang="zh-CN" b="1">
                <a:latin typeface="Tahoma" panose="020B0604030504040204" pitchFamily="34" charset="0"/>
              </a:endParaRPr>
            </a:p>
          </p:txBody>
        </p:sp>
        <p:sp>
          <p:nvSpPr>
            <p:cNvPr id="18477" name="Rectangle 45"/>
            <p:cNvSpPr>
              <a:spLocks noChangeArrowheads="1"/>
            </p:cNvSpPr>
            <p:nvPr/>
          </p:nvSpPr>
          <p:spPr bwMode="auto">
            <a:xfrm>
              <a:off x="1570" y="549"/>
              <a:ext cx="686" cy="192"/>
            </a:xfrm>
            <a:prstGeom prst="rect">
              <a:avLst/>
            </a:prstGeom>
            <a:solidFill>
              <a:schemeClr val="bg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a:latin typeface="Tahoma" panose="020B0604030504040204" pitchFamily="34" charset="0"/>
                </a:rPr>
                <a:t>用户数据</a:t>
              </a:r>
              <a:endParaRPr lang="zh-CN" altLang="zh-CN" b="1">
                <a:latin typeface="Tahoma" panose="020B0604030504040204" pitchFamily="34" charset="0"/>
              </a:endParaRPr>
            </a:p>
          </p:txBody>
        </p:sp>
        <p:grpSp>
          <p:nvGrpSpPr>
            <p:cNvPr id="18478" name="Group 46"/>
            <p:cNvGrpSpPr>
              <a:grpSpLocks/>
            </p:cNvGrpSpPr>
            <p:nvPr/>
          </p:nvGrpSpPr>
          <p:grpSpPr bwMode="auto">
            <a:xfrm>
              <a:off x="768" y="69"/>
              <a:ext cx="1070" cy="192"/>
              <a:chOff x="0" y="0"/>
              <a:chExt cx="1070" cy="192"/>
            </a:xfrm>
          </p:grpSpPr>
          <p:sp>
            <p:nvSpPr>
              <p:cNvPr id="18479" name="Rectangle 47"/>
              <p:cNvSpPr>
                <a:spLocks noChangeArrowheads="1"/>
              </p:cNvSpPr>
              <p:nvPr/>
            </p:nvSpPr>
            <p:spPr bwMode="auto">
              <a:xfrm>
                <a:off x="0" y="0"/>
                <a:ext cx="192" cy="192"/>
              </a:xfrm>
              <a:prstGeom prst="rect">
                <a:avLst/>
              </a:prstGeom>
              <a:solidFill>
                <a:schemeClr val="bg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a:latin typeface="Tahoma" panose="020B0604030504040204" pitchFamily="34" charset="0"/>
                  </a:rPr>
                  <a:t>A</a:t>
                </a:r>
              </a:p>
            </p:txBody>
          </p:sp>
          <p:sp>
            <p:nvSpPr>
              <p:cNvPr id="18480" name="Rectangle 48"/>
              <p:cNvSpPr>
                <a:spLocks noChangeArrowheads="1"/>
              </p:cNvSpPr>
              <p:nvPr/>
            </p:nvSpPr>
            <p:spPr bwMode="auto">
              <a:xfrm>
                <a:off x="192" y="0"/>
                <a:ext cx="192" cy="192"/>
              </a:xfrm>
              <a:prstGeom prst="rect">
                <a:avLst/>
              </a:prstGeom>
              <a:solidFill>
                <a:schemeClr val="bg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a:latin typeface="Tahoma" panose="020B0604030504040204" pitchFamily="34" charset="0"/>
                  </a:rPr>
                  <a:t>B</a:t>
                </a:r>
                <a:endParaRPr lang="zh-CN" altLang="zh-CN" b="1">
                  <a:latin typeface="Tahoma" panose="020B0604030504040204" pitchFamily="34" charset="0"/>
                </a:endParaRPr>
              </a:p>
            </p:txBody>
          </p:sp>
          <p:sp>
            <p:nvSpPr>
              <p:cNvPr id="18481" name="Rectangle 49"/>
              <p:cNvSpPr>
                <a:spLocks noChangeArrowheads="1"/>
              </p:cNvSpPr>
              <p:nvPr/>
            </p:nvSpPr>
            <p:spPr bwMode="auto">
              <a:xfrm>
                <a:off x="384" y="0"/>
                <a:ext cx="686" cy="192"/>
              </a:xfrm>
              <a:prstGeom prst="rect">
                <a:avLst/>
              </a:prstGeom>
              <a:solidFill>
                <a:schemeClr val="bg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a:latin typeface="Tahoma" panose="020B0604030504040204" pitchFamily="34" charset="0"/>
                  </a:rPr>
                  <a:t>用户数据</a:t>
                </a:r>
                <a:endParaRPr lang="zh-CN" altLang="zh-CN" b="1">
                  <a:latin typeface="Tahoma" panose="020B0604030504040204" pitchFamily="34" charset="0"/>
                </a:endParaRPr>
              </a:p>
            </p:txBody>
          </p:sp>
        </p:grpSp>
        <p:sp>
          <p:nvSpPr>
            <p:cNvPr id="18482" name="Rectangle 50"/>
            <p:cNvSpPr>
              <a:spLocks noChangeArrowheads="1"/>
            </p:cNvSpPr>
            <p:nvPr/>
          </p:nvSpPr>
          <p:spPr bwMode="auto">
            <a:xfrm>
              <a:off x="816" y="789"/>
              <a:ext cx="432" cy="192"/>
            </a:xfrm>
            <a:prstGeom prst="rect">
              <a:avLst/>
            </a:prstGeom>
            <a:solidFill>
              <a:schemeClr val="bg1"/>
            </a:solidFill>
            <a:ln w="9525" cmpd="sng">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sz="1400">
                  <a:latin typeface="Tahoma" panose="020B0604030504040204" pitchFamily="34" charset="0"/>
                </a:rPr>
                <a:t>新增头部</a:t>
              </a:r>
              <a:endParaRPr lang="zh-CN" altLang="zh-CN" sz="1400" b="1">
                <a:latin typeface="Tahoma" panose="020B0604030504040204" pitchFamily="34" charset="0"/>
              </a:endParaRPr>
            </a:p>
          </p:txBody>
        </p:sp>
        <p:sp>
          <p:nvSpPr>
            <p:cNvPr id="18483" name="Line 51"/>
            <p:cNvSpPr>
              <a:spLocks noChangeShapeType="1"/>
            </p:cNvSpPr>
            <p:nvPr/>
          </p:nvSpPr>
          <p:spPr bwMode="auto">
            <a:xfrm>
              <a:off x="768" y="789"/>
              <a:ext cx="0" cy="240"/>
            </a:xfrm>
            <a:prstGeom prst="line">
              <a:avLst/>
            </a:prstGeom>
            <a:noFill/>
            <a:ln w="9525" cmpd="sng">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4" name="Line 52"/>
            <p:cNvSpPr>
              <a:spLocks noChangeShapeType="1"/>
            </p:cNvSpPr>
            <p:nvPr/>
          </p:nvSpPr>
          <p:spPr bwMode="auto">
            <a:xfrm>
              <a:off x="1296" y="789"/>
              <a:ext cx="0" cy="240"/>
            </a:xfrm>
            <a:prstGeom prst="line">
              <a:avLst/>
            </a:prstGeom>
            <a:noFill/>
            <a:ln w="9525" cmpd="sng">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5" name="Line 53"/>
            <p:cNvSpPr>
              <a:spLocks noChangeShapeType="1"/>
            </p:cNvSpPr>
            <p:nvPr/>
          </p:nvSpPr>
          <p:spPr bwMode="auto">
            <a:xfrm>
              <a:off x="775" y="261"/>
              <a:ext cx="0" cy="288"/>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6" name="Text Box 54"/>
            <p:cNvSpPr txBox="1">
              <a:spLocks noChangeArrowheads="1"/>
            </p:cNvSpPr>
            <p:nvPr/>
          </p:nvSpPr>
          <p:spPr bwMode="auto">
            <a:xfrm>
              <a:off x="96" y="69"/>
              <a:ext cx="5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sz="1400">
                  <a:latin typeface="Tahoma" panose="020B0604030504040204" pitchFamily="34" charset="0"/>
                </a:rPr>
                <a:t>原分组</a:t>
              </a:r>
            </a:p>
          </p:txBody>
        </p:sp>
        <p:sp>
          <p:nvSpPr>
            <p:cNvPr id="18487" name="Text Box 55"/>
            <p:cNvSpPr txBox="1">
              <a:spLocks noChangeArrowheads="1"/>
            </p:cNvSpPr>
            <p:nvPr/>
          </p:nvSpPr>
          <p:spPr bwMode="auto">
            <a:xfrm>
              <a:off x="0" y="453"/>
              <a:ext cx="76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sz="1400">
                  <a:latin typeface="Tahoma" panose="020B0604030504040204" pitchFamily="34" charset="0"/>
                </a:rPr>
                <a:t>VPN设备1封装后的分组</a:t>
              </a:r>
            </a:p>
          </p:txBody>
        </p:sp>
        <p:sp>
          <p:nvSpPr>
            <p:cNvPr id="18488" name="Rectangle 56"/>
            <p:cNvSpPr>
              <a:spLocks noChangeArrowheads="1"/>
            </p:cNvSpPr>
            <p:nvPr/>
          </p:nvSpPr>
          <p:spPr bwMode="auto">
            <a:xfrm>
              <a:off x="2839" y="542"/>
              <a:ext cx="192" cy="192"/>
            </a:xfrm>
            <a:prstGeom prst="rect">
              <a:avLst/>
            </a:prstGeom>
            <a:solidFill>
              <a:schemeClr val="bg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a:latin typeface="Tahoma" panose="020B0604030504040204" pitchFamily="34" charset="0"/>
                </a:rPr>
                <a:t>V1</a:t>
              </a:r>
            </a:p>
          </p:txBody>
        </p:sp>
        <p:sp>
          <p:nvSpPr>
            <p:cNvPr id="18489" name="Rectangle 57"/>
            <p:cNvSpPr>
              <a:spLocks noChangeArrowheads="1"/>
            </p:cNvSpPr>
            <p:nvPr/>
          </p:nvSpPr>
          <p:spPr bwMode="auto">
            <a:xfrm>
              <a:off x="3031" y="542"/>
              <a:ext cx="192" cy="192"/>
            </a:xfrm>
            <a:prstGeom prst="rect">
              <a:avLst/>
            </a:prstGeom>
            <a:solidFill>
              <a:schemeClr val="bg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a:latin typeface="Tahoma" panose="020B0604030504040204" pitchFamily="34" charset="0"/>
                </a:rPr>
                <a:t>V2</a:t>
              </a:r>
              <a:endParaRPr lang="zh-CN" altLang="zh-CN" b="1">
                <a:latin typeface="Tahoma" panose="020B0604030504040204" pitchFamily="34" charset="0"/>
              </a:endParaRPr>
            </a:p>
          </p:txBody>
        </p:sp>
        <p:sp>
          <p:nvSpPr>
            <p:cNvPr id="18490" name="Rectangle 58"/>
            <p:cNvSpPr>
              <a:spLocks noChangeArrowheads="1"/>
            </p:cNvSpPr>
            <p:nvPr/>
          </p:nvSpPr>
          <p:spPr bwMode="auto">
            <a:xfrm>
              <a:off x="3223" y="542"/>
              <a:ext cx="144" cy="192"/>
            </a:xfrm>
            <a:prstGeom prst="rect">
              <a:avLst/>
            </a:prstGeom>
            <a:solidFill>
              <a:schemeClr val="accent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1">
                <a:latin typeface="Tahoma" panose="020B0604030504040204" pitchFamily="34" charset="0"/>
              </a:endParaRPr>
            </a:p>
          </p:txBody>
        </p:sp>
        <p:sp>
          <p:nvSpPr>
            <p:cNvPr id="18491" name="Rectangle 59"/>
            <p:cNvSpPr>
              <a:spLocks noChangeArrowheads="1"/>
            </p:cNvSpPr>
            <p:nvPr/>
          </p:nvSpPr>
          <p:spPr bwMode="auto">
            <a:xfrm>
              <a:off x="3361" y="542"/>
              <a:ext cx="144" cy="192"/>
            </a:xfrm>
            <a:prstGeom prst="rect">
              <a:avLst/>
            </a:prstGeom>
            <a:solidFill>
              <a:schemeClr val="bg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a:latin typeface="Tahoma" panose="020B0604030504040204" pitchFamily="34" charset="0"/>
                </a:rPr>
                <a:t>A</a:t>
              </a:r>
            </a:p>
          </p:txBody>
        </p:sp>
        <p:sp>
          <p:nvSpPr>
            <p:cNvPr id="18492" name="Rectangle 60"/>
            <p:cNvSpPr>
              <a:spLocks noChangeArrowheads="1"/>
            </p:cNvSpPr>
            <p:nvPr/>
          </p:nvSpPr>
          <p:spPr bwMode="auto">
            <a:xfrm>
              <a:off x="3504" y="542"/>
              <a:ext cx="144" cy="192"/>
            </a:xfrm>
            <a:prstGeom prst="rect">
              <a:avLst/>
            </a:prstGeom>
            <a:solidFill>
              <a:schemeClr val="bg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a:latin typeface="Tahoma" panose="020B0604030504040204" pitchFamily="34" charset="0"/>
                </a:rPr>
                <a:t>B</a:t>
              </a:r>
              <a:endParaRPr lang="zh-CN" altLang="zh-CN" b="1">
                <a:latin typeface="Tahoma" panose="020B0604030504040204" pitchFamily="34" charset="0"/>
              </a:endParaRPr>
            </a:p>
          </p:txBody>
        </p:sp>
        <p:sp>
          <p:nvSpPr>
            <p:cNvPr id="18493" name="Rectangle 61"/>
            <p:cNvSpPr>
              <a:spLocks noChangeArrowheads="1"/>
            </p:cNvSpPr>
            <p:nvPr/>
          </p:nvSpPr>
          <p:spPr bwMode="auto">
            <a:xfrm>
              <a:off x="3504" y="542"/>
              <a:ext cx="144" cy="192"/>
            </a:xfrm>
            <a:prstGeom prst="rect">
              <a:avLst/>
            </a:prstGeom>
            <a:solidFill>
              <a:schemeClr val="bg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a:latin typeface="Tahoma" panose="020B0604030504040204" pitchFamily="34" charset="0"/>
                </a:rPr>
                <a:t>B</a:t>
              </a:r>
              <a:endParaRPr lang="zh-CN" altLang="zh-CN" b="1">
                <a:latin typeface="Tahoma" panose="020B0604030504040204" pitchFamily="34" charset="0"/>
              </a:endParaRPr>
            </a:p>
          </p:txBody>
        </p:sp>
        <p:sp>
          <p:nvSpPr>
            <p:cNvPr id="18494" name="Rectangle 62"/>
            <p:cNvSpPr>
              <a:spLocks noChangeArrowheads="1"/>
            </p:cNvSpPr>
            <p:nvPr/>
          </p:nvSpPr>
          <p:spPr bwMode="auto">
            <a:xfrm>
              <a:off x="3641" y="542"/>
              <a:ext cx="686" cy="192"/>
            </a:xfrm>
            <a:prstGeom prst="rect">
              <a:avLst/>
            </a:prstGeom>
            <a:solidFill>
              <a:schemeClr val="bg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a:latin typeface="Tahoma" panose="020B0604030504040204" pitchFamily="34" charset="0"/>
                </a:rPr>
                <a:t>用户数据</a:t>
              </a:r>
              <a:endParaRPr lang="zh-CN" altLang="zh-CN" b="1">
                <a:latin typeface="Tahoma" panose="020B0604030504040204" pitchFamily="34" charset="0"/>
              </a:endParaRPr>
            </a:p>
          </p:txBody>
        </p:sp>
        <p:grpSp>
          <p:nvGrpSpPr>
            <p:cNvPr id="18495" name="Group 63"/>
            <p:cNvGrpSpPr>
              <a:grpSpLocks/>
            </p:cNvGrpSpPr>
            <p:nvPr/>
          </p:nvGrpSpPr>
          <p:grpSpPr bwMode="auto">
            <a:xfrm>
              <a:off x="2839" y="62"/>
              <a:ext cx="1070" cy="192"/>
              <a:chOff x="0" y="0"/>
              <a:chExt cx="1070" cy="192"/>
            </a:xfrm>
          </p:grpSpPr>
          <p:sp>
            <p:nvSpPr>
              <p:cNvPr id="18496" name="Rectangle 64"/>
              <p:cNvSpPr>
                <a:spLocks noChangeArrowheads="1"/>
              </p:cNvSpPr>
              <p:nvPr/>
            </p:nvSpPr>
            <p:spPr bwMode="auto">
              <a:xfrm>
                <a:off x="0" y="0"/>
                <a:ext cx="192" cy="192"/>
              </a:xfrm>
              <a:prstGeom prst="rect">
                <a:avLst/>
              </a:prstGeom>
              <a:solidFill>
                <a:schemeClr val="bg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a:latin typeface="Tahoma" panose="020B0604030504040204" pitchFamily="34" charset="0"/>
                  </a:rPr>
                  <a:t>A</a:t>
                </a:r>
              </a:p>
            </p:txBody>
          </p:sp>
          <p:sp>
            <p:nvSpPr>
              <p:cNvPr id="18497" name="Rectangle 65"/>
              <p:cNvSpPr>
                <a:spLocks noChangeArrowheads="1"/>
              </p:cNvSpPr>
              <p:nvPr/>
            </p:nvSpPr>
            <p:spPr bwMode="auto">
              <a:xfrm>
                <a:off x="192" y="0"/>
                <a:ext cx="192" cy="192"/>
              </a:xfrm>
              <a:prstGeom prst="rect">
                <a:avLst/>
              </a:prstGeom>
              <a:solidFill>
                <a:schemeClr val="bg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a:latin typeface="Tahoma" panose="020B0604030504040204" pitchFamily="34" charset="0"/>
                  </a:rPr>
                  <a:t>B</a:t>
                </a:r>
                <a:endParaRPr lang="zh-CN" altLang="zh-CN" b="1">
                  <a:latin typeface="Tahoma" panose="020B0604030504040204" pitchFamily="34" charset="0"/>
                </a:endParaRPr>
              </a:p>
            </p:txBody>
          </p:sp>
          <p:sp>
            <p:nvSpPr>
              <p:cNvPr id="18498" name="Rectangle 66"/>
              <p:cNvSpPr>
                <a:spLocks noChangeArrowheads="1"/>
              </p:cNvSpPr>
              <p:nvPr/>
            </p:nvSpPr>
            <p:spPr bwMode="auto">
              <a:xfrm>
                <a:off x="384" y="0"/>
                <a:ext cx="686" cy="192"/>
              </a:xfrm>
              <a:prstGeom prst="rect">
                <a:avLst/>
              </a:prstGeom>
              <a:solidFill>
                <a:schemeClr val="bg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a:latin typeface="Tahoma" panose="020B0604030504040204" pitchFamily="34" charset="0"/>
                  </a:rPr>
                  <a:t>用户数据</a:t>
                </a:r>
                <a:endParaRPr lang="zh-CN" altLang="zh-CN" b="1">
                  <a:latin typeface="Tahoma" panose="020B0604030504040204" pitchFamily="34" charset="0"/>
                </a:endParaRPr>
              </a:p>
            </p:txBody>
          </p:sp>
        </p:grpSp>
        <p:sp>
          <p:nvSpPr>
            <p:cNvPr id="18499" name="Rectangle 67"/>
            <p:cNvSpPr>
              <a:spLocks noChangeArrowheads="1"/>
            </p:cNvSpPr>
            <p:nvPr/>
          </p:nvSpPr>
          <p:spPr bwMode="auto">
            <a:xfrm>
              <a:off x="2887" y="782"/>
              <a:ext cx="432" cy="192"/>
            </a:xfrm>
            <a:prstGeom prst="rect">
              <a:avLst/>
            </a:prstGeom>
            <a:solidFill>
              <a:schemeClr val="bg1"/>
            </a:solidFill>
            <a:ln w="9525" cmpd="sng">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sz="1400">
                  <a:latin typeface="Tahoma" panose="020B0604030504040204" pitchFamily="34" charset="0"/>
                </a:rPr>
                <a:t>新增头部</a:t>
              </a:r>
              <a:endParaRPr lang="zh-CN" altLang="zh-CN" sz="1400" b="1">
                <a:latin typeface="Tahoma" panose="020B0604030504040204" pitchFamily="34" charset="0"/>
              </a:endParaRPr>
            </a:p>
          </p:txBody>
        </p:sp>
        <p:sp>
          <p:nvSpPr>
            <p:cNvPr id="18500" name="Line 68"/>
            <p:cNvSpPr>
              <a:spLocks noChangeShapeType="1"/>
            </p:cNvSpPr>
            <p:nvPr/>
          </p:nvSpPr>
          <p:spPr bwMode="auto">
            <a:xfrm>
              <a:off x="2839" y="782"/>
              <a:ext cx="0" cy="240"/>
            </a:xfrm>
            <a:prstGeom prst="line">
              <a:avLst/>
            </a:prstGeom>
            <a:noFill/>
            <a:ln w="9525" cmpd="sng">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01" name="Line 69"/>
            <p:cNvSpPr>
              <a:spLocks noChangeShapeType="1"/>
            </p:cNvSpPr>
            <p:nvPr/>
          </p:nvSpPr>
          <p:spPr bwMode="auto">
            <a:xfrm>
              <a:off x="3367" y="782"/>
              <a:ext cx="0" cy="240"/>
            </a:xfrm>
            <a:prstGeom prst="line">
              <a:avLst/>
            </a:prstGeom>
            <a:noFill/>
            <a:ln w="9525" cmpd="sng">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02" name="Text Box 70"/>
            <p:cNvSpPr txBox="1">
              <a:spLocks noChangeArrowheads="1"/>
            </p:cNvSpPr>
            <p:nvPr/>
          </p:nvSpPr>
          <p:spPr bwMode="auto">
            <a:xfrm>
              <a:off x="4375" y="0"/>
              <a:ext cx="7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sz="1400">
                  <a:latin typeface="Tahoma" panose="020B0604030504040204" pitchFamily="34" charset="0"/>
                </a:rPr>
                <a:t>VPN设备2拆封后的分组</a:t>
              </a:r>
            </a:p>
          </p:txBody>
        </p:sp>
        <p:sp>
          <p:nvSpPr>
            <p:cNvPr id="18503" name="Text Box 71"/>
            <p:cNvSpPr txBox="1">
              <a:spLocks noChangeArrowheads="1"/>
            </p:cNvSpPr>
            <p:nvPr/>
          </p:nvSpPr>
          <p:spPr bwMode="auto">
            <a:xfrm>
              <a:off x="4375" y="480"/>
              <a:ext cx="76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sz="1400">
                  <a:latin typeface="Tahoma" panose="020B0604030504040204" pitchFamily="34" charset="0"/>
                </a:rPr>
                <a:t>VPN设备2拆封前的分组</a:t>
              </a:r>
            </a:p>
          </p:txBody>
        </p:sp>
        <p:sp>
          <p:nvSpPr>
            <p:cNvPr id="18504" name="Line 72"/>
            <p:cNvSpPr>
              <a:spLocks noChangeShapeType="1"/>
            </p:cNvSpPr>
            <p:nvPr/>
          </p:nvSpPr>
          <p:spPr bwMode="auto">
            <a:xfrm>
              <a:off x="2263" y="638"/>
              <a:ext cx="576" cy="0"/>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05" name="Line 73"/>
            <p:cNvSpPr>
              <a:spLocks noChangeShapeType="1"/>
            </p:cNvSpPr>
            <p:nvPr/>
          </p:nvSpPr>
          <p:spPr bwMode="auto">
            <a:xfrm flipV="1">
              <a:off x="2839" y="240"/>
              <a:ext cx="0" cy="288"/>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506" name="Text Box 74"/>
          <p:cNvSpPr txBox="1">
            <a:spLocks noChangeArrowheads="1"/>
          </p:cNvSpPr>
          <p:nvPr/>
        </p:nvSpPr>
        <p:spPr bwMode="auto">
          <a:xfrm>
            <a:off x="3135312" y="6019800"/>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a:latin typeface="Tahoma" panose="020B0604030504040204" pitchFamily="34" charset="0"/>
              </a:rPr>
              <a:t>VPN基本原理示意图</a:t>
            </a:r>
          </a:p>
        </p:txBody>
      </p:sp>
      <p:sp>
        <p:nvSpPr>
          <p:cNvPr id="75" name="Rectangle 2"/>
          <p:cNvSpPr>
            <a:spLocks noGrp="1" noChangeArrowheads="1"/>
          </p:cNvSpPr>
          <p:nvPr>
            <p:ph type="title"/>
          </p:nvPr>
        </p:nvSpPr>
        <p:spPr>
          <a:xfrm>
            <a:off x="838200" y="214313"/>
            <a:ext cx="7793038" cy="903287"/>
          </a:xfrm>
        </p:spPr>
        <p:txBody>
          <a:bodyPr/>
          <a:lstStyle/>
          <a:p>
            <a:pPr eaLnBrk="1" hangingPunct="1"/>
            <a:r>
              <a:rPr lang="en-US" altLang="zh-CN" dirty="0"/>
              <a:t>11.2 VPN</a:t>
            </a:r>
            <a:r>
              <a:rPr lang="zh-CN" altLang="en-US" dirty="0"/>
              <a:t>的隧道技术思想</a:t>
            </a:r>
          </a:p>
        </p:txBody>
      </p:sp>
    </p:spTree>
    <p:extLst>
      <p:ext uri="{BB962C8B-B14F-4D97-AF65-F5344CB8AC3E}">
        <p14:creationId xmlns:p14="http://schemas.microsoft.com/office/powerpoint/2010/main" val="1797521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838200" y="214313"/>
            <a:ext cx="7793038" cy="903287"/>
          </a:xfrm>
        </p:spPr>
        <p:txBody>
          <a:bodyPr/>
          <a:lstStyle/>
          <a:p>
            <a:pPr eaLnBrk="1" hangingPunct="1"/>
            <a:r>
              <a:rPr lang="en-US" altLang="zh-CN" dirty="0"/>
              <a:t>11.2 VPN</a:t>
            </a:r>
            <a:r>
              <a:rPr lang="zh-CN" altLang="en-US" dirty="0"/>
              <a:t>与隧道技术简介</a:t>
            </a:r>
          </a:p>
        </p:txBody>
      </p:sp>
      <p:sp>
        <p:nvSpPr>
          <p:cNvPr id="61443" name="Rectangle 3"/>
          <p:cNvSpPr>
            <a:spLocks noGrp="1" noChangeArrowheads="1"/>
          </p:cNvSpPr>
          <p:nvPr>
            <p:ph type="body" idx="1"/>
          </p:nvPr>
        </p:nvSpPr>
        <p:spPr>
          <a:xfrm>
            <a:off x="203200" y="1270000"/>
            <a:ext cx="8801100" cy="4724400"/>
          </a:xfrm>
        </p:spPr>
        <p:txBody>
          <a:bodyPr/>
          <a:lstStyle/>
          <a:p>
            <a:pPr eaLnBrk="1" hangingPunct="1">
              <a:lnSpc>
                <a:spcPct val="125000"/>
              </a:lnSpc>
              <a:buFont typeface="Wingdings" panose="05000000000000000000" pitchFamily="2" charset="2"/>
              <a:buNone/>
            </a:pPr>
            <a:r>
              <a:rPr lang="en-US" altLang="zh-CN" sz="2400" b="1" dirty="0">
                <a:solidFill>
                  <a:schemeClr val="hlink"/>
                </a:solidFill>
                <a:ea typeface=""/>
                <a:cs typeface=""/>
              </a:rPr>
              <a:t> 1</a:t>
            </a:r>
            <a:r>
              <a:rPr lang="zh-CN" altLang="en-US" sz="2400" b="1" dirty="0">
                <a:solidFill>
                  <a:schemeClr val="hlink"/>
                </a:solidFill>
              </a:rPr>
              <a:t>、 基本思想</a:t>
            </a:r>
            <a:r>
              <a:rPr lang="zh-CN" altLang="en-US" sz="2000" dirty="0">
                <a:solidFill>
                  <a:srgbClr val="000000"/>
                </a:solidFill>
                <a:ea typeface=""/>
                <a:cs typeface=""/>
              </a:rPr>
              <a:t>   </a:t>
            </a:r>
          </a:p>
          <a:p>
            <a:pPr eaLnBrk="1" hangingPunct="1">
              <a:lnSpc>
                <a:spcPct val="125000"/>
              </a:lnSpc>
              <a:buFont typeface="Wingdings" panose="05000000000000000000" pitchFamily="2" charset="2"/>
              <a:buNone/>
            </a:pPr>
            <a:r>
              <a:rPr lang="zh-CN" altLang="en-US" sz="2000" dirty="0">
                <a:solidFill>
                  <a:srgbClr val="000000"/>
                </a:solidFill>
                <a:ea typeface=""/>
                <a:cs typeface=""/>
              </a:rPr>
              <a:t>           隧道技术是一种通过使用互联网络的基础设施在网络之间传递数据的方式。使用隧道传递的数据（或负载）可以是不同协议的数据</a:t>
            </a:r>
            <a:r>
              <a:rPr lang="zh-CN" altLang="en-US" sz="2000" dirty="0">
                <a:solidFill>
                  <a:srgbClr val="000000"/>
                </a:solidFill>
              </a:rPr>
              <a:t>帧</a:t>
            </a:r>
            <a:r>
              <a:rPr lang="zh-CN" altLang="en-US" sz="2000" dirty="0">
                <a:solidFill>
                  <a:srgbClr val="000000"/>
                </a:solidFill>
                <a:ea typeface=""/>
                <a:cs typeface=""/>
              </a:rPr>
              <a:t>或包。</a:t>
            </a:r>
          </a:p>
          <a:p>
            <a:pPr eaLnBrk="1" hangingPunct="1">
              <a:lnSpc>
                <a:spcPct val="125000"/>
              </a:lnSpc>
              <a:buFont typeface="Wingdings" panose="05000000000000000000" pitchFamily="2" charset="2"/>
              <a:buNone/>
            </a:pPr>
            <a:r>
              <a:rPr lang="zh-CN" altLang="en-US" sz="2000" dirty="0">
                <a:solidFill>
                  <a:srgbClr val="000000"/>
                </a:solidFill>
                <a:ea typeface=""/>
                <a:cs typeface=""/>
              </a:rPr>
              <a:t>           隧道协议将这些其它协议的数据</a:t>
            </a:r>
            <a:r>
              <a:rPr lang="zh-CN" altLang="en-US" sz="2000" dirty="0">
                <a:solidFill>
                  <a:srgbClr val="000000"/>
                </a:solidFill>
              </a:rPr>
              <a:t>帧</a:t>
            </a:r>
            <a:r>
              <a:rPr lang="zh-CN" altLang="en-US" sz="2000" dirty="0">
                <a:solidFill>
                  <a:srgbClr val="000000"/>
                </a:solidFill>
                <a:ea typeface=""/>
                <a:cs typeface=""/>
              </a:rPr>
              <a:t>或包重新封装在新的包头中发送</a:t>
            </a:r>
            <a:r>
              <a:rPr lang="zh-CN" altLang="en-US" sz="2000" dirty="0">
                <a:solidFill>
                  <a:srgbClr val="000000"/>
                </a:solidFill>
              </a:rPr>
              <a:t>。新的包头提供了路由信息，从而使该新的报文能够在互联网络中被传递，被封装的数据包</a:t>
            </a:r>
            <a:r>
              <a:rPr lang="zh-CN" altLang="en-US" sz="2000" dirty="0">
                <a:solidFill>
                  <a:srgbClr val="000000"/>
                </a:solidFill>
                <a:ea typeface=""/>
                <a:cs typeface=""/>
              </a:rPr>
              <a:t>一旦到达网络终点，数据将被解包并转发到最终目的地。</a:t>
            </a:r>
            <a:endParaRPr lang="zh-CN" altLang="en-US" sz="2000" dirty="0">
              <a:solidFill>
                <a:srgbClr val="000000"/>
              </a:solidFill>
            </a:endParaRPr>
          </a:p>
          <a:p>
            <a:pPr eaLnBrk="1" hangingPunct="1">
              <a:lnSpc>
                <a:spcPct val="125000"/>
              </a:lnSpc>
              <a:buFont typeface="Wingdings" panose="05000000000000000000" pitchFamily="2" charset="2"/>
              <a:buNone/>
            </a:pPr>
            <a:endParaRPr lang="zh-CN" altLang="en-US" sz="2000" dirty="0">
              <a:solidFill>
                <a:srgbClr val="000000"/>
              </a:solidFill>
            </a:endParaRPr>
          </a:p>
          <a:p>
            <a:pPr eaLnBrk="1" hangingPunct="1">
              <a:lnSpc>
                <a:spcPct val="125000"/>
              </a:lnSpc>
              <a:buFont typeface="Wingdings" panose="05000000000000000000" pitchFamily="2" charset="2"/>
              <a:buNone/>
            </a:pPr>
            <a:r>
              <a:rPr lang="zh-CN" altLang="en-US" sz="2400" b="1" dirty="0">
                <a:solidFill>
                  <a:schemeClr val="hlink"/>
                </a:solidFill>
              </a:rPr>
              <a:t> </a:t>
            </a:r>
            <a:r>
              <a:rPr lang="en-US" altLang="zh-CN" sz="2400" b="1" dirty="0">
                <a:solidFill>
                  <a:schemeClr val="hlink"/>
                </a:solidFill>
              </a:rPr>
              <a:t>2</a:t>
            </a:r>
            <a:r>
              <a:rPr lang="zh-CN" altLang="en-US" sz="2400" b="1" dirty="0">
                <a:solidFill>
                  <a:schemeClr val="hlink"/>
                </a:solidFill>
              </a:rPr>
              <a:t>、 隧道的定义</a:t>
            </a:r>
          </a:p>
          <a:p>
            <a:pPr eaLnBrk="1" hangingPunct="1">
              <a:lnSpc>
                <a:spcPct val="125000"/>
              </a:lnSpc>
              <a:buFont typeface="Wingdings" panose="05000000000000000000" pitchFamily="2" charset="2"/>
              <a:buNone/>
            </a:pPr>
            <a:r>
              <a:rPr lang="zh-CN" altLang="en-US" sz="2000" dirty="0">
                <a:solidFill>
                  <a:srgbClr val="000000"/>
                </a:solidFill>
                <a:ea typeface=""/>
                <a:cs typeface=""/>
              </a:rPr>
              <a:t>          被封装的数据包在公共互联网络上传递时所经过的逻辑路径称为隧道。</a:t>
            </a:r>
          </a:p>
          <a:p>
            <a:pPr eaLnBrk="1" hangingPunct="1">
              <a:lnSpc>
                <a:spcPct val="125000"/>
              </a:lnSpc>
              <a:buFont typeface="Wingdings" panose="05000000000000000000" pitchFamily="2" charset="2"/>
              <a:buNone/>
            </a:pPr>
            <a:r>
              <a:rPr lang="zh-CN" altLang="en-US" sz="2000" dirty="0">
                <a:solidFill>
                  <a:srgbClr val="000000"/>
                </a:solidFill>
                <a:ea typeface=""/>
                <a:cs typeface=""/>
              </a:rPr>
              <a:t>   </a:t>
            </a:r>
            <a:r>
              <a:rPr lang="zh-CN" altLang="en-US" sz="2000" b="1" dirty="0">
                <a:solidFill>
                  <a:srgbClr val="FF0000"/>
                </a:solidFill>
                <a:ea typeface=""/>
                <a:cs typeface=""/>
              </a:rPr>
              <a:t>        隧道技术是指包括数据封装，传输和解包在内的全过程</a:t>
            </a:r>
          </a:p>
        </p:txBody>
      </p:sp>
    </p:spTree>
    <p:extLst>
      <p:ext uri="{BB962C8B-B14F-4D97-AF65-F5344CB8AC3E}">
        <p14:creationId xmlns:p14="http://schemas.microsoft.com/office/powerpoint/2010/main" val="708905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body" idx="1"/>
          </p:nvPr>
        </p:nvSpPr>
        <p:spPr>
          <a:xfrm>
            <a:off x="508000" y="1422400"/>
            <a:ext cx="8229600" cy="4572000"/>
          </a:xfrm>
        </p:spPr>
        <p:txBody>
          <a:bodyPr/>
          <a:lstStyle/>
          <a:p>
            <a:pPr eaLnBrk="1" hangingPunct="1">
              <a:lnSpc>
                <a:spcPct val="90000"/>
              </a:lnSpc>
              <a:buFont typeface="Wingdings" panose="05000000000000000000" pitchFamily="2" charset="2"/>
              <a:buNone/>
            </a:pPr>
            <a:r>
              <a:rPr lang="en-US" altLang="zh-CN" sz="2400" b="1" dirty="0">
                <a:solidFill>
                  <a:schemeClr val="hlink"/>
                </a:solidFill>
                <a:latin typeface="宋体" panose="02010600030101010101" pitchFamily="2" charset="-122"/>
              </a:rPr>
              <a:t>3</a:t>
            </a:r>
            <a:r>
              <a:rPr lang="zh-CN" altLang="en-US" sz="2400" b="1" dirty="0">
                <a:solidFill>
                  <a:schemeClr val="hlink"/>
                </a:solidFill>
                <a:latin typeface="宋体" panose="02010600030101010101" pitchFamily="2" charset="-122"/>
              </a:rPr>
              <a:t>、隧道所使用的传输网络</a:t>
            </a:r>
          </a:p>
          <a:p>
            <a:pPr eaLnBrk="1" hangingPunct="1">
              <a:lnSpc>
                <a:spcPct val="90000"/>
              </a:lnSpc>
              <a:buFont typeface="Wingdings" panose="05000000000000000000" pitchFamily="2" charset="2"/>
              <a:buNone/>
            </a:pPr>
            <a:r>
              <a:rPr lang="zh-CN" altLang="en-US" sz="2400" b="1" dirty="0">
                <a:solidFill>
                  <a:schemeClr val="hlink"/>
                </a:solidFill>
                <a:latin typeface="宋体" panose="02010600030101010101" pitchFamily="2" charset="-122"/>
              </a:rPr>
              <a:t>   </a:t>
            </a:r>
            <a:r>
              <a:rPr lang="zh-CN" altLang="en-US" sz="2000" dirty="0">
                <a:latin typeface="宋体" panose="02010600030101010101" pitchFamily="2" charset="-122"/>
              </a:rPr>
              <a:t>可是任何类型的公共互联网络。</a:t>
            </a:r>
          </a:p>
          <a:p>
            <a:pPr eaLnBrk="1" hangingPunct="1">
              <a:lnSpc>
                <a:spcPct val="90000"/>
              </a:lnSpc>
              <a:buFont typeface="Wingdings" panose="05000000000000000000" pitchFamily="2" charset="2"/>
              <a:buNone/>
            </a:pPr>
            <a:r>
              <a:rPr lang="zh-CN" altLang="en-US" sz="2000" dirty="0">
                <a:latin typeface="宋体" panose="02010600030101010101" pitchFamily="2" charset="-122"/>
              </a:rPr>
              <a:t>    目前普遍使用的是基于</a:t>
            </a:r>
            <a:r>
              <a:rPr lang="en-US" altLang="zh-CN" sz="2000" dirty="0">
                <a:latin typeface="宋体" panose="02010600030101010101" pitchFamily="2" charset="-122"/>
              </a:rPr>
              <a:t>Internet(IP</a:t>
            </a:r>
            <a:r>
              <a:rPr lang="zh-CN" altLang="en-US" sz="2000" dirty="0">
                <a:latin typeface="宋体" panose="02010600030101010101" pitchFamily="2" charset="-122"/>
              </a:rPr>
              <a:t>网络</a:t>
            </a:r>
            <a:r>
              <a:rPr lang="en-US" altLang="zh-CN" sz="2000" dirty="0">
                <a:latin typeface="宋体" panose="02010600030101010101" pitchFamily="2" charset="-122"/>
              </a:rPr>
              <a:t>)</a:t>
            </a:r>
            <a:r>
              <a:rPr lang="zh-CN" altLang="en-US" sz="2000" dirty="0">
                <a:latin typeface="宋体" panose="02010600030101010101" pitchFamily="2" charset="-122"/>
              </a:rPr>
              <a:t>隧道技术</a:t>
            </a:r>
          </a:p>
          <a:p>
            <a:pPr eaLnBrk="1" hangingPunct="1">
              <a:lnSpc>
                <a:spcPct val="90000"/>
              </a:lnSpc>
              <a:buFont typeface="Wingdings" panose="05000000000000000000" pitchFamily="2" charset="2"/>
              <a:buNone/>
            </a:pPr>
            <a:endParaRPr lang="zh-CN" altLang="en-US" sz="2000" dirty="0">
              <a:latin typeface="宋体" panose="02010600030101010101" pitchFamily="2" charset="-122"/>
            </a:endParaRPr>
          </a:p>
          <a:p>
            <a:pPr eaLnBrk="1" hangingPunct="1">
              <a:lnSpc>
                <a:spcPct val="90000"/>
              </a:lnSpc>
              <a:buFont typeface="Wingdings" panose="05000000000000000000" pitchFamily="2" charset="2"/>
              <a:buNone/>
            </a:pPr>
            <a:r>
              <a:rPr lang="en-US" altLang="zh-CN" sz="2400" b="1" dirty="0">
                <a:solidFill>
                  <a:schemeClr val="hlink"/>
                </a:solidFill>
                <a:latin typeface="宋体" panose="02010600030101010101" pitchFamily="2" charset="-122"/>
              </a:rPr>
              <a:t>4</a:t>
            </a:r>
            <a:r>
              <a:rPr lang="zh-CN" altLang="en-US" sz="2400" b="1" dirty="0">
                <a:solidFill>
                  <a:schemeClr val="hlink"/>
                </a:solidFill>
                <a:latin typeface="宋体" panose="02010600030101010101" pitchFamily="2" charset="-122"/>
              </a:rPr>
              <a:t>、隧道技术类别</a:t>
            </a:r>
          </a:p>
          <a:p>
            <a:pPr eaLnBrk="1" hangingPunct="1">
              <a:lnSpc>
                <a:spcPct val="90000"/>
              </a:lnSpc>
              <a:buFont typeface="Wingdings" panose="05000000000000000000" pitchFamily="2" charset="2"/>
              <a:buNone/>
            </a:pPr>
            <a:r>
              <a:rPr lang="zh-CN" altLang="en-US" sz="2400" dirty="0">
                <a:solidFill>
                  <a:srgbClr val="000000"/>
                </a:solidFill>
                <a:latin typeface="宋体" panose="02010600030101010101" pitchFamily="2" charset="-122"/>
              </a:rPr>
              <a:t>   </a:t>
            </a:r>
            <a:r>
              <a:rPr lang="en-US" altLang="zh-CN" sz="2000" dirty="0">
                <a:solidFill>
                  <a:srgbClr val="000000"/>
                </a:solidFill>
                <a:latin typeface="宋体" panose="02010600030101010101" pitchFamily="2" charset="-122"/>
              </a:rPr>
              <a:t>(1)2</a:t>
            </a:r>
            <a:r>
              <a:rPr lang="zh-CN" altLang="en-US" sz="2000" dirty="0">
                <a:solidFill>
                  <a:srgbClr val="000000"/>
                </a:solidFill>
                <a:latin typeface="宋体" panose="02010600030101010101" pitchFamily="2" charset="-122"/>
              </a:rPr>
              <a:t>层的隧道协议</a:t>
            </a:r>
            <a:endParaRPr lang="zh-CN" altLang="en-US" sz="2000" dirty="0">
              <a:latin typeface="宋体" panose="02010600030101010101" pitchFamily="2" charset="-122"/>
            </a:endParaRPr>
          </a:p>
          <a:p>
            <a:pPr eaLnBrk="1" hangingPunct="1">
              <a:lnSpc>
                <a:spcPct val="90000"/>
              </a:lnSpc>
              <a:buFont typeface="Wingdings" panose="05000000000000000000" pitchFamily="2" charset="2"/>
              <a:buNone/>
            </a:pPr>
            <a:r>
              <a:rPr lang="zh-CN" altLang="en-US" sz="2000" dirty="0">
                <a:solidFill>
                  <a:srgbClr val="000000"/>
                </a:solidFill>
                <a:latin typeface="宋体" panose="02010600030101010101" pitchFamily="2" charset="-122"/>
              </a:rPr>
              <a:t>       </a:t>
            </a:r>
            <a:r>
              <a:rPr lang="en-US" altLang="zh-CN" sz="2000" dirty="0">
                <a:solidFill>
                  <a:srgbClr val="000000"/>
                </a:solidFill>
                <a:latin typeface="宋体" panose="02010600030101010101" pitchFamily="2" charset="-122"/>
              </a:rPr>
              <a:t>2</a:t>
            </a:r>
            <a:r>
              <a:rPr lang="zh-CN" altLang="en-US" sz="2000" dirty="0">
                <a:solidFill>
                  <a:srgbClr val="000000"/>
                </a:solidFill>
                <a:latin typeface="宋体" panose="02010600030101010101" pitchFamily="2" charset="-122"/>
              </a:rPr>
              <a:t>层隧道协议对应</a:t>
            </a:r>
            <a:r>
              <a:rPr lang="en-US" altLang="zh-CN" sz="2000" dirty="0">
                <a:solidFill>
                  <a:srgbClr val="000000"/>
                </a:solidFill>
                <a:latin typeface="宋体" panose="02010600030101010101" pitchFamily="2" charset="-122"/>
              </a:rPr>
              <a:t>OSI</a:t>
            </a:r>
            <a:r>
              <a:rPr lang="zh-CN" altLang="en-US" sz="2000" dirty="0">
                <a:solidFill>
                  <a:srgbClr val="000000"/>
                </a:solidFill>
                <a:latin typeface="宋体" panose="02010600030101010101" pitchFamily="2" charset="-122"/>
              </a:rPr>
              <a:t>模型的数据链路层</a:t>
            </a:r>
            <a:r>
              <a:rPr lang="en-US" altLang="zh-CN" sz="2000" dirty="0">
                <a:solidFill>
                  <a:srgbClr val="000000"/>
                </a:solidFill>
                <a:latin typeface="宋体" panose="02010600030101010101" pitchFamily="2" charset="-122"/>
              </a:rPr>
              <a:t>,</a:t>
            </a:r>
            <a:r>
              <a:rPr lang="zh-CN" altLang="en-US" sz="2000" dirty="0">
                <a:solidFill>
                  <a:srgbClr val="000000"/>
                </a:solidFill>
                <a:latin typeface="宋体" panose="02010600030101010101" pitchFamily="2" charset="-122"/>
              </a:rPr>
              <a:t>以帧为数据交换单位。</a:t>
            </a:r>
          </a:p>
          <a:p>
            <a:pPr eaLnBrk="1" hangingPunct="1">
              <a:lnSpc>
                <a:spcPct val="90000"/>
              </a:lnSpc>
              <a:buFont typeface="Wingdings" panose="05000000000000000000" pitchFamily="2" charset="2"/>
              <a:buNone/>
            </a:pPr>
            <a:r>
              <a:rPr lang="zh-CN" altLang="en-US" sz="2000" dirty="0">
                <a:solidFill>
                  <a:srgbClr val="000000"/>
                </a:solidFill>
                <a:latin typeface="宋体" panose="02010600030101010101" pitchFamily="2" charset="-122"/>
              </a:rPr>
              <a:t>       </a:t>
            </a:r>
            <a:r>
              <a:rPr lang="en-US" altLang="zh-CN" sz="2000" dirty="0">
                <a:solidFill>
                  <a:srgbClr val="000000"/>
                </a:solidFill>
                <a:latin typeface="宋体" panose="02010600030101010101" pitchFamily="2" charset="-122"/>
              </a:rPr>
              <a:t>PPTP</a:t>
            </a:r>
            <a:r>
              <a:rPr lang="zh-CN" altLang="en-US" sz="2000" dirty="0">
                <a:solidFill>
                  <a:srgbClr val="000000"/>
                </a:solidFill>
                <a:latin typeface="宋体" panose="02010600030101010101" pitchFamily="2" charset="-122"/>
              </a:rPr>
              <a:t>，</a:t>
            </a:r>
            <a:r>
              <a:rPr lang="en-US" altLang="zh-CN" sz="2000" dirty="0">
                <a:solidFill>
                  <a:srgbClr val="000000"/>
                </a:solidFill>
                <a:latin typeface="宋体" panose="02010600030101010101" pitchFamily="2" charset="-122"/>
              </a:rPr>
              <a:t>L2TP</a:t>
            </a:r>
            <a:r>
              <a:rPr lang="zh-CN" altLang="en-US" sz="2000" dirty="0">
                <a:solidFill>
                  <a:srgbClr val="000000"/>
                </a:solidFill>
                <a:latin typeface="宋体" panose="02010600030101010101" pitchFamily="2" charset="-122"/>
              </a:rPr>
              <a:t>和</a:t>
            </a:r>
            <a:r>
              <a:rPr lang="en-US" altLang="zh-CN" sz="2000" dirty="0">
                <a:solidFill>
                  <a:srgbClr val="000000"/>
                </a:solidFill>
                <a:latin typeface="宋体" panose="02010600030101010101" pitchFamily="2" charset="-122"/>
              </a:rPr>
              <a:t>L2F(</a:t>
            </a:r>
            <a:r>
              <a:rPr lang="zh-CN" altLang="en-US" sz="2000" dirty="0">
                <a:solidFill>
                  <a:srgbClr val="000000"/>
                </a:solidFill>
                <a:latin typeface="宋体" panose="02010600030101010101" pitchFamily="2" charset="-122"/>
              </a:rPr>
              <a:t>第</a:t>
            </a:r>
            <a:r>
              <a:rPr lang="en-US" altLang="zh-CN" sz="2000" dirty="0">
                <a:solidFill>
                  <a:srgbClr val="000000"/>
                </a:solidFill>
                <a:latin typeface="宋体" panose="02010600030101010101" pitchFamily="2" charset="-122"/>
              </a:rPr>
              <a:t>2</a:t>
            </a:r>
            <a:r>
              <a:rPr lang="zh-CN" altLang="en-US" sz="2000" dirty="0">
                <a:solidFill>
                  <a:srgbClr val="000000"/>
                </a:solidFill>
                <a:latin typeface="宋体" panose="02010600030101010101" pitchFamily="2" charset="-122"/>
              </a:rPr>
              <a:t>层转发</a:t>
            </a:r>
            <a:r>
              <a:rPr lang="en-US" altLang="zh-CN" sz="2000" dirty="0">
                <a:solidFill>
                  <a:srgbClr val="000000"/>
                </a:solidFill>
                <a:latin typeface="宋体" panose="02010600030101010101" pitchFamily="2" charset="-122"/>
              </a:rPr>
              <a:t>)</a:t>
            </a:r>
            <a:r>
              <a:rPr lang="zh-CN" altLang="en-US" sz="2000" dirty="0">
                <a:solidFill>
                  <a:srgbClr val="000000"/>
                </a:solidFill>
                <a:latin typeface="宋体" panose="02010600030101010101" pitchFamily="2" charset="-122"/>
              </a:rPr>
              <a:t>都属于第</a:t>
            </a:r>
            <a:r>
              <a:rPr lang="en-US" altLang="zh-CN" sz="2000" dirty="0">
                <a:solidFill>
                  <a:srgbClr val="000000"/>
                </a:solidFill>
                <a:latin typeface="宋体" panose="02010600030101010101" pitchFamily="2" charset="-122"/>
              </a:rPr>
              <a:t>2</a:t>
            </a:r>
            <a:r>
              <a:rPr lang="zh-CN" altLang="en-US" sz="2000" dirty="0">
                <a:solidFill>
                  <a:srgbClr val="000000"/>
                </a:solidFill>
                <a:latin typeface="宋体" panose="02010600030101010101" pitchFamily="2" charset="-122"/>
              </a:rPr>
              <a:t>层隧道协议，都是将数据封装在点对点协议</a:t>
            </a:r>
            <a:r>
              <a:rPr lang="en-US" altLang="zh-CN" sz="2000" dirty="0">
                <a:solidFill>
                  <a:srgbClr val="000000"/>
                </a:solidFill>
                <a:latin typeface="宋体" panose="02010600030101010101" pitchFamily="2" charset="-122"/>
              </a:rPr>
              <a:t>(PPP)</a:t>
            </a:r>
            <a:r>
              <a:rPr lang="zh-CN" altLang="en-US" sz="2000" dirty="0">
                <a:solidFill>
                  <a:srgbClr val="000000"/>
                </a:solidFill>
                <a:latin typeface="宋体" panose="02010600030101010101" pitchFamily="2" charset="-122"/>
              </a:rPr>
              <a:t>帧中通过互联网络发送</a:t>
            </a:r>
          </a:p>
          <a:p>
            <a:pPr eaLnBrk="1" hangingPunct="1">
              <a:lnSpc>
                <a:spcPct val="90000"/>
              </a:lnSpc>
              <a:buFont typeface="Wingdings" panose="05000000000000000000" pitchFamily="2" charset="2"/>
              <a:buNone/>
            </a:pPr>
            <a:r>
              <a:rPr lang="zh-CN" altLang="en-US" sz="2000" dirty="0">
                <a:latin typeface="宋体" panose="02010600030101010101" pitchFamily="2" charset="-122"/>
              </a:rPr>
              <a:t>    </a:t>
            </a:r>
            <a:r>
              <a:rPr lang="en-US" altLang="zh-CN" sz="2000" dirty="0">
                <a:latin typeface="宋体" panose="02010600030101010101" pitchFamily="2" charset="-122"/>
              </a:rPr>
              <a:t>(2)3</a:t>
            </a:r>
            <a:r>
              <a:rPr lang="zh-CN" altLang="en-US" sz="2000" dirty="0">
                <a:latin typeface="宋体" panose="02010600030101010101" pitchFamily="2" charset="-122"/>
              </a:rPr>
              <a:t>层的隧道协议</a:t>
            </a:r>
          </a:p>
          <a:p>
            <a:pPr eaLnBrk="1" hangingPunct="1">
              <a:lnSpc>
                <a:spcPct val="90000"/>
              </a:lnSpc>
              <a:buFont typeface="Wingdings" panose="05000000000000000000" pitchFamily="2" charset="2"/>
              <a:buNone/>
            </a:pPr>
            <a:r>
              <a:rPr lang="zh-CN" altLang="en-US" sz="2000" dirty="0">
                <a:solidFill>
                  <a:srgbClr val="000000"/>
                </a:solidFill>
                <a:latin typeface="宋体" panose="02010600030101010101" pitchFamily="2" charset="-122"/>
              </a:rPr>
              <a:t>       </a:t>
            </a:r>
            <a:r>
              <a:rPr lang="en-US" altLang="zh-CN" sz="2000" dirty="0">
                <a:solidFill>
                  <a:srgbClr val="000000"/>
                </a:solidFill>
                <a:latin typeface="宋体" panose="02010600030101010101" pitchFamily="2" charset="-122"/>
              </a:rPr>
              <a:t>3</a:t>
            </a:r>
            <a:r>
              <a:rPr lang="zh-CN" altLang="en-US" sz="2000" dirty="0">
                <a:solidFill>
                  <a:srgbClr val="000000"/>
                </a:solidFill>
                <a:latin typeface="宋体" panose="02010600030101010101" pitchFamily="2" charset="-122"/>
              </a:rPr>
              <a:t>层隧道协议对应</a:t>
            </a:r>
            <a:r>
              <a:rPr lang="en-US" altLang="zh-CN" sz="2000" dirty="0">
                <a:solidFill>
                  <a:srgbClr val="000000"/>
                </a:solidFill>
                <a:latin typeface="宋体" panose="02010600030101010101" pitchFamily="2" charset="-122"/>
              </a:rPr>
              <a:t>OSI</a:t>
            </a:r>
            <a:r>
              <a:rPr lang="zh-CN" altLang="en-US" sz="2000" dirty="0">
                <a:solidFill>
                  <a:srgbClr val="000000"/>
                </a:solidFill>
                <a:latin typeface="宋体" panose="02010600030101010101" pitchFamily="2" charset="-122"/>
              </a:rPr>
              <a:t>模型的网络层，以包为数据交换单位。</a:t>
            </a:r>
          </a:p>
          <a:p>
            <a:pPr eaLnBrk="1" hangingPunct="1">
              <a:lnSpc>
                <a:spcPct val="90000"/>
              </a:lnSpc>
              <a:buFont typeface="Wingdings" panose="05000000000000000000" pitchFamily="2" charset="2"/>
              <a:buNone/>
            </a:pPr>
            <a:r>
              <a:rPr lang="zh-CN" altLang="en-US" sz="2000" dirty="0">
                <a:solidFill>
                  <a:srgbClr val="000000"/>
                </a:solidFill>
                <a:latin typeface="宋体" panose="02010600030101010101" pitchFamily="2" charset="-122"/>
              </a:rPr>
              <a:t>       </a:t>
            </a:r>
            <a:r>
              <a:rPr lang="en-US" altLang="zh-CN" sz="2000" dirty="0">
                <a:solidFill>
                  <a:srgbClr val="000000"/>
                </a:solidFill>
                <a:latin typeface="宋体" panose="02010600030101010101" pitchFamily="2" charset="-122"/>
              </a:rPr>
              <a:t>IP over IP</a:t>
            </a:r>
            <a:r>
              <a:rPr lang="zh-CN" altLang="en-US" sz="2000" dirty="0">
                <a:solidFill>
                  <a:srgbClr val="000000"/>
                </a:solidFill>
                <a:latin typeface="宋体" panose="02010600030101010101" pitchFamily="2" charset="-122"/>
              </a:rPr>
              <a:t>以及</a:t>
            </a:r>
            <a:r>
              <a:rPr lang="en-US" altLang="zh-CN" sz="2000" dirty="0">
                <a:solidFill>
                  <a:srgbClr val="000000"/>
                </a:solidFill>
                <a:latin typeface="宋体" panose="02010600030101010101" pitchFamily="2" charset="-122"/>
              </a:rPr>
              <a:t>IPSec</a:t>
            </a:r>
            <a:r>
              <a:rPr lang="zh-CN" altLang="en-US" sz="2000" dirty="0">
                <a:solidFill>
                  <a:srgbClr val="000000"/>
                </a:solidFill>
                <a:latin typeface="宋体" panose="02010600030101010101" pitchFamily="2" charset="-122"/>
              </a:rPr>
              <a:t>隧道模式都属于第</a:t>
            </a:r>
            <a:r>
              <a:rPr lang="en-US" altLang="zh-CN" sz="2000" dirty="0">
                <a:solidFill>
                  <a:srgbClr val="000000"/>
                </a:solidFill>
                <a:latin typeface="宋体" panose="02010600030101010101" pitchFamily="2" charset="-122"/>
              </a:rPr>
              <a:t>3</a:t>
            </a:r>
            <a:r>
              <a:rPr lang="zh-CN" altLang="en-US" sz="2000" dirty="0">
                <a:solidFill>
                  <a:srgbClr val="000000"/>
                </a:solidFill>
                <a:latin typeface="宋体" panose="02010600030101010101" pitchFamily="2" charset="-122"/>
              </a:rPr>
              <a:t>层隧道协议，都是将</a:t>
            </a:r>
            <a:r>
              <a:rPr lang="en-US" altLang="zh-CN" sz="2000" dirty="0">
                <a:solidFill>
                  <a:srgbClr val="000000"/>
                </a:solidFill>
                <a:latin typeface="宋体" panose="02010600030101010101" pitchFamily="2" charset="-122"/>
              </a:rPr>
              <a:t>IP</a:t>
            </a:r>
            <a:r>
              <a:rPr lang="zh-CN" altLang="en-US" sz="2000" dirty="0">
                <a:solidFill>
                  <a:srgbClr val="000000"/>
                </a:solidFill>
                <a:latin typeface="宋体" panose="02010600030101010101" pitchFamily="2" charset="-122"/>
              </a:rPr>
              <a:t>包封装在附加的</a:t>
            </a:r>
            <a:r>
              <a:rPr lang="en-US" altLang="zh-CN" sz="2000" dirty="0">
                <a:solidFill>
                  <a:srgbClr val="000000"/>
                </a:solidFill>
                <a:latin typeface="宋体" panose="02010600030101010101" pitchFamily="2" charset="-122"/>
              </a:rPr>
              <a:t>IP</a:t>
            </a:r>
            <a:r>
              <a:rPr lang="zh-CN" altLang="en-US" sz="2000" dirty="0">
                <a:solidFill>
                  <a:srgbClr val="000000"/>
                </a:solidFill>
                <a:latin typeface="宋体" panose="02010600030101010101" pitchFamily="2" charset="-122"/>
              </a:rPr>
              <a:t>包头中通过</a:t>
            </a:r>
            <a:r>
              <a:rPr lang="en-US" altLang="zh-CN" sz="2000" dirty="0">
                <a:solidFill>
                  <a:srgbClr val="000000"/>
                </a:solidFill>
                <a:latin typeface="宋体" panose="02010600030101010101" pitchFamily="2" charset="-122"/>
              </a:rPr>
              <a:t>IP</a:t>
            </a:r>
            <a:r>
              <a:rPr lang="zh-CN" altLang="en-US" sz="2000" dirty="0">
                <a:solidFill>
                  <a:srgbClr val="000000"/>
                </a:solidFill>
                <a:latin typeface="宋体" panose="02010600030101010101" pitchFamily="2" charset="-122"/>
              </a:rPr>
              <a:t>网络传送</a:t>
            </a:r>
            <a:endParaRPr lang="zh-CN" altLang="en-US" sz="2000" dirty="0">
              <a:latin typeface="宋体" panose="02010600030101010101" pitchFamily="2" charset="-122"/>
            </a:endParaRPr>
          </a:p>
        </p:txBody>
      </p:sp>
      <p:sp>
        <p:nvSpPr>
          <p:cNvPr id="3" name="Rectangle 2"/>
          <p:cNvSpPr>
            <a:spLocks noGrp="1" noChangeArrowheads="1"/>
          </p:cNvSpPr>
          <p:nvPr>
            <p:ph type="title"/>
          </p:nvPr>
        </p:nvSpPr>
        <p:spPr>
          <a:xfrm>
            <a:off x="838200" y="214313"/>
            <a:ext cx="7793038" cy="903287"/>
          </a:xfrm>
        </p:spPr>
        <p:txBody>
          <a:bodyPr/>
          <a:lstStyle/>
          <a:p>
            <a:pPr eaLnBrk="1" hangingPunct="1"/>
            <a:r>
              <a:rPr lang="en-US" altLang="zh-CN" dirty="0"/>
              <a:t>11.2 </a:t>
            </a:r>
            <a:r>
              <a:rPr lang="zh-CN" altLang="en-US" dirty="0"/>
              <a:t>隧道技术原理</a:t>
            </a:r>
          </a:p>
        </p:txBody>
      </p:sp>
    </p:spTree>
    <p:extLst>
      <p:ext uri="{BB962C8B-B14F-4D97-AF65-F5344CB8AC3E}">
        <p14:creationId xmlns:p14="http://schemas.microsoft.com/office/powerpoint/2010/main" val="3240240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4" descr="隧道协议示意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74676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Rectangle 5"/>
          <p:cNvSpPr>
            <a:spLocks noChangeArrowheads="1"/>
          </p:cNvSpPr>
          <p:nvPr/>
        </p:nvSpPr>
        <p:spPr bwMode="auto">
          <a:xfrm>
            <a:off x="125413" y="5943600"/>
            <a:ext cx="883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1800">
                <a:solidFill>
                  <a:srgbClr val="000000"/>
                </a:solidFill>
                <a:latin typeface="宋体" panose="02010600030101010101" pitchFamily="2" charset="-122"/>
              </a:rPr>
              <a:t>不同隧道协议的本质区别在于用户的数据包是被封装在哪种数据包中在隧道中传输的</a:t>
            </a:r>
            <a:endParaRPr lang="zh-CN" altLang="en-US" sz="1800">
              <a:latin typeface="宋体" panose="02010600030101010101" pitchFamily="2" charset="-122"/>
            </a:endParaRPr>
          </a:p>
        </p:txBody>
      </p:sp>
      <p:sp>
        <p:nvSpPr>
          <p:cNvPr id="4" name="Rectangle 2"/>
          <p:cNvSpPr>
            <a:spLocks noGrp="1" noChangeArrowheads="1"/>
          </p:cNvSpPr>
          <p:nvPr>
            <p:ph type="title"/>
          </p:nvPr>
        </p:nvSpPr>
        <p:spPr>
          <a:xfrm>
            <a:off x="838200" y="214313"/>
            <a:ext cx="7793038" cy="903287"/>
          </a:xfrm>
        </p:spPr>
        <p:txBody>
          <a:bodyPr/>
          <a:lstStyle/>
          <a:p>
            <a:pPr eaLnBrk="1" hangingPunct="1"/>
            <a:r>
              <a:rPr lang="en-US" altLang="zh-CN" dirty="0"/>
              <a:t>11.2 </a:t>
            </a:r>
            <a:r>
              <a:rPr lang="zh-CN" altLang="en-US" dirty="0"/>
              <a:t>隧道技术原理</a:t>
            </a:r>
          </a:p>
        </p:txBody>
      </p:sp>
    </p:spTree>
    <p:extLst>
      <p:ext uri="{BB962C8B-B14F-4D97-AF65-F5344CB8AC3E}">
        <p14:creationId xmlns:p14="http://schemas.microsoft.com/office/powerpoint/2010/main" val="232372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type="body" idx="1"/>
          </p:nvPr>
        </p:nvSpPr>
        <p:spPr>
          <a:xfrm>
            <a:off x="495300" y="1444625"/>
            <a:ext cx="4267200" cy="1905000"/>
          </a:xfrm>
        </p:spPr>
        <p:txBody>
          <a:bodyPr/>
          <a:lstStyle/>
          <a:p>
            <a:pPr algn="just" eaLnBrk="1" hangingPunct="1">
              <a:lnSpc>
                <a:spcPct val="90000"/>
              </a:lnSpc>
              <a:spcBef>
                <a:spcPct val="0"/>
              </a:spcBef>
              <a:buFont typeface="Wingdings" panose="05000000000000000000" pitchFamily="2" charset="2"/>
              <a:buNone/>
            </a:pPr>
            <a:r>
              <a:rPr lang="en-US" altLang="zh-CN" sz="2000" b="1">
                <a:solidFill>
                  <a:schemeClr val="hlink"/>
                </a:solidFill>
                <a:latin typeface="宋体" panose="02010600030101010101" pitchFamily="2" charset="-122"/>
              </a:rPr>
              <a:t> 5</a:t>
            </a:r>
            <a:r>
              <a:rPr lang="zh-CN" altLang="en-US" sz="2000" b="1" dirty="0">
                <a:solidFill>
                  <a:schemeClr val="hlink"/>
                </a:solidFill>
                <a:latin typeface="宋体" panose="02010600030101010101" pitchFamily="2" charset="-122"/>
              </a:rPr>
              <a:t>、隧道协议的构成</a:t>
            </a:r>
          </a:p>
          <a:p>
            <a:pPr algn="just" eaLnBrk="1" hangingPunct="1">
              <a:lnSpc>
                <a:spcPct val="90000"/>
              </a:lnSpc>
              <a:spcBef>
                <a:spcPct val="0"/>
              </a:spcBef>
              <a:buFont typeface="Wingdings" panose="05000000000000000000" pitchFamily="2" charset="2"/>
              <a:buNone/>
            </a:pPr>
            <a:r>
              <a:rPr lang="zh-CN" altLang="en-US" sz="2000" dirty="0">
                <a:solidFill>
                  <a:srgbClr val="000000"/>
                </a:solidFill>
                <a:latin typeface="宋体" panose="02010600030101010101" pitchFamily="2" charset="-122"/>
              </a:rPr>
              <a:t>    无论哪种隧道协议都是由</a:t>
            </a:r>
          </a:p>
          <a:p>
            <a:pPr algn="just" eaLnBrk="1" hangingPunct="1">
              <a:lnSpc>
                <a:spcPct val="90000"/>
              </a:lnSpc>
              <a:spcBef>
                <a:spcPct val="0"/>
              </a:spcBef>
              <a:buFont typeface="Wingdings" panose="05000000000000000000" pitchFamily="2" charset="2"/>
              <a:buNone/>
            </a:pPr>
            <a:r>
              <a:rPr lang="zh-CN" altLang="en-US" sz="2000" dirty="0">
                <a:solidFill>
                  <a:srgbClr val="000000"/>
                </a:solidFill>
                <a:latin typeface="宋体" panose="02010600030101010101" pitchFamily="2" charset="-122"/>
              </a:rPr>
              <a:t>       </a:t>
            </a:r>
            <a:r>
              <a:rPr lang="zh-CN" altLang="en-US" sz="2000" dirty="0">
                <a:solidFill>
                  <a:schemeClr val="hlink"/>
                </a:solidFill>
                <a:latin typeface="宋体" panose="02010600030101010101" pitchFamily="2" charset="-122"/>
              </a:rPr>
              <a:t>传输的载体</a:t>
            </a:r>
            <a:endParaRPr lang="zh-CN" altLang="en-US" sz="2000" dirty="0">
              <a:solidFill>
                <a:srgbClr val="000000"/>
              </a:solidFill>
              <a:latin typeface="宋体" panose="02010600030101010101" pitchFamily="2" charset="-122"/>
            </a:endParaRPr>
          </a:p>
          <a:p>
            <a:pPr algn="just" eaLnBrk="1" hangingPunct="1">
              <a:lnSpc>
                <a:spcPct val="90000"/>
              </a:lnSpc>
              <a:spcBef>
                <a:spcPct val="0"/>
              </a:spcBef>
              <a:buFont typeface="Wingdings" panose="05000000000000000000" pitchFamily="2" charset="2"/>
              <a:buNone/>
            </a:pPr>
            <a:r>
              <a:rPr lang="zh-CN" altLang="en-US" sz="2000" dirty="0">
                <a:solidFill>
                  <a:schemeClr val="hlink"/>
                </a:solidFill>
                <a:latin typeface="宋体" panose="02010600030101010101" pitchFamily="2" charset="-122"/>
              </a:rPr>
              <a:t>       不同的封装格式</a:t>
            </a:r>
          </a:p>
          <a:p>
            <a:pPr algn="just" eaLnBrk="1" hangingPunct="1">
              <a:lnSpc>
                <a:spcPct val="90000"/>
              </a:lnSpc>
              <a:spcBef>
                <a:spcPct val="0"/>
              </a:spcBef>
              <a:buFont typeface="Wingdings" panose="05000000000000000000" pitchFamily="2" charset="2"/>
              <a:buNone/>
            </a:pPr>
            <a:r>
              <a:rPr lang="zh-CN" altLang="en-US" sz="2000" dirty="0">
                <a:solidFill>
                  <a:schemeClr val="hlink"/>
                </a:solidFill>
                <a:latin typeface="宋体" panose="02010600030101010101" pitchFamily="2" charset="-122"/>
              </a:rPr>
              <a:t>       被传输数据包</a:t>
            </a:r>
          </a:p>
          <a:p>
            <a:pPr algn="just" eaLnBrk="1" hangingPunct="1">
              <a:lnSpc>
                <a:spcPct val="90000"/>
              </a:lnSpc>
              <a:spcBef>
                <a:spcPct val="0"/>
              </a:spcBef>
              <a:buFont typeface="Wingdings" panose="05000000000000000000" pitchFamily="2" charset="2"/>
              <a:buNone/>
            </a:pPr>
            <a:r>
              <a:rPr lang="zh-CN" altLang="en-US" sz="2000" dirty="0">
                <a:latin typeface="宋体" panose="02010600030101010101" pitchFamily="2" charset="-122"/>
              </a:rPr>
              <a:t>    三部分组成的</a:t>
            </a:r>
            <a:endParaRPr lang="zh-CN" altLang="en-US" sz="2000" dirty="0"/>
          </a:p>
        </p:txBody>
      </p:sp>
      <p:grpSp>
        <p:nvGrpSpPr>
          <p:cNvPr id="64515" name="Group 7"/>
          <p:cNvGrpSpPr>
            <a:grpSpLocks/>
          </p:cNvGrpSpPr>
          <p:nvPr/>
        </p:nvGrpSpPr>
        <p:grpSpPr bwMode="auto">
          <a:xfrm>
            <a:off x="1562100" y="3949700"/>
            <a:ext cx="4724400" cy="609600"/>
            <a:chOff x="816" y="2688"/>
            <a:chExt cx="2976" cy="384"/>
          </a:xfrm>
          <a:solidFill>
            <a:schemeClr val="bg1">
              <a:lumMod val="95000"/>
            </a:schemeClr>
          </a:solidFill>
        </p:grpSpPr>
        <p:sp>
          <p:nvSpPr>
            <p:cNvPr id="64518" name="Rectangle 4"/>
            <p:cNvSpPr>
              <a:spLocks noChangeArrowheads="1"/>
            </p:cNvSpPr>
            <p:nvPr/>
          </p:nvSpPr>
          <p:spPr bwMode="auto">
            <a:xfrm>
              <a:off x="2736" y="2688"/>
              <a:ext cx="1056" cy="384"/>
            </a:xfrm>
            <a:prstGeom prst="rect">
              <a:avLst/>
            </a:prstGeom>
            <a:grp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乘客协议</a:t>
              </a:r>
            </a:p>
          </p:txBody>
        </p:sp>
        <p:sp>
          <p:nvSpPr>
            <p:cNvPr id="64519" name="Rectangle 5"/>
            <p:cNvSpPr>
              <a:spLocks noChangeArrowheads="1"/>
            </p:cNvSpPr>
            <p:nvPr/>
          </p:nvSpPr>
          <p:spPr bwMode="auto">
            <a:xfrm>
              <a:off x="1824" y="2688"/>
              <a:ext cx="912" cy="384"/>
            </a:xfrm>
            <a:prstGeom prst="rect">
              <a:avLst/>
            </a:prstGeom>
            <a:grp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封装协议</a:t>
              </a:r>
            </a:p>
          </p:txBody>
        </p:sp>
        <p:sp>
          <p:nvSpPr>
            <p:cNvPr id="64520" name="Rectangle 6"/>
            <p:cNvSpPr>
              <a:spLocks noChangeArrowheads="1"/>
            </p:cNvSpPr>
            <p:nvPr/>
          </p:nvSpPr>
          <p:spPr bwMode="auto">
            <a:xfrm>
              <a:off x="816" y="2688"/>
              <a:ext cx="1008" cy="384"/>
            </a:xfrm>
            <a:prstGeom prst="rect">
              <a:avLst/>
            </a:prstGeom>
            <a:grp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传输协议</a:t>
              </a:r>
            </a:p>
          </p:txBody>
        </p:sp>
      </p:grpSp>
      <p:sp>
        <p:nvSpPr>
          <p:cNvPr id="64516" name="Rectangle 8"/>
          <p:cNvSpPr>
            <a:spLocks noChangeArrowheads="1"/>
          </p:cNvSpPr>
          <p:nvPr/>
        </p:nvSpPr>
        <p:spPr bwMode="auto">
          <a:xfrm>
            <a:off x="609600" y="4800600"/>
            <a:ext cx="8305800"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1800" b="1">
                <a:solidFill>
                  <a:schemeClr val="hlink"/>
                </a:solidFill>
                <a:latin typeface="Times New Roman" panose="02020603050405020304" pitchFamily="18" charset="0"/>
              </a:rPr>
              <a:t>传输协议：</a:t>
            </a:r>
            <a:r>
              <a:rPr lang="en-US" altLang="zh-CN" sz="1800">
                <a:solidFill>
                  <a:srgbClr val="000000"/>
                </a:solidFill>
                <a:latin typeface="Times New Roman" panose="02020603050405020304" pitchFamily="18" charset="0"/>
              </a:rPr>
              <a:t>IP</a:t>
            </a:r>
            <a:r>
              <a:rPr lang="zh-CN" altLang="en-US" sz="1800">
                <a:solidFill>
                  <a:srgbClr val="000000"/>
                </a:solidFill>
                <a:latin typeface="宋体" panose="02010600030101010101" pitchFamily="2" charset="-122"/>
              </a:rPr>
              <a:t>是一种常见的传输协议；帧中继、</a:t>
            </a:r>
            <a:r>
              <a:rPr lang="en-US" altLang="zh-CN" sz="1800">
                <a:solidFill>
                  <a:srgbClr val="000000"/>
                </a:solidFill>
                <a:latin typeface="Times New Roman" panose="02020603050405020304" pitchFamily="18" charset="0"/>
              </a:rPr>
              <a:t>ATM </a:t>
            </a:r>
            <a:r>
              <a:rPr lang="zh-CN" altLang="en-US" sz="1800">
                <a:solidFill>
                  <a:srgbClr val="000000"/>
                </a:solidFill>
                <a:latin typeface="Times New Roman" panose="02020603050405020304" pitchFamily="18" charset="0"/>
              </a:rPr>
              <a:t>也是很好的传输协议</a:t>
            </a:r>
          </a:p>
          <a:p>
            <a:pPr eaLnBrk="1" hangingPunct="1">
              <a:spcBef>
                <a:spcPct val="50000"/>
              </a:spcBef>
            </a:pPr>
            <a:r>
              <a:rPr lang="zh-CN" altLang="en-US" sz="1800" b="1">
                <a:solidFill>
                  <a:schemeClr val="hlink"/>
                </a:solidFill>
                <a:latin typeface="宋体" panose="02010600030101010101" pitchFamily="2" charset="-122"/>
              </a:rPr>
              <a:t>封装协议：</a:t>
            </a:r>
            <a:r>
              <a:rPr lang="zh-CN" altLang="en-US" sz="1800">
                <a:latin typeface="宋体" panose="02010600030101010101" pitchFamily="2" charset="-122"/>
              </a:rPr>
              <a:t>被用来建立、保持和拆卸隧道。</a:t>
            </a:r>
          </a:p>
          <a:p>
            <a:pPr eaLnBrk="1" hangingPunct="1">
              <a:spcBef>
                <a:spcPct val="50000"/>
              </a:spcBef>
            </a:pPr>
            <a:r>
              <a:rPr lang="zh-CN" altLang="en-US" sz="1800">
                <a:latin typeface="宋体" panose="02010600030101010101" pitchFamily="2" charset="-122"/>
              </a:rPr>
              <a:t>          包括</a:t>
            </a:r>
            <a:r>
              <a:rPr lang="en-US" altLang="zh-CN" sz="1800">
                <a:latin typeface="Times New Roman" panose="02020603050405020304" pitchFamily="18" charset="0"/>
              </a:rPr>
              <a:t>L2F</a:t>
            </a:r>
            <a:r>
              <a:rPr lang="zh-CN" altLang="en-US" sz="1800">
                <a:latin typeface="宋体" panose="02010600030101010101" pitchFamily="2" charset="-122"/>
              </a:rPr>
              <a:t>、</a:t>
            </a:r>
            <a:r>
              <a:rPr lang="en-US" altLang="zh-CN" sz="1800">
                <a:latin typeface="Times New Roman" panose="02020603050405020304" pitchFamily="18" charset="0"/>
              </a:rPr>
              <a:t>L2TP</a:t>
            </a:r>
            <a:r>
              <a:rPr lang="zh-CN" altLang="en-US" sz="1800">
                <a:latin typeface="宋体" panose="02010600030101010101" pitchFamily="2" charset="-122"/>
              </a:rPr>
              <a:t>、</a:t>
            </a:r>
            <a:r>
              <a:rPr lang="en-US" altLang="zh-CN" sz="1800">
                <a:latin typeface="Times New Roman" panose="02020603050405020304" pitchFamily="18" charset="0"/>
              </a:rPr>
              <a:t>GRE </a:t>
            </a:r>
            <a:r>
              <a:rPr lang="zh-CN" altLang="en-US" sz="1800">
                <a:latin typeface="宋体" panose="02010600030101010101" pitchFamily="2" charset="-122"/>
              </a:rPr>
              <a:t>协议。</a:t>
            </a:r>
          </a:p>
          <a:p>
            <a:pPr eaLnBrk="1" hangingPunct="1">
              <a:spcBef>
                <a:spcPct val="50000"/>
              </a:spcBef>
            </a:pPr>
            <a:r>
              <a:rPr lang="zh-CN" altLang="en-US" sz="1800" b="1">
                <a:solidFill>
                  <a:schemeClr val="hlink"/>
                </a:solidFill>
                <a:latin typeface="宋体" panose="02010600030101010101" pitchFamily="2" charset="-122"/>
              </a:rPr>
              <a:t>乘客协议</a:t>
            </a:r>
            <a:r>
              <a:rPr lang="zh-CN" altLang="en-US" sz="1800">
                <a:latin typeface="宋体" panose="02010600030101010101" pitchFamily="2" charset="-122"/>
              </a:rPr>
              <a:t>：是被封装的协议，可以是</a:t>
            </a:r>
            <a:r>
              <a:rPr lang="en-US" altLang="zh-CN" sz="1800">
                <a:latin typeface="Times New Roman" panose="02020603050405020304" pitchFamily="18" charset="0"/>
              </a:rPr>
              <a:t>PPP</a:t>
            </a:r>
            <a:r>
              <a:rPr lang="zh-CN" altLang="en-US" sz="1800">
                <a:latin typeface="宋体" panose="02010600030101010101" pitchFamily="2" charset="-122"/>
              </a:rPr>
              <a:t>、</a:t>
            </a:r>
            <a:r>
              <a:rPr lang="en-US" altLang="zh-CN" sz="1800">
                <a:latin typeface="Times New Roman" panose="02020603050405020304" pitchFamily="18" charset="0"/>
              </a:rPr>
              <a:t>SLIP</a:t>
            </a:r>
            <a:r>
              <a:rPr lang="zh-CN" altLang="en-US" sz="1800">
                <a:latin typeface="Times New Roman" panose="02020603050405020304" pitchFamily="18" charset="0"/>
              </a:rPr>
              <a:t>、</a:t>
            </a:r>
            <a:r>
              <a:rPr lang="en-US" altLang="zh-CN" sz="1800">
                <a:latin typeface="Times New Roman" panose="02020603050405020304" pitchFamily="18" charset="0"/>
              </a:rPr>
              <a:t>IPX</a:t>
            </a:r>
            <a:r>
              <a:rPr lang="zh-CN" altLang="en-US" sz="1800">
                <a:latin typeface="Times New Roman" panose="02020603050405020304" pitchFamily="18" charset="0"/>
              </a:rPr>
              <a:t>、</a:t>
            </a:r>
            <a:r>
              <a:rPr lang="en-US" altLang="zh-CN" sz="1800">
                <a:latin typeface="Times New Roman" panose="02020603050405020304" pitchFamily="18" charset="0"/>
              </a:rPr>
              <a:t>IP</a:t>
            </a:r>
            <a:r>
              <a:rPr lang="zh-CN" altLang="en-US" sz="1800">
                <a:latin typeface="Times New Roman" panose="02020603050405020304" pitchFamily="18" charset="0"/>
              </a:rPr>
              <a:t>等</a:t>
            </a:r>
            <a:endParaRPr lang="zh-CN" altLang="en-US" sz="1800">
              <a:latin typeface="宋体" panose="02010600030101010101" pitchFamily="2" charset="-122"/>
            </a:endParaRPr>
          </a:p>
        </p:txBody>
      </p:sp>
      <p:sp>
        <p:nvSpPr>
          <p:cNvPr id="64517" name="Rectangle 9"/>
          <p:cNvSpPr>
            <a:spLocks noChangeArrowheads="1"/>
          </p:cNvSpPr>
          <p:nvPr/>
        </p:nvSpPr>
        <p:spPr bwMode="auto">
          <a:xfrm>
            <a:off x="5156200" y="2022475"/>
            <a:ext cx="3581400" cy="1063625"/>
          </a:xfrm>
          <a:prstGeom prst="rect">
            <a:avLst/>
          </a:prstGeom>
          <a:solidFill>
            <a:schemeClr val="bg1">
              <a:lumMod val="95000"/>
            </a:schemeClr>
          </a:solidFill>
          <a:ln w="9525">
            <a:solidFill>
              <a:schemeClr val="tx1"/>
            </a:solidFill>
            <a:prstDash val="lgDash"/>
            <a:miter lim="800000"/>
            <a:headEnd/>
            <a:tailEnd/>
          </a:ln>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1800">
                <a:solidFill>
                  <a:srgbClr val="000000"/>
                </a:solidFill>
                <a:latin typeface="宋体" panose="02010600030101010101" pitchFamily="2" charset="-122"/>
              </a:rPr>
              <a:t>不同隧道协议的本质区别在于：</a:t>
            </a:r>
          </a:p>
          <a:p>
            <a:pPr eaLnBrk="1" hangingPunct="1">
              <a:spcBef>
                <a:spcPct val="50000"/>
              </a:spcBef>
            </a:pPr>
            <a:r>
              <a:rPr lang="zh-CN" altLang="en-US" sz="1800">
                <a:solidFill>
                  <a:srgbClr val="000000"/>
                </a:solidFill>
                <a:latin typeface="宋体" panose="02010600030101010101" pitchFamily="2" charset="-122"/>
              </a:rPr>
              <a:t> </a:t>
            </a:r>
            <a:r>
              <a:rPr lang="zh-CN" altLang="en-US" sz="1800">
                <a:solidFill>
                  <a:schemeClr val="hlink"/>
                </a:solidFill>
                <a:latin typeface="宋体" panose="02010600030101010101" pitchFamily="2" charset="-122"/>
              </a:rPr>
              <a:t> 用户的数据包是被封装在哪种数据包中在隧道中传输的</a:t>
            </a:r>
          </a:p>
        </p:txBody>
      </p:sp>
      <p:sp>
        <p:nvSpPr>
          <p:cNvPr id="9" name="Rectangle 2"/>
          <p:cNvSpPr>
            <a:spLocks noGrp="1" noChangeArrowheads="1"/>
          </p:cNvSpPr>
          <p:nvPr>
            <p:ph type="title"/>
          </p:nvPr>
        </p:nvSpPr>
        <p:spPr>
          <a:xfrm>
            <a:off x="838200" y="214313"/>
            <a:ext cx="7793038" cy="903287"/>
          </a:xfrm>
        </p:spPr>
        <p:txBody>
          <a:bodyPr/>
          <a:lstStyle/>
          <a:p>
            <a:pPr eaLnBrk="1" hangingPunct="1"/>
            <a:r>
              <a:rPr lang="en-US" altLang="zh-CN" dirty="0"/>
              <a:t>11.2 </a:t>
            </a:r>
            <a:r>
              <a:rPr lang="zh-CN" altLang="en-US" dirty="0"/>
              <a:t>隧道技术原理</a:t>
            </a:r>
          </a:p>
        </p:txBody>
      </p:sp>
    </p:spTree>
    <p:extLst>
      <p:ext uri="{BB962C8B-B14F-4D97-AF65-F5344CB8AC3E}">
        <p14:creationId xmlns:p14="http://schemas.microsoft.com/office/powerpoint/2010/main" val="2022323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274638"/>
            <a:ext cx="8229600" cy="813933"/>
          </a:xfrm>
        </p:spPr>
        <p:txBody>
          <a:bodyPr/>
          <a:lstStyle/>
          <a:p>
            <a:pPr eaLnBrk="1" hangingPunct="1"/>
            <a:r>
              <a:rPr lang="en-US" altLang="zh-CN" dirty="0"/>
              <a:t>11.3 PPTP/L2TP</a:t>
            </a:r>
            <a:r>
              <a:rPr lang="zh-CN" altLang="en-US" dirty="0"/>
              <a:t>协议</a:t>
            </a:r>
          </a:p>
        </p:txBody>
      </p:sp>
      <p:graphicFrame>
        <p:nvGraphicFramePr>
          <p:cNvPr id="5" name="Object 2048"/>
          <p:cNvGraphicFramePr>
            <a:graphicFrameLocks noChangeAspect="1"/>
          </p:cNvGraphicFramePr>
          <p:nvPr>
            <p:extLst>
              <p:ext uri="{D42A27DB-BD31-4B8C-83A1-F6EECF244321}">
                <p14:modId xmlns:p14="http://schemas.microsoft.com/office/powerpoint/2010/main" val="444020342"/>
              </p:ext>
            </p:extLst>
          </p:nvPr>
        </p:nvGraphicFramePr>
        <p:xfrm>
          <a:off x="284617" y="1350509"/>
          <a:ext cx="8001000" cy="2669948"/>
        </p:xfrm>
        <a:graphic>
          <a:graphicData uri="http://schemas.openxmlformats.org/presentationml/2006/ole">
            <mc:AlternateContent xmlns:mc="http://schemas.openxmlformats.org/markup-compatibility/2006">
              <mc:Choice xmlns:v="urn:schemas-microsoft-com:vml" Requires="v">
                <p:oleObj spid="_x0000_s76826" r:id="rId3" imgW="5990476" imgH="2819794" progId="Paint.Picture">
                  <p:embed/>
                </p:oleObj>
              </mc:Choice>
              <mc:Fallback>
                <p:oleObj r:id="rId3" imgW="5990476" imgH="2819794" progId="Paint.Picture">
                  <p:embed/>
                  <p:pic>
                    <p:nvPicPr>
                      <p:cNvPr id="112643" name="Object 20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617" y="1350509"/>
                        <a:ext cx="8001000" cy="2669948"/>
                      </a:xfrm>
                      <a:prstGeom prst="rect">
                        <a:avLst/>
                      </a:prstGeom>
                      <a:noFill/>
                      <a:ln>
                        <a:noFill/>
                      </a:ln>
                    </p:spPr>
                  </p:pic>
                </p:oleObj>
              </mc:Fallback>
            </mc:AlternateContent>
          </a:graphicData>
        </a:graphic>
      </p:graphicFrame>
      <p:sp>
        <p:nvSpPr>
          <p:cNvPr id="6" name="矩形 5"/>
          <p:cNvSpPr/>
          <p:nvPr/>
        </p:nvSpPr>
        <p:spPr>
          <a:xfrm>
            <a:off x="614817" y="3875995"/>
            <a:ext cx="8071983" cy="2516073"/>
          </a:xfrm>
          <a:prstGeom prst="rect">
            <a:avLst/>
          </a:prstGeom>
        </p:spPr>
        <p:txBody>
          <a:bodyPr wrap="square">
            <a:spAutoFit/>
          </a:bodyPr>
          <a:lstStyle/>
          <a:p>
            <a:pPr algn="just" eaLnBrk="1" hangingPunct="1">
              <a:lnSpc>
                <a:spcPct val="125000"/>
              </a:lnSpc>
              <a:buFont typeface="Wingdings" panose="05000000000000000000" pitchFamily="2" charset="2"/>
              <a:buNone/>
            </a:pPr>
            <a:r>
              <a:rPr lang="zh-CN" altLang="en-US" dirty="0">
                <a:latin typeface="宋体" panose="02010600030101010101" pitchFamily="2" charset="-122"/>
              </a:rPr>
              <a:t> </a:t>
            </a:r>
            <a:r>
              <a:rPr lang="en-US" altLang="zh-CN" dirty="0">
                <a:latin typeface="宋体" panose="02010600030101010101" pitchFamily="2" charset="-122"/>
              </a:rPr>
              <a:t>(1) </a:t>
            </a:r>
            <a:r>
              <a:rPr lang="en-US" altLang="zh-CN" dirty="0">
                <a:solidFill>
                  <a:srgbClr val="CC0033"/>
                </a:solidFill>
                <a:latin typeface="宋体" panose="02010600030101010101" pitchFamily="2" charset="-122"/>
              </a:rPr>
              <a:t>PPP</a:t>
            </a:r>
            <a:r>
              <a:rPr lang="zh-CN" altLang="en-US" dirty="0">
                <a:solidFill>
                  <a:srgbClr val="000000"/>
                </a:solidFill>
                <a:latin typeface="宋体" panose="02010600030101010101" pitchFamily="2" charset="-122"/>
              </a:rPr>
              <a:t>主要通过拨号或专线方式建立点对点连接发送数据 </a:t>
            </a:r>
          </a:p>
          <a:p>
            <a:pPr algn="just" eaLnBrk="1" hangingPunct="1">
              <a:lnSpc>
                <a:spcPct val="125000"/>
              </a:lnSpc>
              <a:buFont typeface="Wingdings" panose="05000000000000000000" pitchFamily="2" charset="2"/>
              <a:buNone/>
            </a:pPr>
            <a:endParaRPr lang="zh-CN" altLang="en-US" dirty="0">
              <a:solidFill>
                <a:srgbClr val="000000"/>
              </a:solidFill>
              <a:latin typeface="宋体" panose="02010600030101010101" pitchFamily="2" charset="-122"/>
            </a:endParaRPr>
          </a:p>
          <a:p>
            <a:pPr algn="just" eaLnBrk="1" hangingPunct="1">
              <a:lnSpc>
                <a:spcPct val="125000"/>
              </a:lnSpc>
              <a:buFont typeface="Wingdings" panose="05000000000000000000" pitchFamily="2" charset="2"/>
              <a:buNone/>
            </a:pPr>
            <a:r>
              <a:rPr lang="zh-CN" altLang="en-US" dirty="0">
                <a:latin typeface="宋体" panose="02010600030101010101" pitchFamily="2" charset="-122"/>
              </a:rPr>
              <a:t> </a:t>
            </a:r>
            <a:r>
              <a:rPr lang="en-US" altLang="zh-CN" dirty="0">
                <a:latin typeface="宋体" panose="02010600030101010101" pitchFamily="2" charset="-122"/>
              </a:rPr>
              <a:t>(2) </a:t>
            </a:r>
            <a:r>
              <a:rPr lang="zh-CN" altLang="en-US" dirty="0">
                <a:latin typeface="宋体" panose="02010600030101010101" pitchFamily="2" charset="-122"/>
              </a:rPr>
              <a:t>若用户与</a:t>
            </a:r>
            <a:r>
              <a:rPr lang="en-US" altLang="zh-CN" dirty="0">
                <a:latin typeface="宋体" panose="02010600030101010101" pitchFamily="2" charset="-122"/>
              </a:rPr>
              <a:t>NAS</a:t>
            </a:r>
            <a:r>
              <a:rPr lang="zh-CN" altLang="en-US" dirty="0">
                <a:latin typeface="宋体" panose="02010600030101010101" pitchFamily="2" charset="-122"/>
              </a:rPr>
              <a:t>相距遥远，需要远程拨号或远程专线，这将使系统的使用</a:t>
            </a:r>
            <a:endParaRPr lang="en-US" altLang="zh-CN" dirty="0">
              <a:latin typeface="宋体" panose="02010600030101010101" pitchFamily="2" charset="-122"/>
            </a:endParaRPr>
          </a:p>
          <a:p>
            <a:pPr algn="just" eaLnBrk="1" hangingPunct="1">
              <a:lnSpc>
                <a:spcPct val="125000"/>
              </a:lnSpc>
              <a:buFont typeface="Wingdings" panose="05000000000000000000" pitchFamily="2" charset="2"/>
              <a:buNone/>
            </a:pPr>
            <a:r>
              <a:rPr lang="en-US" altLang="zh-CN" dirty="0">
                <a:latin typeface="宋体" panose="02010600030101010101" pitchFamily="2" charset="-122"/>
              </a:rPr>
              <a:t>     </a:t>
            </a:r>
            <a:r>
              <a:rPr lang="zh-CN" altLang="en-US" dirty="0">
                <a:latin typeface="宋体" panose="02010600030101010101" pitchFamily="2" charset="-122"/>
              </a:rPr>
              <a:t>效率低，成本高</a:t>
            </a:r>
          </a:p>
          <a:p>
            <a:pPr algn="just" eaLnBrk="1" hangingPunct="1">
              <a:lnSpc>
                <a:spcPct val="125000"/>
              </a:lnSpc>
              <a:buFont typeface="Wingdings" panose="05000000000000000000" pitchFamily="2" charset="2"/>
              <a:buNone/>
            </a:pPr>
            <a:endParaRPr lang="zh-CN" altLang="en-US" dirty="0">
              <a:latin typeface="宋体" panose="02010600030101010101" pitchFamily="2" charset="-122"/>
            </a:endParaRPr>
          </a:p>
          <a:p>
            <a:pPr algn="just" eaLnBrk="1" hangingPunct="1">
              <a:lnSpc>
                <a:spcPct val="125000"/>
              </a:lnSpc>
              <a:buFont typeface="Wingdings" panose="05000000000000000000" pitchFamily="2" charset="2"/>
              <a:buNone/>
            </a:pPr>
            <a:r>
              <a:rPr lang="zh-CN" altLang="en-US" dirty="0">
                <a:latin typeface="宋体" panose="02010600030101010101" pitchFamily="2" charset="-122"/>
              </a:rPr>
              <a:t> </a:t>
            </a:r>
            <a:r>
              <a:rPr lang="en-US" altLang="zh-CN" dirty="0">
                <a:latin typeface="宋体" panose="02010600030101010101" pitchFamily="2" charset="-122"/>
              </a:rPr>
              <a:t>(3) </a:t>
            </a:r>
            <a:r>
              <a:rPr lang="zh-CN" altLang="en-US" dirty="0">
                <a:latin typeface="宋体" panose="02010600030101010101" pitchFamily="2" charset="-122"/>
              </a:rPr>
              <a:t>能否借助</a:t>
            </a:r>
            <a:r>
              <a:rPr lang="en-US" altLang="zh-CN" dirty="0">
                <a:latin typeface="宋体" panose="02010600030101010101" pitchFamily="2" charset="-122"/>
              </a:rPr>
              <a:t>Internet</a:t>
            </a:r>
            <a:r>
              <a:rPr lang="zh-CN" altLang="en-US" dirty="0">
                <a:latin typeface="宋体" panose="02010600030101010101" pitchFamily="2" charset="-122"/>
              </a:rPr>
              <a:t>这种便利资源来建立与远程主机的连接？</a:t>
            </a:r>
            <a:endParaRPr lang="en-US" altLang="zh-CN" dirty="0">
              <a:latin typeface="宋体" panose="02010600030101010101" pitchFamily="2" charset="-122"/>
            </a:endParaRPr>
          </a:p>
          <a:p>
            <a:pPr algn="just" eaLnBrk="1" hangingPunct="1">
              <a:lnSpc>
                <a:spcPct val="125000"/>
              </a:lnSpc>
              <a:buFont typeface="Wingdings" panose="05000000000000000000" pitchFamily="2" charset="2"/>
              <a:buNone/>
            </a:pPr>
            <a:r>
              <a:rPr lang="en-US" altLang="zh-CN" dirty="0">
                <a:latin typeface="宋体" panose="02010600030101010101" pitchFamily="2" charset="-122"/>
              </a:rPr>
              <a:t>     </a:t>
            </a:r>
            <a:r>
              <a:rPr lang="zh-CN" altLang="en-US" dirty="0">
                <a:latin typeface="宋体" panose="02010600030101010101" pitchFamily="2" charset="-122"/>
              </a:rPr>
              <a:t>这就是</a:t>
            </a:r>
            <a:r>
              <a:rPr lang="en-US" altLang="zh-CN" dirty="0">
                <a:latin typeface="宋体" panose="02010600030101010101" pitchFamily="2" charset="-122"/>
              </a:rPr>
              <a:t>PPTP</a:t>
            </a:r>
            <a:r>
              <a:rPr lang="zh-CN" altLang="en-US" dirty="0">
                <a:latin typeface="宋体" panose="02010600030101010101" pitchFamily="2" charset="-122"/>
              </a:rPr>
              <a:t>的出发点。      </a:t>
            </a:r>
            <a:endParaRPr lang="zh-CN" altLang="en-US" dirty="0"/>
          </a:p>
        </p:txBody>
      </p:sp>
    </p:spTree>
    <p:extLst>
      <p:ext uri="{BB962C8B-B14F-4D97-AF65-F5344CB8AC3E}">
        <p14:creationId xmlns:p14="http://schemas.microsoft.com/office/powerpoint/2010/main" val="2170682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4"/>
          <p:cNvGrpSpPr>
            <a:grpSpLocks/>
          </p:cNvGrpSpPr>
          <p:nvPr/>
        </p:nvGrpSpPr>
        <p:grpSpPr bwMode="auto">
          <a:xfrm>
            <a:off x="533400" y="2057400"/>
            <a:ext cx="8172450" cy="3810000"/>
            <a:chOff x="-3" y="-3"/>
            <a:chExt cx="2570" cy="3978"/>
          </a:xfrm>
        </p:grpSpPr>
        <p:grpSp>
          <p:nvGrpSpPr>
            <p:cNvPr id="33796" name="Group 5"/>
            <p:cNvGrpSpPr>
              <a:grpSpLocks/>
            </p:cNvGrpSpPr>
            <p:nvPr/>
          </p:nvGrpSpPr>
          <p:grpSpPr bwMode="auto">
            <a:xfrm>
              <a:off x="0" y="0"/>
              <a:ext cx="2564" cy="3972"/>
              <a:chOff x="0" y="0"/>
              <a:chExt cx="2564" cy="3972"/>
            </a:xfrm>
          </p:grpSpPr>
          <p:grpSp>
            <p:nvGrpSpPr>
              <p:cNvPr id="33798" name="Group 6"/>
              <p:cNvGrpSpPr>
                <a:grpSpLocks/>
              </p:cNvGrpSpPr>
              <p:nvPr/>
            </p:nvGrpSpPr>
            <p:grpSpPr bwMode="auto">
              <a:xfrm>
                <a:off x="0" y="0"/>
                <a:ext cx="791" cy="518"/>
                <a:chOff x="0" y="0"/>
                <a:chExt cx="791" cy="518"/>
              </a:xfrm>
            </p:grpSpPr>
            <p:sp>
              <p:nvSpPr>
                <p:cNvPr id="33865" name="Rectangle 7"/>
                <p:cNvSpPr>
                  <a:spLocks noChangeArrowheads="1"/>
                </p:cNvSpPr>
                <p:nvPr/>
              </p:nvSpPr>
              <p:spPr bwMode="auto">
                <a:xfrm>
                  <a:off x="43" y="0"/>
                  <a:ext cx="70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600">
                      <a:solidFill>
                        <a:srgbClr val="085D9C"/>
                      </a:solidFill>
                      <a:latin typeface="Times New Roman" panose="02020603050405020304" pitchFamily="18" charset="0"/>
                    </a:rPr>
                    <a:t>ISO/OSI</a:t>
                  </a:r>
                  <a:r>
                    <a:rPr kumimoji="1" lang="zh-CN" altLang="en-US" sz="1600">
                      <a:solidFill>
                        <a:srgbClr val="085D9C"/>
                      </a:solidFill>
                      <a:latin typeface="Times New Roman" panose="02020603050405020304" pitchFamily="18" charset="0"/>
                    </a:rPr>
                    <a:t>参考模型</a:t>
                  </a:r>
                </a:p>
                <a:p>
                  <a:pPr algn="just"/>
                  <a:endParaRPr kumimoji="1" lang="en-US" altLang="zh-CN" sz="1600">
                    <a:solidFill>
                      <a:srgbClr val="085D9C"/>
                    </a:solidFill>
                    <a:latin typeface="Times New Roman" panose="02020603050405020304" pitchFamily="18" charset="0"/>
                  </a:endParaRPr>
                </a:p>
              </p:txBody>
            </p:sp>
            <p:sp>
              <p:nvSpPr>
                <p:cNvPr id="33866" name="Rectangle 8"/>
                <p:cNvSpPr>
                  <a:spLocks noChangeArrowheads="1"/>
                </p:cNvSpPr>
                <p:nvPr/>
              </p:nvSpPr>
              <p:spPr bwMode="auto">
                <a:xfrm>
                  <a:off x="0" y="0"/>
                  <a:ext cx="791"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3799" name="Group 9"/>
              <p:cNvGrpSpPr>
                <a:grpSpLocks/>
              </p:cNvGrpSpPr>
              <p:nvPr/>
            </p:nvGrpSpPr>
            <p:grpSpPr bwMode="auto">
              <a:xfrm>
                <a:off x="791" y="0"/>
                <a:ext cx="791" cy="518"/>
                <a:chOff x="791" y="0"/>
                <a:chExt cx="791" cy="518"/>
              </a:xfrm>
            </p:grpSpPr>
            <p:sp>
              <p:nvSpPr>
                <p:cNvPr id="33863" name="Rectangle 10"/>
                <p:cNvSpPr>
                  <a:spLocks noChangeArrowheads="1"/>
                </p:cNvSpPr>
                <p:nvPr/>
              </p:nvSpPr>
              <p:spPr bwMode="auto">
                <a:xfrm>
                  <a:off x="834" y="0"/>
                  <a:ext cx="70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600" dirty="0">
                      <a:solidFill>
                        <a:srgbClr val="085D9C"/>
                      </a:solidFill>
                      <a:latin typeface="Times New Roman" panose="02020603050405020304" pitchFamily="18" charset="0"/>
                    </a:rPr>
                    <a:t>TCP/IP</a:t>
                  </a:r>
                  <a:r>
                    <a:rPr kumimoji="1" lang="zh-CN" altLang="en-US" sz="1600" dirty="0">
                      <a:solidFill>
                        <a:srgbClr val="085D9C"/>
                      </a:solidFill>
                      <a:latin typeface="Times New Roman" panose="02020603050405020304" pitchFamily="18" charset="0"/>
                    </a:rPr>
                    <a:t>层次模型</a:t>
                  </a:r>
                </a:p>
                <a:p>
                  <a:pPr algn="ctr"/>
                  <a:endParaRPr kumimoji="1" lang="en-US" altLang="zh-CN" sz="1600" dirty="0">
                    <a:solidFill>
                      <a:srgbClr val="085D9C"/>
                    </a:solidFill>
                    <a:latin typeface="Times New Roman" panose="02020603050405020304" pitchFamily="18" charset="0"/>
                  </a:endParaRPr>
                </a:p>
              </p:txBody>
            </p:sp>
            <p:sp>
              <p:nvSpPr>
                <p:cNvPr id="33864" name="Rectangle 11"/>
                <p:cNvSpPr>
                  <a:spLocks noChangeArrowheads="1"/>
                </p:cNvSpPr>
                <p:nvPr/>
              </p:nvSpPr>
              <p:spPr bwMode="auto">
                <a:xfrm>
                  <a:off x="791" y="0"/>
                  <a:ext cx="791"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3800" name="Group 12"/>
              <p:cNvGrpSpPr>
                <a:grpSpLocks/>
              </p:cNvGrpSpPr>
              <p:nvPr/>
            </p:nvGrpSpPr>
            <p:grpSpPr bwMode="auto">
              <a:xfrm>
                <a:off x="1582" y="0"/>
                <a:ext cx="982" cy="518"/>
                <a:chOff x="1582" y="0"/>
                <a:chExt cx="982" cy="518"/>
              </a:xfrm>
            </p:grpSpPr>
            <p:sp>
              <p:nvSpPr>
                <p:cNvPr id="33861" name="Rectangle 13"/>
                <p:cNvSpPr>
                  <a:spLocks noChangeArrowheads="1"/>
                </p:cNvSpPr>
                <p:nvPr/>
              </p:nvSpPr>
              <p:spPr bwMode="auto">
                <a:xfrm>
                  <a:off x="1625" y="0"/>
                  <a:ext cx="89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600">
                      <a:solidFill>
                        <a:srgbClr val="085D9C"/>
                      </a:solidFill>
                      <a:latin typeface="Times New Roman" panose="02020603050405020304" pitchFamily="18" charset="0"/>
                    </a:rPr>
                    <a:t>TCP/IP</a:t>
                  </a:r>
                  <a:r>
                    <a:rPr kumimoji="1" lang="zh-CN" altLang="en-US" sz="1600">
                      <a:solidFill>
                        <a:srgbClr val="085D9C"/>
                      </a:solidFill>
                      <a:latin typeface="Times New Roman" panose="02020603050405020304" pitchFamily="18" charset="0"/>
                    </a:rPr>
                    <a:t>体系</a:t>
                  </a:r>
                </a:p>
                <a:p>
                  <a:pPr algn="ctr"/>
                  <a:endParaRPr kumimoji="1" lang="en-US" altLang="zh-CN" sz="1600">
                    <a:solidFill>
                      <a:srgbClr val="085D9C"/>
                    </a:solidFill>
                    <a:latin typeface="Times New Roman" panose="02020603050405020304" pitchFamily="18" charset="0"/>
                  </a:endParaRPr>
                </a:p>
              </p:txBody>
            </p:sp>
            <p:sp>
              <p:nvSpPr>
                <p:cNvPr id="33862" name="Rectangle 14"/>
                <p:cNvSpPr>
                  <a:spLocks noChangeArrowheads="1"/>
                </p:cNvSpPr>
                <p:nvPr/>
              </p:nvSpPr>
              <p:spPr bwMode="auto">
                <a:xfrm>
                  <a:off x="1582" y="0"/>
                  <a:ext cx="982"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3801" name="Group 15"/>
              <p:cNvGrpSpPr>
                <a:grpSpLocks/>
              </p:cNvGrpSpPr>
              <p:nvPr/>
            </p:nvGrpSpPr>
            <p:grpSpPr bwMode="auto">
              <a:xfrm>
                <a:off x="0" y="518"/>
                <a:ext cx="791" cy="403"/>
                <a:chOff x="0" y="518"/>
                <a:chExt cx="791" cy="403"/>
              </a:xfrm>
            </p:grpSpPr>
            <p:sp>
              <p:nvSpPr>
                <p:cNvPr id="33859" name="Rectangle 16"/>
                <p:cNvSpPr>
                  <a:spLocks noChangeArrowheads="1"/>
                </p:cNvSpPr>
                <p:nvPr/>
              </p:nvSpPr>
              <p:spPr bwMode="auto">
                <a:xfrm>
                  <a:off x="43" y="518"/>
                  <a:ext cx="7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1600">
                      <a:solidFill>
                        <a:srgbClr val="085D9C"/>
                      </a:solidFill>
                      <a:latin typeface="Times New Roman" panose="02020603050405020304" pitchFamily="18" charset="0"/>
                    </a:rPr>
                    <a:t>应用层（</a:t>
                  </a:r>
                  <a:r>
                    <a:rPr kumimoji="1" lang="en-US" altLang="zh-CN" sz="1600">
                      <a:solidFill>
                        <a:srgbClr val="085D9C"/>
                      </a:solidFill>
                      <a:latin typeface="Times New Roman" panose="02020603050405020304" pitchFamily="18" charset="0"/>
                    </a:rPr>
                    <a:t>A</a:t>
                  </a:r>
                  <a:r>
                    <a:rPr kumimoji="1" lang="zh-CN" altLang="en-US" sz="1600">
                      <a:solidFill>
                        <a:srgbClr val="085D9C"/>
                      </a:solidFill>
                      <a:latin typeface="Times New Roman" panose="02020603050405020304" pitchFamily="18" charset="0"/>
                    </a:rPr>
                    <a:t>）</a:t>
                  </a:r>
                </a:p>
                <a:p>
                  <a:pPr algn="just"/>
                  <a:endParaRPr kumimoji="1" lang="en-US" altLang="zh-CN" sz="1600">
                    <a:solidFill>
                      <a:srgbClr val="085D9C"/>
                    </a:solidFill>
                    <a:latin typeface="Times New Roman" panose="02020603050405020304" pitchFamily="18" charset="0"/>
                  </a:endParaRPr>
                </a:p>
              </p:txBody>
            </p:sp>
            <p:sp>
              <p:nvSpPr>
                <p:cNvPr id="33860" name="Rectangle 17"/>
                <p:cNvSpPr>
                  <a:spLocks noChangeArrowheads="1"/>
                </p:cNvSpPr>
                <p:nvPr/>
              </p:nvSpPr>
              <p:spPr bwMode="auto">
                <a:xfrm>
                  <a:off x="0" y="518"/>
                  <a:ext cx="79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3802" name="Group 18"/>
              <p:cNvGrpSpPr>
                <a:grpSpLocks/>
              </p:cNvGrpSpPr>
              <p:nvPr/>
            </p:nvGrpSpPr>
            <p:grpSpPr bwMode="auto">
              <a:xfrm>
                <a:off x="791" y="518"/>
                <a:ext cx="791" cy="1324"/>
                <a:chOff x="791" y="518"/>
                <a:chExt cx="791" cy="1324"/>
              </a:xfrm>
            </p:grpSpPr>
            <p:sp>
              <p:nvSpPr>
                <p:cNvPr id="33857" name="Rectangle 19"/>
                <p:cNvSpPr>
                  <a:spLocks noChangeArrowheads="1"/>
                </p:cNvSpPr>
                <p:nvPr/>
              </p:nvSpPr>
              <p:spPr bwMode="auto">
                <a:xfrm>
                  <a:off x="834" y="518"/>
                  <a:ext cx="705" cy="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600">
                      <a:solidFill>
                        <a:srgbClr val="085D9C"/>
                      </a:solidFill>
                      <a:latin typeface="Times New Roman" panose="02020603050405020304" pitchFamily="18" charset="0"/>
                    </a:rPr>
                    <a:t> </a:t>
                  </a:r>
                </a:p>
                <a:p>
                  <a:pPr algn="ctr"/>
                  <a:r>
                    <a:rPr kumimoji="1" lang="zh-CN" altLang="en-US" sz="1600">
                      <a:solidFill>
                        <a:srgbClr val="085D9C"/>
                      </a:solidFill>
                      <a:latin typeface="Times New Roman" panose="02020603050405020304" pitchFamily="18" charset="0"/>
                    </a:rPr>
                    <a:t>应用层</a:t>
                  </a:r>
                </a:p>
                <a:p>
                  <a:pPr algn="ctr"/>
                  <a:endParaRPr kumimoji="1" lang="en-US" altLang="zh-CN" sz="1600">
                    <a:solidFill>
                      <a:srgbClr val="085D9C"/>
                    </a:solidFill>
                    <a:latin typeface="Times New Roman" panose="02020603050405020304" pitchFamily="18" charset="0"/>
                  </a:endParaRPr>
                </a:p>
              </p:txBody>
            </p:sp>
            <p:sp>
              <p:nvSpPr>
                <p:cNvPr id="33858" name="Rectangle 20"/>
                <p:cNvSpPr>
                  <a:spLocks noChangeArrowheads="1"/>
                </p:cNvSpPr>
                <p:nvPr/>
              </p:nvSpPr>
              <p:spPr bwMode="auto">
                <a:xfrm>
                  <a:off x="791" y="518"/>
                  <a:ext cx="791" cy="132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3803" name="Group 21"/>
              <p:cNvGrpSpPr>
                <a:grpSpLocks/>
              </p:cNvGrpSpPr>
              <p:nvPr/>
            </p:nvGrpSpPr>
            <p:grpSpPr bwMode="auto">
              <a:xfrm>
                <a:off x="1582" y="518"/>
                <a:ext cx="491" cy="1324"/>
                <a:chOff x="1582" y="518"/>
                <a:chExt cx="491" cy="1324"/>
              </a:xfrm>
            </p:grpSpPr>
            <p:sp>
              <p:nvSpPr>
                <p:cNvPr id="33855" name="Rectangle 22"/>
                <p:cNvSpPr>
                  <a:spLocks noChangeArrowheads="1"/>
                </p:cNvSpPr>
                <p:nvPr/>
              </p:nvSpPr>
              <p:spPr bwMode="auto">
                <a:xfrm>
                  <a:off x="1625" y="518"/>
                  <a:ext cx="405" cy="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600">
                      <a:solidFill>
                        <a:srgbClr val="085D9C"/>
                      </a:solidFill>
                      <a:latin typeface="Times New Roman" panose="02020603050405020304" pitchFamily="18" charset="0"/>
                    </a:rPr>
                    <a:t>FTP</a:t>
                  </a:r>
                </a:p>
                <a:p>
                  <a:pPr algn="just"/>
                  <a:r>
                    <a:rPr kumimoji="1" lang="en-US" altLang="zh-CN" sz="1600">
                      <a:solidFill>
                        <a:srgbClr val="085D9C"/>
                      </a:solidFill>
                      <a:latin typeface="Times New Roman" panose="02020603050405020304" pitchFamily="18" charset="0"/>
                    </a:rPr>
                    <a:t>TELNET</a:t>
                  </a:r>
                </a:p>
                <a:p>
                  <a:pPr algn="just"/>
                  <a:r>
                    <a:rPr kumimoji="1" lang="en-US" altLang="zh-CN" sz="1600">
                      <a:solidFill>
                        <a:srgbClr val="085D9C"/>
                      </a:solidFill>
                      <a:latin typeface="Times New Roman" panose="02020603050405020304" pitchFamily="18" charset="0"/>
                    </a:rPr>
                    <a:t>HTTP</a:t>
                  </a:r>
                </a:p>
                <a:p>
                  <a:pPr algn="just"/>
                  <a:r>
                    <a:rPr kumimoji="1" lang="en-US" altLang="zh-CN" sz="1600">
                      <a:solidFill>
                        <a:srgbClr val="085D9C"/>
                      </a:solidFill>
                      <a:latin typeface="Times New Roman" panose="02020603050405020304" pitchFamily="18" charset="0"/>
                    </a:rPr>
                    <a:t>SNMP</a:t>
                  </a:r>
                </a:p>
                <a:p>
                  <a:pPr algn="just"/>
                  <a:endParaRPr kumimoji="1" lang="en-US" altLang="zh-CN" sz="1600">
                    <a:solidFill>
                      <a:srgbClr val="085D9C"/>
                    </a:solidFill>
                    <a:latin typeface="Times New Roman" panose="02020603050405020304" pitchFamily="18" charset="0"/>
                  </a:endParaRPr>
                </a:p>
              </p:txBody>
            </p:sp>
            <p:sp>
              <p:nvSpPr>
                <p:cNvPr id="33856" name="Rectangle 23"/>
                <p:cNvSpPr>
                  <a:spLocks noChangeArrowheads="1"/>
                </p:cNvSpPr>
                <p:nvPr/>
              </p:nvSpPr>
              <p:spPr bwMode="auto">
                <a:xfrm>
                  <a:off x="1582" y="518"/>
                  <a:ext cx="491" cy="132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3804" name="Group 24"/>
              <p:cNvGrpSpPr>
                <a:grpSpLocks/>
              </p:cNvGrpSpPr>
              <p:nvPr/>
            </p:nvGrpSpPr>
            <p:grpSpPr bwMode="auto">
              <a:xfrm>
                <a:off x="2073" y="518"/>
                <a:ext cx="491" cy="403"/>
                <a:chOff x="2073" y="518"/>
                <a:chExt cx="491" cy="403"/>
              </a:xfrm>
            </p:grpSpPr>
            <p:sp>
              <p:nvSpPr>
                <p:cNvPr id="33853" name="Rectangle 25"/>
                <p:cNvSpPr>
                  <a:spLocks noChangeArrowheads="1"/>
                </p:cNvSpPr>
                <p:nvPr/>
              </p:nvSpPr>
              <p:spPr bwMode="auto">
                <a:xfrm>
                  <a:off x="2116" y="518"/>
                  <a:ext cx="4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600">
                      <a:solidFill>
                        <a:srgbClr val="085D9C"/>
                      </a:solidFill>
                      <a:latin typeface="Times New Roman" panose="02020603050405020304" pitchFamily="18" charset="0"/>
                    </a:rPr>
                    <a:t>NFS</a:t>
                  </a:r>
                </a:p>
                <a:p>
                  <a:pPr algn="ctr"/>
                  <a:endParaRPr kumimoji="1" lang="en-US" altLang="zh-CN" sz="1600">
                    <a:solidFill>
                      <a:srgbClr val="085D9C"/>
                    </a:solidFill>
                    <a:latin typeface="Times New Roman" panose="02020603050405020304" pitchFamily="18" charset="0"/>
                  </a:endParaRPr>
                </a:p>
              </p:txBody>
            </p:sp>
            <p:sp>
              <p:nvSpPr>
                <p:cNvPr id="33854" name="Rectangle 26"/>
                <p:cNvSpPr>
                  <a:spLocks noChangeArrowheads="1"/>
                </p:cNvSpPr>
                <p:nvPr/>
              </p:nvSpPr>
              <p:spPr bwMode="auto">
                <a:xfrm>
                  <a:off x="2073" y="518"/>
                  <a:ext cx="49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3805" name="Group 27"/>
              <p:cNvGrpSpPr>
                <a:grpSpLocks/>
              </p:cNvGrpSpPr>
              <p:nvPr/>
            </p:nvGrpSpPr>
            <p:grpSpPr bwMode="auto">
              <a:xfrm>
                <a:off x="0" y="921"/>
                <a:ext cx="791" cy="518"/>
                <a:chOff x="0" y="921"/>
                <a:chExt cx="791" cy="518"/>
              </a:xfrm>
            </p:grpSpPr>
            <p:sp>
              <p:nvSpPr>
                <p:cNvPr id="33851" name="Rectangle 28"/>
                <p:cNvSpPr>
                  <a:spLocks noChangeArrowheads="1"/>
                </p:cNvSpPr>
                <p:nvPr/>
              </p:nvSpPr>
              <p:spPr bwMode="auto">
                <a:xfrm>
                  <a:off x="43" y="921"/>
                  <a:ext cx="70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1600">
                      <a:solidFill>
                        <a:srgbClr val="085D9C"/>
                      </a:solidFill>
                      <a:latin typeface="Times New Roman" panose="02020603050405020304" pitchFamily="18" charset="0"/>
                    </a:rPr>
                    <a:t>表示层（</a:t>
                  </a:r>
                  <a:r>
                    <a:rPr kumimoji="1" lang="en-US" altLang="zh-CN" sz="1600">
                      <a:solidFill>
                        <a:srgbClr val="085D9C"/>
                      </a:solidFill>
                      <a:latin typeface="Times New Roman" panose="02020603050405020304" pitchFamily="18" charset="0"/>
                    </a:rPr>
                    <a:t>P</a:t>
                  </a:r>
                  <a:r>
                    <a:rPr kumimoji="1" lang="zh-CN" altLang="en-US" sz="1600">
                      <a:solidFill>
                        <a:srgbClr val="085D9C"/>
                      </a:solidFill>
                      <a:latin typeface="Times New Roman" panose="02020603050405020304" pitchFamily="18" charset="0"/>
                    </a:rPr>
                    <a:t>）</a:t>
                  </a:r>
                </a:p>
                <a:p>
                  <a:pPr algn="just"/>
                  <a:r>
                    <a:rPr kumimoji="1" lang="zh-CN" altLang="en-US" sz="1600">
                      <a:solidFill>
                        <a:srgbClr val="085D9C"/>
                      </a:solidFill>
                      <a:latin typeface="Times New Roman" panose="02020603050405020304" pitchFamily="18" charset="0"/>
                    </a:rPr>
                    <a:t> </a:t>
                  </a:r>
                </a:p>
                <a:p>
                  <a:pPr algn="just"/>
                  <a:endParaRPr kumimoji="1" lang="en-US" altLang="zh-CN" sz="1600">
                    <a:solidFill>
                      <a:srgbClr val="085D9C"/>
                    </a:solidFill>
                    <a:latin typeface="Times New Roman" panose="02020603050405020304" pitchFamily="18" charset="0"/>
                  </a:endParaRPr>
                </a:p>
              </p:txBody>
            </p:sp>
            <p:sp>
              <p:nvSpPr>
                <p:cNvPr id="33852" name="Rectangle 29"/>
                <p:cNvSpPr>
                  <a:spLocks noChangeArrowheads="1"/>
                </p:cNvSpPr>
                <p:nvPr/>
              </p:nvSpPr>
              <p:spPr bwMode="auto">
                <a:xfrm>
                  <a:off x="0" y="921"/>
                  <a:ext cx="791"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3806" name="Group 30"/>
              <p:cNvGrpSpPr>
                <a:grpSpLocks/>
              </p:cNvGrpSpPr>
              <p:nvPr/>
            </p:nvGrpSpPr>
            <p:grpSpPr bwMode="auto">
              <a:xfrm>
                <a:off x="2073" y="921"/>
                <a:ext cx="491" cy="518"/>
                <a:chOff x="2073" y="921"/>
                <a:chExt cx="491" cy="518"/>
              </a:xfrm>
            </p:grpSpPr>
            <p:sp>
              <p:nvSpPr>
                <p:cNvPr id="33849" name="Rectangle 31"/>
                <p:cNvSpPr>
                  <a:spLocks noChangeArrowheads="1"/>
                </p:cNvSpPr>
                <p:nvPr/>
              </p:nvSpPr>
              <p:spPr bwMode="auto">
                <a:xfrm>
                  <a:off x="2116" y="921"/>
                  <a:ext cx="40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600">
                      <a:solidFill>
                        <a:srgbClr val="085D9C"/>
                      </a:solidFill>
                      <a:latin typeface="Times New Roman" panose="02020603050405020304" pitchFamily="18" charset="0"/>
                    </a:rPr>
                    <a:t>XDR</a:t>
                  </a:r>
                </a:p>
                <a:p>
                  <a:pPr algn="ctr"/>
                  <a:r>
                    <a:rPr kumimoji="1" lang="en-US" altLang="zh-CN" sz="1600">
                      <a:solidFill>
                        <a:srgbClr val="085D9C"/>
                      </a:solidFill>
                      <a:latin typeface="Times New Roman" panose="02020603050405020304" pitchFamily="18" charset="0"/>
                    </a:rPr>
                    <a:t>SMTR</a:t>
                  </a:r>
                </a:p>
                <a:p>
                  <a:pPr algn="ctr"/>
                  <a:endParaRPr kumimoji="1" lang="en-US" altLang="zh-CN" sz="1600">
                    <a:solidFill>
                      <a:srgbClr val="085D9C"/>
                    </a:solidFill>
                    <a:latin typeface="Times New Roman" panose="02020603050405020304" pitchFamily="18" charset="0"/>
                  </a:endParaRPr>
                </a:p>
              </p:txBody>
            </p:sp>
            <p:sp>
              <p:nvSpPr>
                <p:cNvPr id="33850" name="Rectangle 32"/>
                <p:cNvSpPr>
                  <a:spLocks noChangeArrowheads="1"/>
                </p:cNvSpPr>
                <p:nvPr/>
              </p:nvSpPr>
              <p:spPr bwMode="auto">
                <a:xfrm>
                  <a:off x="2073" y="921"/>
                  <a:ext cx="491"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3807" name="Group 33"/>
              <p:cNvGrpSpPr>
                <a:grpSpLocks/>
              </p:cNvGrpSpPr>
              <p:nvPr/>
            </p:nvGrpSpPr>
            <p:grpSpPr bwMode="auto">
              <a:xfrm>
                <a:off x="0" y="1439"/>
                <a:ext cx="791" cy="403"/>
                <a:chOff x="0" y="1439"/>
                <a:chExt cx="791" cy="403"/>
              </a:xfrm>
            </p:grpSpPr>
            <p:sp>
              <p:nvSpPr>
                <p:cNvPr id="33847" name="Rectangle 34"/>
                <p:cNvSpPr>
                  <a:spLocks noChangeArrowheads="1"/>
                </p:cNvSpPr>
                <p:nvPr/>
              </p:nvSpPr>
              <p:spPr bwMode="auto">
                <a:xfrm>
                  <a:off x="43" y="1439"/>
                  <a:ext cx="7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1600">
                      <a:solidFill>
                        <a:srgbClr val="085D9C"/>
                      </a:solidFill>
                      <a:latin typeface="Times New Roman" panose="02020603050405020304" pitchFamily="18" charset="0"/>
                    </a:rPr>
                    <a:t>会话层（</a:t>
                  </a:r>
                  <a:r>
                    <a:rPr kumimoji="1" lang="en-US" altLang="zh-CN" sz="1600">
                      <a:solidFill>
                        <a:srgbClr val="085D9C"/>
                      </a:solidFill>
                      <a:latin typeface="Times New Roman" panose="02020603050405020304" pitchFamily="18" charset="0"/>
                    </a:rPr>
                    <a:t>S</a:t>
                  </a:r>
                  <a:r>
                    <a:rPr kumimoji="1" lang="zh-CN" altLang="en-US" sz="1600">
                      <a:solidFill>
                        <a:srgbClr val="085D9C"/>
                      </a:solidFill>
                      <a:latin typeface="Times New Roman" panose="02020603050405020304" pitchFamily="18" charset="0"/>
                    </a:rPr>
                    <a:t>）</a:t>
                  </a:r>
                </a:p>
                <a:p>
                  <a:pPr algn="just"/>
                  <a:endParaRPr kumimoji="1" lang="en-US" altLang="zh-CN" sz="1600">
                    <a:solidFill>
                      <a:srgbClr val="085D9C"/>
                    </a:solidFill>
                    <a:latin typeface="Times New Roman" panose="02020603050405020304" pitchFamily="18" charset="0"/>
                  </a:endParaRPr>
                </a:p>
              </p:txBody>
            </p:sp>
            <p:sp>
              <p:nvSpPr>
                <p:cNvPr id="33848" name="Rectangle 35"/>
                <p:cNvSpPr>
                  <a:spLocks noChangeArrowheads="1"/>
                </p:cNvSpPr>
                <p:nvPr/>
              </p:nvSpPr>
              <p:spPr bwMode="auto">
                <a:xfrm>
                  <a:off x="0" y="1439"/>
                  <a:ext cx="79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3808" name="Group 36"/>
              <p:cNvGrpSpPr>
                <a:grpSpLocks/>
              </p:cNvGrpSpPr>
              <p:nvPr/>
            </p:nvGrpSpPr>
            <p:grpSpPr bwMode="auto">
              <a:xfrm>
                <a:off x="2073" y="1439"/>
                <a:ext cx="491" cy="403"/>
                <a:chOff x="2073" y="1439"/>
                <a:chExt cx="491" cy="403"/>
              </a:xfrm>
            </p:grpSpPr>
            <p:sp>
              <p:nvSpPr>
                <p:cNvPr id="33845" name="Rectangle 37"/>
                <p:cNvSpPr>
                  <a:spLocks noChangeArrowheads="1"/>
                </p:cNvSpPr>
                <p:nvPr/>
              </p:nvSpPr>
              <p:spPr bwMode="auto">
                <a:xfrm>
                  <a:off x="2116" y="1439"/>
                  <a:ext cx="4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600">
                      <a:solidFill>
                        <a:srgbClr val="085D9C"/>
                      </a:solidFill>
                      <a:latin typeface="Times New Roman" panose="02020603050405020304" pitchFamily="18" charset="0"/>
                    </a:rPr>
                    <a:t>RPC</a:t>
                  </a:r>
                </a:p>
                <a:p>
                  <a:pPr algn="ctr"/>
                  <a:endParaRPr kumimoji="1" lang="en-US" altLang="zh-CN" sz="1600">
                    <a:solidFill>
                      <a:srgbClr val="085D9C"/>
                    </a:solidFill>
                    <a:latin typeface="Times New Roman" panose="02020603050405020304" pitchFamily="18" charset="0"/>
                  </a:endParaRPr>
                </a:p>
              </p:txBody>
            </p:sp>
            <p:sp>
              <p:nvSpPr>
                <p:cNvPr id="33846" name="Rectangle 38"/>
                <p:cNvSpPr>
                  <a:spLocks noChangeArrowheads="1"/>
                </p:cNvSpPr>
                <p:nvPr/>
              </p:nvSpPr>
              <p:spPr bwMode="auto">
                <a:xfrm>
                  <a:off x="2073" y="1439"/>
                  <a:ext cx="49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3809" name="Group 39"/>
              <p:cNvGrpSpPr>
                <a:grpSpLocks/>
              </p:cNvGrpSpPr>
              <p:nvPr/>
            </p:nvGrpSpPr>
            <p:grpSpPr bwMode="auto">
              <a:xfrm>
                <a:off x="0" y="1842"/>
                <a:ext cx="791" cy="403"/>
                <a:chOff x="0" y="1842"/>
                <a:chExt cx="791" cy="403"/>
              </a:xfrm>
            </p:grpSpPr>
            <p:sp>
              <p:nvSpPr>
                <p:cNvPr id="33843" name="Rectangle 40"/>
                <p:cNvSpPr>
                  <a:spLocks noChangeArrowheads="1"/>
                </p:cNvSpPr>
                <p:nvPr/>
              </p:nvSpPr>
              <p:spPr bwMode="auto">
                <a:xfrm>
                  <a:off x="43" y="1842"/>
                  <a:ext cx="7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1600">
                      <a:solidFill>
                        <a:srgbClr val="085D9C"/>
                      </a:solidFill>
                      <a:latin typeface="Times New Roman" panose="02020603050405020304" pitchFamily="18" charset="0"/>
                    </a:rPr>
                    <a:t>传输层（</a:t>
                  </a:r>
                  <a:r>
                    <a:rPr kumimoji="1" lang="en-US" altLang="zh-CN" sz="1600">
                      <a:solidFill>
                        <a:srgbClr val="085D9C"/>
                      </a:solidFill>
                      <a:latin typeface="Times New Roman" panose="02020603050405020304" pitchFamily="18" charset="0"/>
                    </a:rPr>
                    <a:t>T</a:t>
                  </a:r>
                  <a:r>
                    <a:rPr kumimoji="1" lang="zh-CN" altLang="en-US" sz="1600">
                      <a:solidFill>
                        <a:srgbClr val="085D9C"/>
                      </a:solidFill>
                      <a:latin typeface="Times New Roman" panose="02020603050405020304" pitchFamily="18" charset="0"/>
                    </a:rPr>
                    <a:t>）</a:t>
                  </a:r>
                </a:p>
                <a:p>
                  <a:pPr algn="just"/>
                  <a:endParaRPr kumimoji="1" lang="en-US" altLang="zh-CN" sz="1600">
                    <a:solidFill>
                      <a:srgbClr val="085D9C"/>
                    </a:solidFill>
                    <a:latin typeface="Times New Roman" panose="02020603050405020304" pitchFamily="18" charset="0"/>
                  </a:endParaRPr>
                </a:p>
              </p:txBody>
            </p:sp>
            <p:sp>
              <p:nvSpPr>
                <p:cNvPr id="33844" name="Rectangle 41"/>
                <p:cNvSpPr>
                  <a:spLocks noChangeArrowheads="1"/>
                </p:cNvSpPr>
                <p:nvPr/>
              </p:nvSpPr>
              <p:spPr bwMode="auto">
                <a:xfrm>
                  <a:off x="0" y="1842"/>
                  <a:ext cx="79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3810" name="Group 42"/>
              <p:cNvGrpSpPr>
                <a:grpSpLocks/>
              </p:cNvGrpSpPr>
              <p:nvPr/>
            </p:nvGrpSpPr>
            <p:grpSpPr bwMode="auto">
              <a:xfrm>
                <a:off x="791" y="1842"/>
                <a:ext cx="791" cy="403"/>
                <a:chOff x="791" y="1842"/>
                <a:chExt cx="791" cy="403"/>
              </a:xfrm>
            </p:grpSpPr>
            <p:sp>
              <p:nvSpPr>
                <p:cNvPr id="33841" name="Rectangle 43"/>
                <p:cNvSpPr>
                  <a:spLocks noChangeArrowheads="1"/>
                </p:cNvSpPr>
                <p:nvPr/>
              </p:nvSpPr>
              <p:spPr bwMode="auto">
                <a:xfrm>
                  <a:off x="834" y="1842"/>
                  <a:ext cx="7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600">
                      <a:solidFill>
                        <a:srgbClr val="085D9C"/>
                      </a:solidFill>
                      <a:latin typeface="Times New Roman" panose="02020603050405020304" pitchFamily="18" charset="0"/>
                    </a:rPr>
                    <a:t>传输层</a:t>
                  </a:r>
                </a:p>
                <a:p>
                  <a:pPr algn="ctr"/>
                  <a:endParaRPr kumimoji="1" lang="en-US" altLang="zh-CN" sz="1600">
                    <a:solidFill>
                      <a:srgbClr val="085D9C"/>
                    </a:solidFill>
                    <a:latin typeface="Times New Roman" panose="02020603050405020304" pitchFamily="18" charset="0"/>
                  </a:endParaRPr>
                </a:p>
              </p:txBody>
            </p:sp>
            <p:sp>
              <p:nvSpPr>
                <p:cNvPr id="33842" name="Rectangle 44"/>
                <p:cNvSpPr>
                  <a:spLocks noChangeArrowheads="1"/>
                </p:cNvSpPr>
                <p:nvPr/>
              </p:nvSpPr>
              <p:spPr bwMode="auto">
                <a:xfrm>
                  <a:off x="791" y="1842"/>
                  <a:ext cx="79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3811" name="Group 45"/>
              <p:cNvGrpSpPr>
                <a:grpSpLocks/>
              </p:cNvGrpSpPr>
              <p:nvPr/>
            </p:nvGrpSpPr>
            <p:grpSpPr bwMode="auto">
              <a:xfrm>
                <a:off x="1582" y="1842"/>
                <a:ext cx="982" cy="403"/>
                <a:chOff x="1582" y="1842"/>
                <a:chExt cx="982" cy="403"/>
              </a:xfrm>
            </p:grpSpPr>
            <p:sp>
              <p:nvSpPr>
                <p:cNvPr id="33839" name="Rectangle 46"/>
                <p:cNvSpPr>
                  <a:spLocks noChangeArrowheads="1"/>
                </p:cNvSpPr>
                <p:nvPr/>
              </p:nvSpPr>
              <p:spPr bwMode="auto">
                <a:xfrm>
                  <a:off x="1625" y="1842"/>
                  <a:ext cx="89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600">
                      <a:solidFill>
                        <a:srgbClr val="085D9C"/>
                      </a:solidFill>
                      <a:latin typeface="Times New Roman" panose="02020603050405020304" pitchFamily="18" charset="0"/>
                    </a:rPr>
                    <a:t>TCP/UDP</a:t>
                  </a:r>
                </a:p>
                <a:p>
                  <a:pPr algn="ctr"/>
                  <a:endParaRPr kumimoji="1" lang="en-US" altLang="zh-CN" sz="1600">
                    <a:solidFill>
                      <a:srgbClr val="085D9C"/>
                    </a:solidFill>
                    <a:latin typeface="Times New Roman" panose="02020603050405020304" pitchFamily="18" charset="0"/>
                  </a:endParaRPr>
                </a:p>
              </p:txBody>
            </p:sp>
            <p:sp>
              <p:nvSpPr>
                <p:cNvPr id="33840" name="Rectangle 47"/>
                <p:cNvSpPr>
                  <a:spLocks noChangeArrowheads="1"/>
                </p:cNvSpPr>
                <p:nvPr/>
              </p:nvSpPr>
              <p:spPr bwMode="auto">
                <a:xfrm>
                  <a:off x="1582" y="1842"/>
                  <a:ext cx="98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3812" name="Group 48"/>
              <p:cNvGrpSpPr>
                <a:grpSpLocks/>
              </p:cNvGrpSpPr>
              <p:nvPr/>
            </p:nvGrpSpPr>
            <p:grpSpPr bwMode="auto">
              <a:xfrm>
                <a:off x="0" y="2245"/>
                <a:ext cx="791" cy="806"/>
                <a:chOff x="0" y="2245"/>
                <a:chExt cx="791" cy="806"/>
              </a:xfrm>
            </p:grpSpPr>
            <p:sp>
              <p:nvSpPr>
                <p:cNvPr id="33837" name="Rectangle 49"/>
                <p:cNvSpPr>
                  <a:spLocks noChangeArrowheads="1"/>
                </p:cNvSpPr>
                <p:nvPr/>
              </p:nvSpPr>
              <p:spPr bwMode="auto">
                <a:xfrm>
                  <a:off x="43" y="2245"/>
                  <a:ext cx="705" cy="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1600">
                      <a:solidFill>
                        <a:srgbClr val="085D9C"/>
                      </a:solidFill>
                      <a:latin typeface="Times New Roman" panose="02020603050405020304" pitchFamily="18" charset="0"/>
                    </a:rPr>
                    <a:t>网络层（</a:t>
                  </a:r>
                  <a:r>
                    <a:rPr kumimoji="1" lang="en-US" altLang="zh-CN" sz="1600">
                      <a:solidFill>
                        <a:srgbClr val="085D9C"/>
                      </a:solidFill>
                      <a:latin typeface="Times New Roman" panose="02020603050405020304" pitchFamily="18" charset="0"/>
                    </a:rPr>
                    <a:t>N</a:t>
                  </a:r>
                  <a:r>
                    <a:rPr kumimoji="1" lang="zh-CN" altLang="en-US" sz="1600">
                      <a:solidFill>
                        <a:srgbClr val="085D9C"/>
                      </a:solidFill>
                      <a:latin typeface="Times New Roman" panose="02020603050405020304" pitchFamily="18" charset="0"/>
                    </a:rPr>
                    <a:t>）</a:t>
                  </a:r>
                </a:p>
                <a:p>
                  <a:pPr algn="just"/>
                  <a:endParaRPr kumimoji="1" lang="en-US" altLang="zh-CN" sz="1600">
                    <a:solidFill>
                      <a:srgbClr val="085D9C"/>
                    </a:solidFill>
                    <a:latin typeface="Times New Roman" panose="02020603050405020304" pitchFamily="18" charset="0"/>
                  </a:endParaRPr>
                </a:p>
              </p:txBody>
            </p:sp>
            <p:sp>
              <p:nvSpPr>
                <p:cNvPr id="33838" name="Rectangle 50"/>
                <p:cNvSpPr>
                  <a:spLocks noChangeArrowheads="1"/>
                </p:cNvSpPr>
                <p:nvPr/>
              </p:nvSpPr>
              <p:spPr bwMode="auto">
                <a:xfrm>
                  <a:off x="0" y="2245"/>
                  <a:ext cx="791" cy="80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3813" name="Group 51"/>
              <p:cNvGrpSpPr>
                <a:grpSpLocks/>
              </p:cNvGrpSpPr>
              <p:nvPr/>
            </p:nvGrpSpPr>
            <p:grpSpPr bwMode="auto">
              <a:xfrm>
                <a:off x="791" y="2245"/>
                <a:ext cx="791" cy="806"/>
                <a:chOff x="791" y="2245"/>
                <a:chExt cx="791" cy="806"/>
              </a:xfrm>
            </p:grpSpPr>
            <p:sp>
              <p:nvSpPr>
                <p:cNvPr id="33835" name="Rectangle 52"/>
                <p:cNvSpPr>
                  <a:spLocks noChangeArrowheads="1"/>
                </p:cNvSpPr>
                <p:nvPr/>
              </p:nvSpPr>
              <p:spPr bwMode="auto">
                <a:xfrm>
                  <a:off x="834" y="2245"/>
                  <a:ext cx="705" cy="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600" dirty="0">
                      <a:solidFill>
                        <a:srgbClr val="085D9C"/>
                      </a:solidFill>
                      <a:latin typeface="Times New Roman" panose="02020603050405020304" pitchFamily="18" charset="0"/>
                    </a:rPr>
                    <a:t>IP</a:t>
                  </a:r>
                  <a:r>
                    <a:rPr kumimoji="1" lang="zh-CN" altLang="en-US" sz="1600" dirty="0">
                      <a:solidFill>
                        <a:srgbClr val="085D9C"/>
                      </a:solidFill>
                      <a:latin typeface="Times New Roman" panose="02020603050405020304" pitchFamily="18" charset="0"/>
                    </a:rPr>
                    <a:t>层</a:t>
                  </a:r>
                </a:p>
                <a:p>
                  <a:pPr algn="ctr"/>
                  <a:endParaRPr kumimoji="1" lang="en-US" altLang="zh-CN" sz="1600" dirty="0">
                    <a:solidFill>
                      <a:srgbClr val="085D9C"/>
                    </a:solidFill>
                    <a:latin typeface="Times New Roman" panose="02020603050405020304" pitchFamily="18" charset="0"/>
                  </a:endParaRPr>
                </a:p>
              </p:txBody>
            </p:sp>
            <p:sp>
              <p:nvSpPr>
                <p:cNvPr id="33836" name="Rectangle 53"/>
                <p:cNvSpPr>
                  <a:spLocks noChangeArrowheads="1"/>
                </p:cNvSpPr>
                <p:nvPr/>
              </p:nvSpPr>
              <p:spPr bwMode="auto">
                <a:xfrm>
                  <a:off x="791" y="2245"/>
                  <a:ext cx="791" cy="80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3814" name="Group 54"/>
              <p:cNvGrpSpPr>
                <a:grpSpLocks/>
              </p:cNvGrpSpPr>
              <p:nvPr/>
            </p:nvGrpSpPr>
            <p:grpSpPr bwMode="auto">
              <a:xfrm>
                <a:off x="1582" y="2245"/>
                <a:ext cx="491" cy="403"/>
                <a:chOff x="1582" y="2245"/>
                <a:chExt cx="491" cy="403"/>
              </a:xfrm>
            </p:grpSpPr>
            <p:sp>
              <p:nvSpPr>
                <p:cNvPr id="33833" name="Rectangle 55"/>
                <p:cNvSpPr>
                  <a:spLocks noChangeArrowheads="1"/>
                </p:cNvSpPr>
                <p:nvPr/>
              </p:nvSpPr>
              <p:spPr bwMode="auto">
                <a:xfrm>
                  <a:off x="1625" y="2245"/>
                  <a:ext cx="4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600">
                      <a:solidFill>
                        <a:srgbClr val="085D9C"/>
                      </a:solidFill>
                      <a:latin typeface="Times New Roman" panose="02020603050405020304" pitchFamily="18" charset="0"/>
                    </a:rPr>
                    <a:t>IP</a:t>
                  </a:r>
                </a:p>
                <a:p>
                  <a:pPr algn="ctr"/>
                  <a:endParaRPr kumimoji="1" lang="en-US" altLang="zh-CN" sz="1600">
                    <a:solidFill>
                      <a:srgbClr val="085D9C"/>
                    </a:solidFill>
                    <a:latin typeface="Times New Roman" panose="02020603050405020304" pitchFamily="18" charset="0"/>
                  </a:endParaRPr>
                </a:p>
              </p:txBody>
            </p:sp>
            <p:sp>
              <p:nvSpPr>
                <p:cNvPr id="33834" name="Rectangle 56"/>
                <p:cNvSpPr>
                  <a:spLocks noChangeArrowheads="1"/>
                </p:cNvSpPr>
                <p:nvPr/>
              </p:nvSpPr>
              <p:spPr bwMode="auto">
                <a:xfrm>
                  <a:off x="1582" y="2245"/>
                  <a:ext cx="49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3815" name="Group 57"/>
              <p:cNvGrpSpPr>
                <a:grpSpLocks/>
              </p:cNvGrpSpPr>
              <p:nvPr/>
            </p:nvGrpSpPr>
            <p:grpSpPr bwMode="auto">
              <a:xfrm>
                <a:off x="2073" y="2245"/>
                <a:ext cx="491" cy="403"/>
                <a:chOff x="2073" y="2245"/>
                <a:chExt cx="491" cy="403"/>
              </a:xfrm>
            </p:grpSpPr>
            <p:sp>
              <p:nvSpPr>
                <p:cNvPr id="33831" name="Rectangle 58"/>
                <p:cNvSpPr>
                  <a:spLocks noChangeArrowheads="1"/>
                </p:cNvSpPr>
                <p:nvPr/>
              </p:nvSpPr>
              <p:spPr bwMode="auto">
                <a:xfrm>
                  <a:off x="2116" y="2245"/>
                  <a:ext cx="4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600">
                      <a:solidFill>
                        <a:srgbClr val="085D9C"/>
                      </a:solidFill>
                      <a:latin typeface="Times New Roman" panose="02020603050405020304" pitchFamily="18" charset="0"/>
                    </a:rPr>
                    <a:t>ICMP</a:t>
                  </a:r>
                </a:p>
                <a:p>
                  <a:pPr algn="ctr"/>
                  <a:endParaRPr kumimoji="1" lang="en-US" altLang="zh-CN" sz="1600">
                    <a:solidFill>
                      <a:srgbClr val="085D9C"/>
                    </a:solidFill>
                    <a:latin typeface="Times New Roman" panose="02020603050405020304" pitchFamily="18" charset="0"/>
                  </a:endParaRPr>
                </a:p>
              </p:txBody>
            </p:sp>
            <p:sp>
              <p:nvSpPr>
                <p:cNvPr id="33832" name="Rectangle 59"/>
                <p:cNvSpPr>
                  <a:spLocks noChangeArrowheads="1"/>
                </p:cNvSpPr>
                <p:nvPr/>
              </p:nvSpPr>
              <p:spPr bwMode="auto">
                <a:xfrm>
                  <a:off x="2073" y="2245"/>
                  <a:ext cx="49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3816" name="Group 60"/>
              <p:cNvGrpSpPr>
                <a:grpSpLocks/>
              </p:cNvGrpSpPr>
              <p:nvPr/>
            </p:nvGrpSpPr>
            <p:grpSpPr bwMode="auto">
              <a:xfrm>
                <a:off x="1582" y="2648"/>
                <a:ext cx="982" cy="403"/>
                <a:chOff x="1582" y="2648"/>
                <a:chExt cx="982" cy="403"/>
              </a:xfrm>
            </p:grpSpPr>
            <p:sp>
              <p:nvSpPr>
                <p:cNvPr id="33829" name="Rectangle 61"/>
                <p:cNvSpPr>
                  <a:spLocks noChangeArrowheads="1"/>
                </p:cNvSpPr>
                <p:nvPr/>
              </p:nvSpPr>
              <p:spPr bwMode="auto">
                <a:xfrm>
                  <a:off x="1625" y="2648"/>
                  <a:ext cx="89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600">
                      <a:solidFill>
                        <a:srgbClr val="085D9C"/>
                      </a:solidFill>
                      <a:latin typeface="Times New Roman" panose="02020603050405020304" pitchFamily="18" charset="0"/>
                    </a:rPr>
                    <a:t>ARP</a:t>
                  </a:r>
                  <a:r>
                    <a:rPr kumimoji="1" lang="zh-CN" altLang="en-US" sz="1600">
                      <a:solidFill>
                        <a:srgbClr val="085D9C"/>
                      </a:solidFill>
                      <a:latin typeface="Times New Roman" panose="02020603050405020304" pitchFamily="18" charset="0"/>
                    </a:rPr>
                    <a:t>、</a:t>
                  </a:r>
                  <a:r>
                    <a:rPr kumimoji="1" lang="en-US" altLang="zh-CN" sz="1600">
                      <a:solidFill>
                        <a:srgbClr val="085D9C"/>
                      </a:solidFill>
                      <a:latin typeface="Times New Roman" panose="02020603050405020304" pitchFamily="18" charset="0"/>
                    </a:rPr>
                    <a:t>RARP</a:t>
                  </a:r>
                </a:p>
                <a:p>
                  <a:pPr algn="ctr"/>
                  <a:endParaRPr kumimoji="1" lang="en-US" altLang="zh-CN" sz="1600">
                    <a:solidFill>
                      <a:srgbClr val="085D9C"/>
                    </a:solidFill>
                    <a:latin typeface="Times New Roman" panose="02020603050405020304" pitchFamily="18" charset="0"/>
                  </a:endParaRPr>
                </a:p>
              </p:txBody>
            </p:sp>
            <p:sp>
              <p:nvSpPr>
                <p:cNvPr id="33830" name="Rectangle 62"/>
                <p:cNvSpPr>
                  <a:spLocks noChangeArrowheads="1"/>
                </p:cNvSpPr>
                <p:nvPr/>
              </p:nvSpPr>
              <p:spPr bwMode="auto">
                <a:xfrm>
                  <a:off x="1582" y="2648"/>
                  <a:ext cx="98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3817" name="Group 63"/>
              <p:cNvGrpSpPr>
                <a:grpSpLocks/>
              </p:cNvGrpSpPr>
              <p:nvPr/>
            </p:nvGrpSpPr>
            <p:grpSpPr bwMode="auto">
              <a:xfrm>
                <a:off x="0" y="3051"/>
                <a:ext cx="791" cy="518"/>
                <a:chOff x="0" y="3051"/>
                <a:chExt cx="791" cy="518"/>
              </a:xfrm>
            </p:grpSpPr>
            <p:sp>
              <p:nvSpPr>
                <p:cNvPr id="33827" name="Rectangle 64"/>
                <p:cNvSpPr>
                  <a:spLocks noChangeArrowheads="1"/>
                </p:cNvSpPr>
                <p:nvPr/>
              </p:nvSpPr>
              <p:spPr bwMode="auto">
                <a:xfrm>
                  <a:off x="43" y="3051"/>
                  <a:ext cx="70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1600">
                      <a:solidFill>
                        <a:srgbClr val="085D9C"/>
                      </a:solidFill>
                      <a:latin typeface="Times New Roman" panose="02020603050405020304" pitchFamily="18" charset="0"/>
                    </a:rPr>
                    <a:t>数据链路层（</a:t>
                  </a:r>
                  <a:r>
                    <a:rPr kumimoji="1" lang="en-US" altLang="zh-CN" sz="1600">
                      <a:solidFill>
                        <a:srgbClr val="085D9C"/>
                      </a:solidFill>
                      <a:latin typeface="Times New Roman" panose="02020603050405020304" pitchFamily="18" charset="0"/>
                    </a:rPr>
                    <a:t>DL</a:t>
                  </a:r>
                  <a:r>
                    <a:rPr kumimoji="1" lang="zh-CN" altLang="en-US" sz="1600">
                      <a:solidFill>
                        <a:srgbClr val="085D9C"/>
                      </a:solidFill>
                      <a:latin typeface="Times New Roman" panose="02020603050405020304" pitchFamily="18" charset="0"/>
                    </a:rPr>
                    <a:t>）</a:t>
                  </a:r>
                </a:p>
                <a:p>
                  <a:pPr algn="just"/>
                  <a:endParaRPr kumimoji="1" lang="en-US" altLang="zh-CN" sz="1600">
                    <a:solidFill>
                      <a:srgbClr val="085D9C"/>
                    </a:solidFill>
                    <a:latin typeface="Times New Roman" panose="02020603050405020304" pitchFamily="18" charset="0"/>
                  </a:endParaRPr>
                </a:p>
              </p:txBody>
            </p:sp>
            <p:sp>
              <p:nvSpPr>
                <p:cNvPr id="33828" name="Rectangle 65"/>
                <p:cNvSpPr>
                  <a:spLocks noChangeArrowheads="1"/>
                </p:cNvSpPr>
                <p:nvPr/>
              </p:nvSpPr>
              <p:spPr bwMode="auto">
                <a:xfrm>
                  <a:off x="0" y="3051"/>
                  <a:ext cx="791"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3818" name="Group 66"/>
              <p:cNvGrpSpPr>
                <a:grpSpLocks/>
              </p:cNvGrpSpPr>
              <p:nvPr/>
            </p:nvGrpSpPr>
            <p:grpSpPr bwMode="auto">
              <a:xfrm>
                <a:off x="791" y="3051"/>
                <a:ext cx="791" cy="921"/>
                <a:chOff x="791" y="3051"/>
                <a:chExt cx="791" cy="921"/>
              </a:xfrm>
            </p:grpSpPr>
            <p:sp>
              <p:nvSpPr>
                <p:cNvPr id="33825" name="Rectangle 67"/>
                <p:cNvSpPr>
                  <a:spLocks noChangeArrowheads="1"/>
                </p:cNvSpPr>
                <p:nvPr/>
              </p:nvSpPr>
              <p:spPr bwMode="auto">
                <a:xfrm>
                  <a:off x="834" y="3051"/>
                  <a:ext cx="705" cy="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600" dirty="0">
                      <a:solidFill>
                        <a:srgbClr val="085D9C"/>
                      </a:solidFill>
                      <a:latin typeface="Times New Roman" panose="02020603050405020304" pitchFamily="18" charset="0"/>
                    </a:rPr>
                    <a:t>网络接口层</a:t>
                  </a:r>
                  <a:endParaRPr kumimoji="1" lang="en-US" altLang="zh-CN" sz="1600" dirty="0">
                    <a:solidFill>
                      <a:srgbClr val="085D9C"/>
                    </a:solidFill>
                    <a:latin typeface="Times New Roman" panose="02020603050405020304" pitchFamily="18" charset="0"/>
                  </a:endParaRPr>
                </a:p>
              </p:txBody>
            </p:sp>
            <p:sp>
              <p:nvSpPr>
                <p:cNvPr id="33826" name="Rectangle 68"/>
                <p:cNvSpPr>
                  <a:spLocks noChangeArrowheads="1"/>
                </p:cNvSpPr>
                <p:nvPr/>
              </p:nvSpPr>
              <p:spPr bwMode="auto">
                <a:xfrm>
                  <a:off x="791" y="3051"/>
                  <a:ext cx="791" cy="921"/>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3819" name="Group 69"/>
              <p:cNvGrpSpPr>
                <a:grpSpLocks/>
              </p:cNvGrpSpPr>
              <p:nvPr/>
            </p:nvGrpSpPr>
            <p:grpSpPr bwMode="auto">
              <a:xfrm>
                <a:off x="1582" y="3051"/>
                <a:ext cx="982" cy="921"/>
                <a:chOff x="1582" y="3051"/>
                <a:chExt cx="982" cy="921"/>
              </a:xfrm>
            </p:grpSpPr>
            <p:sp>
              <p:nvSpPr>
                <p:cNvPr id="33823" name="Rectangle 70"/>
                <p:cNvSpPr>
                  <a:spLocks noChangeArrowheads="1"/>
                </p:cNvSpPr>
                <p:nvPr/>
              </p:nvSpPr>
              <p:spPr bwMode="auto">
                <a:xfrm>
                  <a:off x="1625" y="3051"/>
                  <a:ext cx="896" cy="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600">
                      <a:solidFill>
                        <a:srgbClr val="085D9C"/>
                      </a:solidFill>
                      <a:latin typeface="Times New Roman" panose="02020603050405020304" pitchFamily="18" charset="0"/>
                    </a:rPr>
                    <a:t> </a:t>
                  </a:r>
                </a:p>
                <a:p>
                  <a:pPr algn="just"/>
                  <a:r>
                    <a:rPr kumimoji="1" lang="zh-CN" altLang="en-US" sz="1600">
                      <a:solidFill>
                        <a:srgbClr val="085D9C"/>
                      </a:solidFill>
                      <a:latin typeface="Times New Roman" panose="02020603050405020304" pitchFamily="18" charset="0"/>
                    </a:rPr>
                    <a:t>硬件协议</a:t>
                  </a:r>
                </a:p>
                <a:p>
                  <a:pPr algn="just"/>
                  <a:r>
                    <a:rPr kumimoji="1" lang="zh-CN" altLang="en-US" sz="1600">
                      <a:solidFill>
                        <a:srgbClr val="085D9C"/>
                      </a:solidFill>
                      <a:latin typeface="Times New Roman" panose="02020603050405020304" pitchFamily="18" charset="0"/>
                    </a:rPr>
                    <a:t>（不指定）</a:t>
                  </a:r>
                </a:p>
                <a:p>
                  <a:pPr algn="just"/>
                  <a:endParaRPr kumimoji="1" lang="en-US" altLang="zh-CN" sz="1600">
                    <a:solidFill>
                      <a:srgbClr val="085D9C"/>
                    </a:solidFill>
                    <a:latin typeface="Times New Roman" panose="02020603050405020304" pitchFamily="18" charset="0"/>
                  </a:endParaRPr>
                </a:p>
              </p:txBody>
            </p:sp>
            <p:sp>
              <p:nvSpPr>
                <p:cNvPr id="33824" name="Rectangle 71"/>
                <p:cNvSpPr>
                  <a:spLocks noChangeArrowheads="1"/>
                </p:cNvSpPr>
                <p:nvPr/>
              </p:nvSpPr>
              <p:spPr bwMode="auto">
                <a:xfrm>
                  <a:off x="1582" y="3051"/>
                  <a:ext cx="982" cy="921"/>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3820" name="Group 72"/>
              <p:cNvGrpSpPr>
                <a:grpSpLocks/>
              </p:cNvGrpSpPr>
              <p:nvPr/>
            </p:nvGrpSpPr>
            <p:grpSpPr bwMode="auto">
              <a:xfrm>
                <a:off x="0" y="3569"/>
                <a:ext cx="791" cy="403"/>
                <a:chOff x="0" y="3569"/>
                <a:chExt cx="791" cy="403"/>
              </a:xfrm>
            </p:grpSpPr>
            <p:sp>
              <p:nvSpPr>
                <p:cNvPr id="33821" name="Rectangle 73"/>
                <p:cNvSpPr>
                  <a:spLocks noChangeArrowheads="1"/>
                </p:cNvSpPr>
                <p:nvPr/>
              </p:nvSpPr>
              <p:spPr bwMode="auto">
                <a:xfrm>
                  <a:off x="43" y="3569"/>
                  <a:ext cx="7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1600">
                      <a:solidFill>
                        <a:srgbClr val="085D9C"/>
                      </a:solidFill>
                      <a:latin typeface="Times New Roman" panose="02020603050405020304" pitchFamily="18" charset="0"/>
                    </a:rPr>
                    <a:t>物理层（</a:t>
                  </a:r>
                  <a:r>
                    <a:rPr kumimoji="1" lang="en-US" altLang="zh-CN" sz="1600">
                      <a:solidFill>
                        <a:srgbClr val="085D9C"/>
                      </a:solidFill>
                      <a:latin typeface="Times New Roman" panose="02020603050405020304" pitchFamily="18" charset="0"/>
                    </a:rPr>
                    <a:t>PH</a:t>
                  </a:r>
                  <a:r>
                    <a:rPr kumimoji="1" lang="zh-CN" altLang="en-US" sz="1600">
                      <a:solidFill>
                        <a:srgbClr val="085D9C"/>
                      </a:solidFill>
                      <a:latin typeface="Times New Roman" panose="02020603050405020304" pitchFamily="18" charset="0"/>
                    </a:rPr>
                    <a:t>）</a:t>
                  </a:r>
                </a:p>
                <a:p>
                  <a:pPr algn="just"/>
                  <a:endParaRPr kumimoji="1" lang="en-US" altLang="zh-CN" sz="1600">
                    <a:solidFill>
                      <a:srgbClr val="085D9C"/>
                    </a:solidFill>
                    <a:latin typeface="Times New Roman" panose="02020603050405020304" pitchFamily="18" charset="0"/>
                  </a:endParaRPr>
                </a:p>
              </p:txBody>
            </p:sp>
            <p:sp>
              <p:nvSpPr>
                <p:cNvPr id="33822" name="Rectangle 74"/>
                <p:cNvSpPr>
                  <a:spLocks noChangeArrowheads="1"/>
                </p:cNvSpPr>
                <p:nvPr/>
              </p:nvSpPr>
              <p:spPr bwMode="auto">
                <a:xfrm>
                  <a:off x="0" y="3569"/>
                  <a:ext cx="79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33797" name="Rectangle 75"/>
            <p:cNvSpPr>
              <a:spLocks noChangeArrowheads="1"/>
            </p:cNvSpPr>
            <p:nvPr/>
          </p:nvSpPr>
          <p:spPr bwMode="auto">
            <a:xfrm>
              <a:off x="-3" y="-3"/>
              <a:ext cx="2570" cy="3978"/>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33795" name="Rectangle 76"/>
          <p:cNvSpPr>
            <a:spLocks noGrp="1" noChangeArrowheads="1"/>
          </p:cNvSpPr>
          <p:nvPr>
            <p:ph type="title"/>
          </p:nvPr>
        </p:nvSpPr>
        <p:spPr>
          <a:xfrm>
            <a:off x="685800" y="214313"/>
            <a:ext cx="7793038" cy="960983"/>
          </a:xfrm>
          <a:noFill/>
        </p:spPr>
        <p:txBody>
          <a:bodyPr/>
          <a:lstStyle/>
          <a:p>
            <a:pPr eaLnBrk="1" hangingPunct="1"/>
            <a:r>
              <a:rPr lang="en-US" altLang="zh-CN" dirty="0"/>
              <a:t>11.1 TCP/IP</a:t>
            </a:r>
            <a:r>
              <a:rPr lang="zh-CN" altLang="en-US" dirty="0"/>
              <a:t>安全协议体系概述</a:t>
            </a:r>
          </a:p>
        </p:txBody>
      </p:sp>
    </p:spTree>
    <p:extLst>
      <p:ext uri="{BB962C8B-B14F-4D97-AF65-F5344CB8AC3E}">
        <p14:creationId xmlns:p14="http://schemas.microsoft.com/office/powerpoint/2010/main" val="3218709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9462" y="455613"/>
            <a:ext cx="77724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charset="0"/>
              <a:buChar char="»"/>
              <a:defRPr sz="2000">
                <a:solidFill>
                  <a:schemeClr val="tx1"/>
                </a:solidFill>
                <a:latin typeface="+mn-lt"/>
                <a:ea typeface="+mn-ea"/>
              </a:defRPr>
            </a:lvl9pPr>
          </a:lstStyle>
          <a:p>
            <a:pPr eaLnBrk="1" hangingPunct="1">
              <a:buFont typeface="Wingdings" panose="05000000000000000000" pitchFamily="2" charset="2"/>
              <a:buNone/>
            </a:pPr>
            <a:r>
              <a:rPr lang="en-US" altLang="zh-CN" sz="2400" b="1" kern="0" dirty="0">
                <a:solidFill>
                  <a:schemeClr val="hlink"/>
                </a:solidFill>
              </a:rPr>
              <a:t>PPP</a:t>
            </a:r>
            <a:r>
              <a:rPr lang="zh-CN" altLang="en-US" sz="2400" b="1" kern="0" dirty="0">
                <a:solidFill>
                  <a:schemeClr val="hlink"/>
                </a:solidFill>
              </a:rPr>
              <a:t>协议的帧格式</a:t>
            </a:r>
          </a:p>
        </p:txBody>
      </p:sp>
      <p:grpSp>
        <p:nvGrpSpPr>
          <p:cNvPr id="5" name="Group 4"/>
          <p:cNvGrpSpPr>
            <a:grpSpLocks/>
          </p:cNvGrpSpPr>
          <p:nvPr/>
        </p:nvGrpSpPr>
        <p:grpSpPr bwMode="auto">
          <a:xfrm>
            <a:off x="469462" y="1426560"/>
            <a:ext cx="6934200" cy="641350"/>
            <a:chOff x="768" y="1536"/>
            <a:chExt cx="4368" cy="404"/>
          </a:xfrm>
        </p:grpSpPr>
        <p:sp>
          <p:nvSpPr>
            <p:cNvPr id="6" name="Rectangle 5"/>
            <p:cNvSpPr>
              <a:spLocks noChangeArrowheads="1"/>
            </p:cNvSpPr>
            <p:nvPr/>
          </p:nvSpPr>
          <p:spPr bwMode="auto">
            <a:xfrm>
              <a:off x="768" y="1728"/>
              <a:ext cx="4368" cy="192"/>
            </a:xfrm>
            <a:prstGeom prst="rect">
              <a:avLst/>
            </a:prstGeom>
            <a:solidFill>
              <a:srgbClr val="CCFFFF"/>
            </a:solidFill>
            <a:ln w="12700">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 name="Line 6"/>
            <p:cNvSpPr>
              <a:spLocks noChangeShapeType="1"/>
            </p:cNvSpPr>
            <p:nvPr/>
          </p:nvSpPr>
          <p:spPr bwMode="auto">
            <a:xfrm>
              <a:off x="1248" y="1728"/>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7"/>
            <p:cNvSpPr>
              <a:spLocks noChangeShapeType="1"/>
            </p:cNvSpPr>
            <p:nvPr/>
          </p:nvSpPr>
          <p:spPr bwMode="auto">
            <a:xfrm>
              <a:off x="1680" y="1728"/>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8"/>
            <p:cNvSpPr>
              <a:spLocks noChangeShapeType="1"/>
            </p:cNvSpPr>
            <p:nvPr/>
          </p:nvSpPr>
          <p:spPr bwMode="auto">
            <a:xfrm>
              <a:off x="2112" y="1728"/>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9"/>
            <p:cNvSpPr>
              <a:spLocks noChangeShapeType="1"/>
            </p:cNvSpPr>
            <p:nvPr/>
          </p:nvSpPr>
          <p:spPr bwMode="auto">
            <a:xfrm>
              <a:off x="4656" y="1728"/>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0"/>
            <p:cNvSpPr>
              <a:spLocks noChangeShapeType="1"/>
            </p:cNvSpPr>
            <p:nvPr/>
          </p:nvSpPr>
          <p:spPr bwMode="auto">
            <a:xfrm>
              <a:off x="3888" y="1728"/>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Text Box 11"/>
            <p:cNvSpPr txBox="1">
              <a:spLocks noChangeArrowheads="1"/>
            </p:cNvSpPr>
            <p:nvPr/>
          </p:nvSpPr>
          <p:spPr bwMode="auto">
            <a:xfrm>
              <a:off x="912" y="17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spcBef>
                  <a:spcPct val="50000"/>
                </a:spcBef>
              </a:pPr>
              <a:r>
                <a:rPr kumimoji="1" lang="en-US" altLang="zh-CN" sz="1600" b="1">
                  <a:latin typeface="CordiaUPC" pitchFamily="34" charset="-34"/>
                </a:rPr>
                <a:t>F</a:t>
              </a:r>
            </a:p>
          </p:txBody>
        </p:sp>
        <p:sp>
          <p:nvSpPr>
            <p:cNvPr id="13" name="Rectangle 12"/>
            <p:cNvSpPr>
              <a:spLocks noChangeArrowheads="1"/>
            </p:cNvSpPr>
            <p:nvPr/>
          </p:nvSpPr>
          <p:spPr bwMode="auto">
            <a:xfrm>
              <a:off x="2832" y="1728"/>
              <a:ext cx="53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kumimoji="1" lang="en-US" altLang="zh-CN" sz="1600" b="1">
                  <a:latin typeface="CordiaUPC" pitchFamily="34" charset="-34"/>
                </a:rPr>
                <a:t>     </a:t>
              </a:r>
              <a:r>
                <a:rPr kumimoji="1" lang="zh-CN" altLang="en-US" sz="1600" b="1">
                  <a:latin typeface="CordiaUPC" pitchFamily="34" charset="-34"/>
                </a:rPr>
                <a:t>净荷</a:t>
              </a:r>
            </a:p>
          </p:txBody>
        </p:sp>
        <p:sp>
          <p:nvSpPr>
            <p:cNvPr id="14" name="Rectangle 13"/>
            <p:cNvSpPr>
              <a:spLocks noChangeArrowheads="1"/>
            </p:cNvSpPr>
            <p:nvPr/>
          </p:nvSpPr>
          <p:spPr bwMode="auto">
            <a:xfrm>
              <a:off x="1776" y="1728"/>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kumimoji="1" lang="en-US" altLang="zh-CN" sz="1600" b="1">
                  <a:latin typeface="CordiaUPC" pitchFamily="34" charset="-34"/>
                </a:rPr>
                <a:t>C</a:t>
              </a:r>
            </a:p>
          </p:txBody>
        </p:sp>
        <p:sp>
          <p:nvSpPr>
            <p:cNvPr id="15" name="Rectangle 14"/>
            <p:cNvSpPr>
              <a:spLocks noChangeArrowheads="1"/>
            </p:cNvSpPr>
            <p:nvPr/>
          </p:nvSpPr>
          <p:spPr bwMode="auto">
            <a:xfrm>
              <a:off x="1344" y="1728"/>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kumimoji="1" lang="en-US" altLang="zh-CN" sz="1600" b="1">
                  <a:latin typeface="CordiaUPC" pitchFamily="34" charset="-34"/>
                </a:rPr>
                <a:t>A</a:t>
              </a:r>
            </a:p>
          </p:txBody>
        </p:sp>
        <p:sp>
          <p:nvSpPr>
            <p:cNvPr id="16" name="Rectangle 15"/>
            <p:cNvSpPr>
              <a:spLocks noChangeArrowheads="1"/>
            </p:cNvSpPr>
            <p:nvPr/>
          </p:nvSpPr>
          <p:spPr bwMode="auto">
            <a:xfrm>
              <a:off x="4800" y="1728"/>
              <a:ext cx="1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kumimoji="1" lang="en-US" altLang="zh-CN" sz="1600" b="1">
                  <a:latin typeface="CordiaUPC" pitchFamily="34" charset="-34"/>
                </a:rPr>
                <a:t>F</a:t>
              </a:r>
            </a:p>
          </p:txBody>
        </p:sp>
        <p:sp>
          <p:nvSpPr>
            <p:cNvPr id="17" name="Rectangle 16"/>
            <p:cNvSpPr>
              <a:spLocks noChangeArrowheads="1"/>
            </p:cNvSpPr>
            <p:nvPr/>
          </p:nvSpPr>
          <p:spPr bwMode="auto">
            <a:xfrm>
              <a:off x="4080" y="1720"/>
              <a:ext cx="50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kumimoji="1" lang="zh-CN" altLang="en-US" sz="1600" b="1">
                  <a:latin typeface="CordiaUPC" pitchFamily="34" charset="-34"/>
                </a:rPr>
                <a:t>校验和</a:t>
              </a:r>
            </a:p>
          </p:txBody>
        </p:sp>
        <p:sp>
          <p:nvSpPr>
            <p:cNvPr id="18" name="Rectangle 17"/>
            <p:cNvSpPr>
              <a:spLocks noChangeArrowheads="1"/>
            </p:cNvSpPr>
            <p:nvPr/>
          </p:nvSpPr>
          <p:spPr bwMode="auto">
            <a:xfrm>
              <a:off x="4656" y="1536"/>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kumimoji="1" lang="en-US" altLang="zh-CN" sz="1400" b="1">
                  <a:latin typeface="CordiaUPC" pitchFamily="34" charset="-34"/>
                </a:rPr>
                <a:t>1   </a:t>
              </a:r>
              <a:r>
                <a:rPr kumimoji="1" lang="zh-CN" altLang="en-US" sz="1400" b="1">
                  <a:latin typeface="CordiaUPC" pitchFamily="34" charset="-34"/>
                </a:rPr>
                <a:t>字节</a:t>
              </a:r>
            </a:p>
          </p:txBody>
        </p:sp>
        <p:sp>
          <p:nvSpPr>
            <p:cNvPr id="19" name="Rectangle 18"/>
            <p:cNvSpPr>
              <a:spLocks noChangeArrowheads="1"/>
            </p:cNvSpPr>
            <p:nvPr/>
          </p:nvSpPr>
          <p:spPr bwMode="auto">
            <a:xfrm>
              <a:off x="4176" y="1536"/>
              <a:ext cx="25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kumimoji="1" lang="en-US" altLang="zh-CN" sz="1400" b="1">
                  <a:latin typeface="CordiaUPC" pitchFamily="34" charset="-34"/>
                </a:rPr>
                <a:t>2/4</a:t>
              </a:r>
              <a:endParaRPr kumimoji="1" lang="en-US" altLang="zh-CN" sz="1600" b="1">
                <a:latin typeface="CordiaUPC" pitchFamily="34" charset="-34"/>
              </a:endParaRPr>
            </a:p>
          </p:txBody>
        </p:sp>
        <p:sp>
          <p:nvSpPr>
            <p:cNvPr id="20" name="Rectangle 19"/>
            <p:cNvSpPr>
              <a:spLocks noChangeArrowheads="1"/>
            </p:cNvSpPr>
            <p:nvPr/>
          </p:nvSpPr>
          <p:spPr bwMode="auto">
            <a:xfrm>
              <a:off x="2832" y="1536"/>
              <a:ext cx="75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kumimoji="1" lang="en-US" altLang="zh-CN" sz="1400" b="1">
                  <a:latin typeface="CordiaUPC" pitchFamily="34" charset="-34"/>
                </a:rPr>
                <a:t> 0 --</a:t>
              </a:r>
              <a:r>
                <a:rPr kumimoji="1" lang="zh-CN" altLang="en-US" sz="1400" b="1">
                  <a:latin typeface="CordiaUPC" pitchFamily="34" charset="-34"/>
                </a:rPr>
                <a:t>最大长度</a:t>
              </a:r>
              <a:endParaRPr kumimoji="1" lang="zh-CN" altLang="en-US" sz="1600" b="1">
                <a:latin typeface="CordiaUPC" pitchFamily="34" charset="-34"/>
              </a:endParaRPr>
            </a:p>
          </p:txBody>
        </p:sp>
        <p:sp>
          <p:nvSpPr>
            <p:cNvPr id="21" name="Rectangle 20"/>
            <p:cNvSpPr>
              <a:spLocks noChangeArrowheads="1"/>
            </p:cNvSpPr>
            <p:nvPr/>
          </p:nvSpPr>
          <p:spPr bwMode="auto">
            <a:xfrm>
              <a:off x="1824" y="1536"/>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kumimoji="1" lang="en-US" altLang="zh-CN" sz="1400" b="1">
                  <a:latin typeface="CordiaUPC" pitchFamily="34" charset="-34"/>
                </a:rPr>
                <a:t>1</a:t>
              </a:r>
              <a:endParaRPr kumimoji="1" lang="en-US" altLang="zh-CN" sz="1600" b="1">
                <a:latin typeface="CordiaUPC" pitchFamily="34" charset="-34"/>
              </a:endParaRPr>
            </a:p>
          </p:txBody>
        </p:sp>
        <p:sp>
          <p:nvSpPr>
            <p:cNvPr id="22" name="Rectangle 21"/>
            <p:cNvSpPr>
              <a:spLocks noChangeArrowheads="1"/>
            </p:cNvSpPr>
            <p:nvPr/>
          </p:nvSpPr>
          <p:spPr bwMode="auto">
            <a:xfrm>
              <a:off x="1344" y="1552"/>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kumimoji="1" lang="en-US" altLang="zh-CN" sz="1400" b="1">
                  <a:latin typeface="CordiaUPC" pitchFamily="34" charset="-34"/>
                </a:rPr>
                <a:t>1</a:t>
              </a:r>
              <a:endParaRPr kumimoji="1" lang="en-US" altLang="zh-CN" sz="1600" b="1">
                <a:latin typeface="CordiaUPC" pitchFamily="34" charset="-34"/>
              </a:endParaRPr>
            </a:p>
          </p:txBody>
        </p:sp>
        <p:sp>
          <p:nvSpPr>
            <p:cNvPr id="23" name="Rectangle 22"/>
            <p:cNvSpPr>
              <a:spLocks noChangeArrowheads="1"/>
            </p:cNvSpPr>
            <p:nvPr/>
          </p:nvSpPr>
          <p:spPr bwMode="auto">
            <a:xfrm>
              <a:off x="912" y="1536"/>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kumimoji="1" lang="en-US" altLang="zh-CN" sz="1400" b="1">
                  <a:latin typeface="CordiaUPC" pitchFamily="34" charset="-34"/>
                </a:rPr>
                <a:t>1</a:t>
              </a:r>
              <a:endParaRPr kumimoji="1" lang="en-US" altLang="zh-CN" sz="1600" b="1">
                <a:latin typeface="CordiaUPC" pitchFamily="34" charset="-34"/>
              </a:endParaRPr>
            </a:p>
          </p:txBody>
        </p:sp>
        <p:sp>
          <p:nvSpPr>
            <p:cNvPr id="24" name="Line 23"/>
            <p:cNvSpPr>
              <a:spLocks noChangeShapeType="1"/>
            </p:cNvSpPr>
            <p:nvPr/>
          </p:nvSpPr>
          <p:spPr bwMode="auto">
            <a:xfrm>
              <a:off x="2640" y="1728"/>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Rectangle 24"/>
            <p:cNvSpPr>
              <a:spLocks noChangeArrowheads="1"/>
            </p:cNvSpPr>
            <p:nvPr/>
          </p:nvSpPr>
          <p:spPr bwMode="auto">
            <a:xfrm>
              <a:off x="2208" y="1728"/>
              <a:ext cx="37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kumimoji="1" lang="zh-CN" altLang="en-US" sz="1600" b="1">
                  <a:latin typeface="CordiaUPC" pitchFamily="34" charset="-34"/>
                </a:rPr>
                <a:t>协议</a:t>
              </a:r>
            </a:p>
          </p:txBody>
        </p:sp>
        <p:sp>
          <p:nvSpPr>
            <p:cNvPr id="26" name="Rectangle 25"/>
            <p:cNvSpPr>
              <a:spLocks noChangeArrowheads="1"/>
            </p:cNvSpPr>
            <p:nvPr/>
          </p:nvSpPr>
          <p:spPr bwMode="auto">
            <a:xfrm>
              <a:off x="2304" y="1536"/>
              <a:ext cx="25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kumimoji="1" lang="en-US" altLang="zh-CN" sz="1400" b="1">
                  <a:latin typeface="CordiaUPC" pitchFamily="34" charset="-34"/>
                </a:rPr>
                <a:t>1/2</a:t>
              </a:r>
            </a:p>
          </p:txBody>
        </p:sp>
      </p:grpSp>
      <p:sp>
        <p:nvSpPr>
          <p:cNvPr id="27" name="Text Box 26"/>
          <p:cNvSpPr txBox="1">
            <a:spLocks noChangeArrowheads="1"/>
          </p:cNvSpPr>
          <p:nvPr/>
        </p:nvSpPr>
        <p:spPr bwMode="auto">
          <a:xfrm>
            <a:off x="469462" y="2537207"/>
            <a:ext cx="8077200"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spcBef>
                <a:spcPct val="50000"/>
              </a:spcBef>
            </a:pPr>
            <a:r>
              <a:rPr kumimoji="1" lang="en-US" altLang="zh-CN" sz="1800">
                <a:latin typeface="CordiaUPC" pitchFamily="34" charset="-34"/>
              </a:rPr>
              <a:t>F</a:t>
            </a:r>
            <a:r>
              <a:rPr kumimoji="1" lang="zh-CN" altLang="en-US" sz="1800">
                <a:latin typeface="CordiaUPC" pitchFamily="34" charset="-34"/>
              </a:rPr>
              <a:t>：首尾标志</a:t>
            </a:r>
            <a:r>
              <a:rPr kumimoji="1" lang="en-US" altLang="zh-CN" sz="1800">
                <a:latin typeface="CordiaUPC" pitchFamily="34" charset="-34"/>
              </a:rPr>
              <a:t>7Eh</a:t>
            </a:r>
            <a:r>
              <a:rPr kumimoji="1" lang="zh-CN" altLang="en-US" sz="1800">
                <a:latin typeface="CordiaUPC" pitchFamily="34" charset="-34"/>
              </a:rPr>
              <a:t>，透明传输采用字符填充</a:t>
            </a:r>
          </a:p>
          <a:p>
            <a:pPr>
              <a:spcBef>
                <a:spcPct val="50000"/>
              </a:spcBef>
            </a:pPr>
            <a:r>
              <a:rPr kumimoji="1" lang="en-US" altLang="zh-CN" sz="1800">
                <a:latin typeface="CordiaUPC" pitchFamily="34" charset="-34"/>
              </a:rPr>
              <a:t>A</a:t>
            </a:r>
            <a:r>
              <a:rPr kumimoji="1" lang="zh-CN" altLang="en-US" sz="1800">
                <a:latin typeface="CordiaUPC" pitchFamily="34" charset="-34"/>
              </a:rPr>
              <a:t>：地址字段，永远为</a:t>
            </a:r>
            <a:r>
              <a:rPr kumimoji="1" lang="en-US" altLang="zh-CN" sz="1800">
                <a:latin typeface="CordiaUPC" pitchFamily="34" charset="-34"/>
              </a:rPr>
              <a:t>FFh</a:t>
            </a:r>
            <a:r>
              <a:rPr kumimoji="1" lang="zh-CN" altLang="en-US" sz="1800">
                <a:latin typeface="CordiaUPC" pitchFamily="34" charset="-34"/>
              </a:rPr>
              <a:t>，表示所有站点都可以接收</a:t>
            </a:r>
          </a:p>
          <a:p>
            <a:pPr>
              <a:spcBef>
                <a:spcPct val="50000"/>
              </a:spcBef>
            </a:pPr>
            <a:r>
              <a:rPr kumimoji="1" lang="en-US" altLang="zh-CN" sz="1800">
                <a:latin typeface="CordiaUPC" pitchFamily="34" charset="-34"/>
              </a:rPr>
              <a:t>C</a:t>
            </a:r>
            <a:r>
              <a:rPr kumimoji="1" lang="zh-CN" altLang="en-US" sz="1800">
                <a:latin typeface="CordiaUPC" pitchFamily="34" charset="-34"/>
              </a:rPr>
              <a:t>：控制字段，默认为</a:t>
            </a:r>
            <a:r>
              <a:rPr kumimoji="1" lang="en-US" altLang="zh-CN" sz="1800">
                <a:latin typeface="CordiaUPC" pitchFamily="34" charset="-34"/>
              </a:rPr>
              <a:t>03h</a:t>
            </a:r>
            <a:r>
              <a:rPr kumimoji="1" lang="zh-CN" altLang="en-US" sz="1800">
                <a:latin typeface="CordiaUPC" pitchFamily="34" charset="-34"/>
              </a:rPr>
              <a:t>，表示无编号帧</a:t>
            </a:r>
          </a:p>
          <a:p>
            <a:pPr>
              <a:spcBef>
                <a:spcPct val="50000"/>
              </a:spcBef>
            </a:pPr>
            <a:r>
              <a:rPr kumimoji="1" lang="zh-CN" altLang="en-US" sz="1800">
                <a:latin typeface="CordiaUPC" pitchFamily="34" charset="-34"/>
              </a:rPr>
              <a:t>协议：指明净荷字段的包类型</a:t>
            </a:r>
            <a:r>
              <a:rPr kumimoji="1" lang="en-US" altLang="zh-CN" sz="1800">
                <a:latin typeface="CordiaUPC" pitchFamily="34" charset="-34"/>
              </a:rPr>
              <a:t>,</a:t>
            </a:r>
            <a:r>
              <a:rPr kumimoji="1" lang="zh-CN" altLang="en-US" sz="1800">
                <a:latin typeface="CordiaUPC" pitchFamily="34" charset="-34"/>
              </a:rPr>
              <a:t>支持</a:t>
            </a:r>
            <a:r>
              <a:rPr kumimoji="1" lang="en-US" altLang="zh-CN" sz="1800">
                <a:latin typeface="CordiaUPC" pitchFamily="34" charset="-34"/>
              </a:rPr>
              <a:t>LCP</a:t>
            </a:r>
            <a:r>
              <a:rPr kumimoji="1" lang="zh-CN" altLang="en-US" sz="1800">
                <a:latin typeface="CordiaUPC" pitchFamily="34" charset="-34"/>
              </a:rPr>
              <a:t>、</a:t>
            </a:r>
            <a:r>
              <a:rPr kumimoji="1" lang="en-US" altLang="zh-CN" sz="1800">
                <a:latin typeface="CordiaUPC" pitchFamily="34" charset="-34"/>
              </a:rPr>
              <a:t>PAP</a:t>
            </a:r>
            <a:r>
              <a:rPr kumimoji="1" lang="zh-CN" altLang="en-US" sz="1800">
                <a:latin typeface="CordiaUPC" pitchFamily="34" charset="-34"/>
              </a:rPr>
              <a:t>、</a:t>
            </a:r>
            <a:r>
              <a:rPr kumimoji="1" lang="en-US" altLang="zh-CN" sz="1800">
                <a:latin typeface="CordiaUPC" pitchFamily="34" charset="-34"/>
              </a:rPr>
              <a:t>CHAP</a:t>
            </a:r>
            <a:r>
              <a:rPr kumimoji="1" lang="zh-CN" altLang="en-US" sz="1800">
                <a:latin typeface="CordiaUPC" pitchFamily="34" charset="-34"/>
              </a:rPr>
              <a:t>、</a:t>
            </a:r>
            <a:r>
              <a:rPr kumimoji="1" lang="en-US" altLang="zh-CN" sz="1800">
                <a:latin typeface="CordiaUPC" pitchFamily="34" charset="-34"/>
              </a:rPr>
              <a:t>IP</a:t>
            </a:r>
            <a:r>
              <a:rPr kumimoji="1" lang="zh-CN" altLang="en-US" sz="1800">
                <a:latin typeface="CordiaUPC" pitchFamily="34" charset="-34"/>
              </a:rPr>
              <a:t>、</a:t>
            </a:r>
            <a:r>
              <a:rPr kumimoji="1" lang="en-US" altLang="zh-CN" sz="1800">
                <a:latin typeface="CordiaUPC" pitchFamily="34" charset="-34"/>
              </a:rPr>
              <a:t>IPX</a:t>
            </a:r>
            <a:r>
              <a:rPr kumimoji="1" lang="zh-CN" altLang="en-US" sz="1800">
                <a:latin typeface="CordiaUPC" pitchFamily="34" charset="-34"/>
              </a:rPr>
              <a:t>、</a:t>
            </a:r>
            <a:r>
              <a:rPr kumimoji="1" lang="en-US" altLang="zh-CN" sz="1800">
                <a:latin typeface="CordiaUPC" pitchFamily="34" charset="-34"/>
              </a:rPr>
              <a:t>AppleTalk...</a:t>
            </a:r>
          </a:p>
        </p:txBody>
      </p:sp>
      <p:sp>
        <p:nvSpPr>
          <p:cNvPr id="28" name="Rectangle 32"/>
          <p:cNvSpPr>
            <a:spLocks noChangeArrowheads="1"/>
          </p:cNvSpPr>
          <p:nvPr/>
        </p:nvSpPr>
        <p:spPr bwMode="auto">
          <a:xfrm>
            <a:off x="545662" y="4366007"/>
            <a:ext cx="6934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1800">
                <a:solidFill>
                  <a:schemeClr val="hlink"/>
                </a:solidFill>
                <a:latin typeface="Times New Roman" panose="02020603050405020304" pitchFamily="18" charset="0"/>
              </a:rPr>
              <a:t>PPP </a:t>
            </a:r>
            <a:r>
              <a:rPr lang="zh-CN" altLang="en-US" sz="1800">
                <a:solidFill>
                  <a:schemeClr val="hlink"/>
                </a:solidFill>
                <a:latin typeface="AdobeSongStd-Light-Acro" charset="-122"/>
                <a:ea typeface="AdobeSongStd-Light-Acro" charset="-122"/>
              </a:rPr>
              <a:t>帧中的协议字段是</a:t>
            </a:r>
            <a:r>
              <a:rPr lang="en-US" altLang="zh-CN" sz="1800">
                <a:solidFill>
                  <a:schemeClr val="hlink"/>
                </a:solidFill>
                <a:latin typeface="Times New Roman" panose="02020603050405020304" pitchFamily="18" charset="0"/>
              </a:rPr>
              <a:t>0xc021 ,</a:t>
            </a:r>
            <a:r>
              <a:rPr lang="zh-CN" altLang="en-US" sz="1800">
                <a:solidFill>
                  <a:schemeClr val="hlink"/>
                </a:solidFill>
                <a:latin typeface="AdobeSongStd-Light-Acro" charset="-122"/>
                <a:ea typeface="AdobeSongStd-Light-Acro" charset="-122"/>
              </a:rPr>
              <a:t>则表明它的有效载荷是一个</a:t>
            </a:r>
            <a:r>
              <a:rPr lang="en-US" altLang="zh-CN" sz="1800">
                <a:solidFill>
                  <a:schemeClr val="hlink"/>
                </a:solidFill>
                <a:latin typeface="Times New Roman" panose="02020603050405020304" pitchFamily="18" charset="0"/>
              </a:rPr>
              <a:t>LCP </a:t>
            </a:r>
            <a:r>
              <a:rPr lang="zh-CN" altLang="en-US" sz="1800">
                <a:solidFill>
                  <a:schemeClr val="hlink"/>
                </a:solidFill>
                <a:latin typeface="AdobeSongStd-Light-Acro" charset="-122"/>
                <a:ea typeface="AdobeSongStd-Light-Acro" charset="-122"/>
              </a:rPr>
              <a:t>包</a:t>
            </a:r>
          </a:p>
        </p:txBody>
      </p:sp>
      <p:sp>
        <p:nvSpPr>
          <p:cNvPr id="29" name="Rectangle 33"/>
          <p:cNvSpPr>
            <a:spLocks noChangeArrowheads="1"/>
          </p:cNvSpPr>
          <p:nvPr/>
        </p:nvSpPr>
        <p:spPr bwMode="auto">
          <a:xfrm>
            <a:off x="545662" y="5280407"/>
            <a:ext cx="7467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1800">
                <a:solidFill>
                  <a:schemeClr val="hlink"/>
                </a:solidFill>
                <a:latin typeface="Times New Roman" panose="02020603050405020304" pitchFamily="18" charset="0"/>
                <a:ea typeface="AdobeSongStd-Light-Acro" charset="-122"/>
              </a:rPr>
              <a:t>PPP </a:t>
            </a:r>
            <a:r>
              <a:rPr lang="zh-CN" altLang="en-US" sz="1800">
                <a:solidFill>
                  <a:schemeClr val="hlink"/>
                </a:solidFill>
                <a:latin typeface="AdobeSongStd-Light-Acro" charset="-122"/>
                <a:ea typeface="AdobeSongStd-Light-Acro" charset="-122"/>
              </a:rPr>
              <a:t>帧中的协议字段是</a:t>
            </a:r>
            <a:r>
              <a:rPr lang="en-US" altLang="zh-CN" sz="1800">
                <a:solidFill>
                  <a:schemeClr val="hlink"/>
                </a:solidFill>
                <a:latin typeface="Times New Roman" panose="02020603050405020304" pitchFamily="18" charset="0"/>
                <a:ea typeface="AdobeSongStd-Light-Acro" charset="-122"/>
              </a:rPr>
              <a:t>0x8021 ,</a:t>
            </a:r>
            <a:r>
              <a:rPr lang="zh-CN" altLang="en-US" sz="1800">
                <a:solidFill>
                  <a:schemeClr val="hlink"/>
                </a:solidFill>
                <a:latin typeface="AdobeSongStd-Light-Acro" charset="-122"/>
                <a:ea typeface="AdobeSongStd-Light-Acro" charset="-122"/>
              </a:rPr>
              <a:t>则表明它的有效载荷是</a:t>
            </a:r>
            <a:r>
              <a:rPr lang="en-US" altLang="zh-CN" sz="1800">
                <a:solidFill>
                  <a:schemeClr val="hlink"/>
                </a:solidFill>
                <a:latin typeface="AdobeSongStd-Light-Acro" charset="-122"/>
                <a:ea typeface="AdobeSongStd-Light-Acro" charset="-122"/>
              </a:rPr>
              <a:t>IPCP</a:t>
            </a:r>
            <a:r>
              <a:rPr lang="en-US" altLang="zh-CN" sz="1800">
                <a:solidFill>
                  <a:schemeClr val="hlink"/>
                </a:solidFill>
                <a:latin typeface="Times New Roman" panose="02020603050405020304" pitchFamily="18" charset="0"/>
                <a:ea typeface="AdobeSongStd-Light-Acro" charset="-122"/>
              </a:rPr>
              <a:t> </a:t>
            </a:r>
            <a:r>
              <a:rPr lang="zh-CN" altLang="en-US" sz="1800">
                <a:solidFill>
                  <a:schemeClr val="hlink"/>
                </a:solidFill>
                <a:latin typeface="AdobeSongStd-Light-Acro" charset="-122"/>
                <a:ea typeface="AdobeSongStd-Light-Acro" charset="-122"/>
              </a:rPr>
              <a:t>包</a:t>
            </a:r>
            <a:r>
              <a:rPr lang="en-US" altLang="zh-CN" sz="1800">
                <a:solidFill>
                  <a:schemeClr val="hlink"/>
                </a:solidFill>
                <a:latin typeface="AdobeSongStd-Light-Acro" charset="-122"/>
                <a:ea typeface="AdobeSongStd-Light-Acro" charset="-122"/>
              </a:rPr>
              <a:t>(NCP)</a:t>
            </a:r>
          </a:p>
        </p:txBody>
      </p:sp>
      <p:sp>
        <p:nvSpPr>
          <p:cNvPr id="30" name="Rectangle 34"/>
          <p:cNvSpPr>
            <a:spLocks noChangeArrowheads="1"/>
          </p:cNvSpPr>
          <p:nvPr/>
        </p:nvSpPr>
        <p:spPr bwMode="auto">
          <a:xfrm>
            <a:off x="545662" y="4975607"/>
            <a:ext cx="6934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1800">
                <a:solidFill>
                  <a:schemeClr val="hlink"/>
                </a:solidFill>
                <a:latin typeface="Times New Roman" panose="02020603050405020304" pitchFamily="18" charset="0"/>
              </a:rPr>
              <a:t>PPP </a:t>
            </a:r>
            <a:r>
              <a:rPr lang="zh-CN" altLang="en-US" sz="1800">
                <a:solidFill>
                  <a:schemeClr val="hlink"/>
                </a:solidFill>
                <a:latin typeface="AdobeSongStd-Light-Acro" charset="-122"/>
                <a:ea typeface="AdobeSongStd-Light-Acro" charset="-122"/>
              </a:rPr>
              <a:t>帧中的协议字段是</a:t>
            </a:r>
            <a:r>
              <a:rPr lang="en-US" altLang="zh-CN" sz="1800">
                <a:solidFill>
                  <a:schemeClr val="hlink"/>
                </a:solidFill>
                <a:latin typeface="Times New Roman" panose="02020603050405020304" pitchFamily="18" charset="0"/>
              </a:rPr>
              <a:t>0xc223 ,</a:t>
            </a:r>
            <a:r>
              <a:rPr lang="zh-CN" altLang="en-US" sz="1800">
                <a:solidFill>
                  <a:schemeClr val="hlink"/>
                </a:solidFill>
                <a:latin typeface="AdobeSongStd-Light-Acro" charset="-122"/>
                <a:ea typeface="AdobeSongStd-Light-Acro" charset="-122"/>
              </a:rPr>
              <a:t>则表明它的有效载荷是一个</a:t>
            </a:r>
            <a:r>
              <a:rPr lang="en-US" altLang="zh-CN" sz="1800">
                <a:solidFill>
                  <a:schemeClr val="hlink"/>
                </a:solidFill>
                <a:latin typeface="AdobeSongStd-Light-Acro" charset="-122"/>
                <a:ea typeface="AdobeSongStd-Light-Acro" charset="-122"/>
              </a:rPr>
              <a:t>CHAP</a:t>
            </a:r>
            <a:r>
              <a:rPr lang="zh-CN" altLang="en-US" sz="1800">
                <a:solidFill>
                  <a:schemeClr val="hlink"/>
                </a:solidFill>
                <a:latin typeface="AdobeSongStd-Light-Acro" charset="-122"/>
                <a:ea typeface="AdobeSongStd-Light-Acro" charset="-122"/>
              </a:rPr>
              <a:t>包</a:t>
            </a:r>
          </a:p>
        </p:txBody>
      </p:sp>
      <p:sp>
        <p:nvSpPr>
          <p:cNvPr id="31" name="Rectangle 35"/>
          <p:cNvSpPr>
            <a:spLocks noChangeArrowheads="1"/>
          </p:cNvSpPr>
          <p:nvPr/>
        </p:nvSpPr>
        <p:spPr bwMode="auto">
          <a:xfrm>
            <a:off x="545662" y="4670807"/>
            <a:ext cx="6934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1800">
                <a:solidFill>
                  <a:schemeClr val="hlink"/>
                </a:solidFill>
                <a:latin typeface="Times New Roman" panose="02020603050405020304" pitchFamily="18" charset="0"/>
              </a:rPr>
              <a:t>PPP </a:t>
            </a:r>
            <a:r>
              <a:rPr lang="zh-CN" altLang="en-US" sz="1800">
                <a:solidFill>
                  <a:schemeClr val="hlink"/>
                </a:solidFill>
                <a:latin typeface="AdobeSongStd-Light-Acro" charset="-122"/>
                <a:ea typeface="AdobeSongStd-Light-Acro" charset="-122"/>
              </a:rPr>
              <a:t>帧中的协议字段是</a:t>
            </a:r>
            <a:r>
              <a:rPr lang="en-US" altLang="zh-CN" sz="1800">
                <a:solidFill>
                  <a:schemeClr val="hlink"/>
                </a:solidFill>
                <a:latin typeface="Times New Roman" panose="02020603050405020304" pitchFamily="18" charset="0"/>
              </a:rPr>
              <a:t>0xc023 ,</a:t>
            </a:r>
            <a:r>
              <a:rPr lang="zh-CN" altLang="en-US" sz="1800">
                <a:solidFill>
                  <a:schemeClr val="hlink"/>
                </a:solidFill>
                <a:latin typeface="AdobeSongStd-Light-Acro" charset="-122"/>
                <a:ea typeface="AdobeSongStd-Light-Acro" charset="-122"/>
              </a:rPr>
              <a:t>则表明它的有效载荷是一个</a:t>
            </a:r>
            <a:r>
              <a:rPr lang="en-US" altLang="zh-CN" sz="1800">
                <a:solidFill>
                  <a:schemeClr val="hlink"/>
                </a:solidFill>
                <a:latin typeface="AdobeSongStd-Light-Acro" charset="-122"/>
                <a:ea typeface="AdobeSongStd-Light-Acro" charset="-122"/>
              </a:rPr>
              <a:t>PAP</a:t>
            </a:r>
            <a:r>
              <a:rPr lang="en-US" altLang="zh-CN" sz="1800">
                <a:solidFill>
                  <a:schemeClr val="hlink"/>
                </a:solidFill>
                <a:latin typeface="Times New Roman" panose="02020603050405020304" pitchFamily="18" charset="0"/>
              </a:rPr>
              <a:t> </a:t>
            </a:r>
            <a:r>
              <a:rPr lang="zh-CN" altLang="en-US" sz="1800">
                <a:solidFill>
                  <a:schemeClr val="hlink"/>
                </a:solidFill>
                <a:latin typeface="AdobeSongStd-Light-Acro" charset="-122"/>
                <a:ea typeface="AdobeSongStd-Light-Acro" charset="-122"/>
              </a:rPr>
              <a:t>包</a:t>
            </a:r>
          </a:p>
        </p:txBody>
      </p:sp>
      <p:sp>
        <p:nvSpPr>
          <p:cNvPr id="32" name="Rectangle 36"/>
          <p:cNvSpPr>
            <a:spLocks noChangeArrowheads="1"/>
          </p:cNvSpPr>
          <p:nvPr/>
        </p:nvSpPr>
        <p:spPr bwMode="auto">
          <a:xfrm>
            <a:off x="545662" y="5585207"/>
            <a:ext cx="7467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1800">
                <a:solidFill>
                  <a:schemeClr val="hlink"/>
                </a:solidFill>
                <a:latin typeface="Times New Roman" panose="02020603050405020304" pitchFamily="18" charset="0"/>
                <a:ea typeface="AdobeSongStd-Light-Acro" charset="-122"/>
              </a:rPr>
              <a:t>PPP </a:t>
            </a:r>
            <a:r>
              <a:rPr lang="zh-CN" altLang="en-US" sz="1800">
                <a:solidFill>
                  <a:schemeClr val="hlink"/>
                </a:solidFill>
                <a:latin typeface="AdobeSongStd-Light-Acro" charset="-122"/>
                <a:ea typeface="AdobeSongStd-Light-Acro" charset="-122"/>
              </a:rPr>
              <a:t>帧中的协议字段是</a:t>
            </a:r>
            <a:r>
              <a:rPr lang="en-US" altLang="zh-CN" sz="1800">
                <a:solidFill>
                  <a:schemeClr val="hlink"/>
                </a:solidFill>
                <a:latin typeface="Times New Roman" panose="02020603050405020304" pitchFamily="18" charset="0"/>
                <a:ea typeface="AdobeSongStd-Light-Acro" charset="-122"/>
              </a:rPr>
              <a:t>0x0021 ,</a:t>
            </a:r>
            <a:r>
              <a:rPr lang="zh-CN" altLang="en-US" sz="1800">
                <a:solidFill>
                  <a:schemeClr val="hlink"/>
                </a:solidFill>
                <a:latin typeface="AdobeSongStd-Light-Acro" charset="-122"/>
                <a:ea typeface="AdobeSongStd-Light-Acro" charset="-122"/>
              </a:rPr>
              <a:t>则表明它的有效载荷是</a:t>
            </a:r>
            <a:r>
              <a:rPr lang="en-US" altLang="zh-CN" sz="1800">
                <a:solidFill>
                  <a:schemeClr val="hlink"/>
                </a:solidFill>
                <a:latin typeface="AdobeSongStd-Light-Acro" charset="-122"/>
                <a:ea typeface="AdobeSongStd-Light-Acro" charset="-122"/>
              </a:rPr>
              <a:t>IP</a:t>
            </a:r>
            <a:r>
              <a:rPr lang="en-US" altLang="zh-CN" sz="1800">
                <a:solidFill>
                  <a:schemeClr val="hlink"/>
                </a:solidFill>
                <a:latin typeface="Times New Roman" panose="02020603050405020304" pitchFamily="18" charset="0"/>
                <a:ea typeface="AdobeSongStd-Light-Acro" charset="-122"/>
              </a:rPr>
              <a:t> </a:t>
            </a:r>
            <a:r>
              <a:rPr lang="zh-CN" altLang="en-US" sz="1800">
                <a:solidFill>
                  <a:schemeClr val="hlink"/>
                </a:solidFill>
                <a:latin typeface="AdobeSongStd-Light-Acro" charset="-122"/>
                <a:ea typeface="AdobeSongStd-Light-Acro" charset="-122"/>
              </a:rPr>
              <a:t>包</a:t>
            </a:r>
          </a:p>
        </p:txBody>
      </p:sp>
    </p:spTree>
    <p:extLst>
      <p:ext uri="{BB962C8B-B14F-4D97-AF65-F5344CB8AC3E}">
        <p14:creationId xmlns:p14="http://schemas.microsoft.com/office/powerpoint/2010/main" val="3097595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0"/>
          <p:cNvGraphicFramePr>
            <a:graphicFrameLocks noChangeAspect="1"/>
          </p:cNvGraphicFramePr>
          <p:nvPr>
            <p:extLst>
              <p:ext uri="{D42A27DB-BD31-4B8C-83A1-F6EECF244321}">
                <p14:modId xmlns:p14="http://schemas.microsoft.com/office/powerpoint/2010/main" val="2215061493"/>
              </p:ext>
            </p:extLst>
          </p:nvPr>
        </p:nvGraphicFramePr>
        <p:xfrm>
          <a:off x="469462" y="1355835"/>
          <a:ext cx="4876800" cy="4038600"/>
        </p:xfrm>
        <a:graphic>
          <a:graphicData uri="http://schemas.openxmlformats.org/presentationml/2006/ole">
            <mc:AlternateContent xmlns:mc="http://schemas.openxmlformats.org/markup-compatibility/2006">
              <mc:Choice xmlns:v="urn:schemas-microsoft-com:vml" Requires="v">
                <p:oleObj spid="_x0000_s90122" name="位图图像" r:id="rId3" imgW="2809524" imgH="2790476" progId="Paint.Picture">
                  <p:embed/>
                </p:oleObj>
              </mc:Choice>
              <mc:Fallback>
                <p:oleObj name="位图图像" r:id="rId3" imgW="2809524" imgH="2790476" progId="Paint.Picture">
                  <p:embed/>
                  <p:pic>
                    <p:nvPicPr>
                      <p:cNvPr id="8194"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462" y="1355835"/>
                        <a:ext cx="48768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5"/>
          <p:cNvSpPr>
            <a:spLocks noChangeArrowheads="1"/>
          </p:cNvSpPr>
          <p:nvPr/>
        </p:nvSpPr>
        <p:spPr bwMode="auto">
          <a:xfrm>
            <a:off x="5948855" y="1755227"/>
            <a:ext cx="2438400" cy="346841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lnSpc>
                <a:spcPct val="200000"/>
              </a:lnSpc>
            </a:pPr>
            <a:r>
              <a:rPr lang="zh-CN" altLang="en-US" sz="1800"/>
              <a:t>建立结束：</a:t>
            </a:r>
            <a:r>
              <a:rPr lang="en-US" altLang="zh-CN" sz="1800"/>
              <a:t>LCP</a:t>
            </a:r>
            <a:r>
              <a:rPr lang="zh-CN" altLang="en-US" sz="1800"/>
              <a:t>报文</a:t>
            </a:r>
          </a:p>
          <a:p>
            <a:pPr eaLnBrk="1" hangingPunct="1">
              <a:lnSpc>
                <a:spcPct val="200000"/>
              </a:lnSpc>
            </a:pPr>
            <a:r>
              <a:rPr lang="zh-CN" altLang="en-US" sz="1800"/>
              <a:t>身分认证：</a:t>
            </a:r>
            <a:r>
              <a:rPr lang="en-US" altLang="zh-CN" sz="1800"/>
              <a:t>CHAP</a:t>
            </a:r>
            <a:r>
              <a:rPr lang="zh-CN" altLang="en-US" sz="1800"/>
              <a:t>报文</a:t>
            </a:r>
          </a:p>
          <a:p>
            <a:pPr eaLnBrk="1" hangingPunct="1">
              <a:lnSpc>
                <a:spcPct val="200000"/>
              </a:lnSpc>
            </a:pPr>
            <a:r>
              <a:rPr lang="zh-CN" altLang="en-US" sz="1800"/>
              <a:t>网络工作：</a:t>
            </a:r>
            <a:r>
              <a:rPr lang="en-US" altLang="zh-CN" sz="1800"/>
              <a:t>NCP</a:t>
            </a:r>
            <a:r>
              <a:rPr lang="zh-CN" altLang="en-US" sz="1800"/>
              <a:t>报文</a:t>
            </a:r>
          </a:p>
        </p:txBody>
      </p:sp>
      <p:sp>
        <p:nvSpPr>
          <p:cNvPr id="6" name="Rectangle 3"/>
          <p:cNvSpPr txBox="1">
            <a:spLocks noChangeArrowheads="1"/>
          </p:cNvSpPr>
          <p:nvPr/>
        </p:nvSpPr>
        <p:spPr bwMode="auto">
          <a:xfrm>
            <a:off x="469462" y="455613"/>
            <a:ext cx="77724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charset="0"/>
              <a:buChar char="»"/>
              <a:defRPr sz="2000">
                <a:solidFill>
                  <a:schemeClr val="tx1"/>
                </a:solidFill>
                <a:latin typeface="+mn-lt"/>
                <a:ea typeface="+mn-ea"/>
              </a:defRPr>
            </a:lvl9pPr>
          </a:lstStyle>
          <a:p>
            <a:pPr eaLnBrk="1" hangingPunct="1">
              <a:buFont typeface="Wingdings" panose="05000000000000000000" pitchFamily="2" charset="2"/>
              <a:buNone/>
            </a:pPr>
            <a:r>
              <a:rPr lang="en-US" altLang="zh-CN" sz="2400" b="1" kern="0" dirty="0">
                <a:solidFill>
                  <a:schemeClr val="hlink"/>
                </a:solidFill>
              </a:rPr>
              <a:t>PPP</a:t>
            </a:r>
            <a:r>
              <a:rPr lang="zh-CN" altLang="en-US" sz="2400" b="1" kern="0" dirty="0">
                <a:solidFill>
                  <a:schemeClr val="hlink"/>
                </a:solidFill>
              </a:rPr>
              <a:t>协议的执行过程</a:t>
            </a:r>
          </a:p>
        </p:txBody>
      </p:sp>
    </p:spTree>
    <p:extLst>
      <p:ext uri="{BB962C8B-B14F-4D97-AF65-F5344CB8AC3E}">
        <p14:creationId xmlns:p14="http://schemas.microsoft.com/office/powerpoint/2010/main" val="91463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5"/>
          <p:cNvSpPr>
            <a:spLocks noChangeArrowheads="1"/>
          </p:cNvSpPr>
          <p:nvPr/>
        </p:nvSpPr>
        <p:spPr bwMode="auto">
          <a:xfrm>
            <a:off x="197068" y="5791474"/>
            <a:ext cx="36628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b="1" dirty="0">
                <a:latin typeface="宋体" panose="02010600030101010101" pitchFamily="2" charset="-122"/>
              </a:rPr>
              <a:t>基于</a:t>
            </a:r>
            <a:r>
              <a:rPr kumimoji="1" lang="en-US" altLang="zh-CN" b="1" dirty="0">
                <a:latin typeface="宋体" panose="02010600030101010101" pitchFamily="2" charset="-122"/>
              </a:rPr>
              <a:t>PPTP</a:t>
            </a:r>
            <a:r>
              <a:rPr kumimoji="1" lang="zh-CN" altLang="en-US" b="1" dirty="0">
                <a:latin typeface="宋体" panose="02010600030101010101" pitchFamily="2" charset="-122"/>
              </a:rPr>
              <a:t>的服务器接入模型 </a:t>
            </a:r>
          </a:p>
        </p:txBody>
      </p:sp>
      <p:sp>
        <p:nvSpPr>
          <p:cNvPr id="23" name="Rectangle 2"/>
          <p:cNvSpPr>
            <a:spLocks noGrp="1" noChangeArrowheads="1"/>
          </p:cNvSpPr>
          <p:nvPr>
            <p:ph type="title"/>
          </p:nvPr>
        </p:nvSpPr>
        <p:spPr>
          <a:xfrm>
            <a:off x="457200" y="274638"/>
            <a:ext cx="8229600" cy="813933"/>
          </a:xfrm>
        </p:spPr>
        <p:txBody>
          <a:bodyPr/>
          <a:lstStyle/>
          <a:p>
            <a:pPr eaLnBrk="1" hangingPunct="1"/>
            <a:r>
              <a:rPr lang="en-US" altLang="zh-CN" dirty="0"/>
              <a:t>11.3 PPTP/L2TP</a:t>
            </a:r>
            <a:r>
              <a:rPr lang="zh-CN" altLang="en-US" dirty="0"/>
              <a:t>协议</a:t>
            </a:r>
          </a:p>
        </p:txBody>
      </p:sp>
      <p:pic>
        <p:nvPicPr>
          <p:cNvPr id="24" name="图片 23"/>
          <p:cNvPicPr>
            <a:picLocks noChangeAspect="1"/>
          </p:cNvPicPr>
          <p:nvPr/>
        </p:nvPicPr>
        <p:blipFill>
          <a:blip r:embed="rId2"/>
          <a:stretch>
            <a:fillRect/>
          </a:stretch>
        </p:blipFill>
        <p:spPr>
          <a:xfrm>
            <a:off x="0" y="1650124"/>
            <a:ext cx="3941379" cy="3090042"/>
          </a:xfrm>
          <a:prstGeom prst="rect">
            <a:avLst/>
          </a:prstGeom>
        </p:spPr>
      </p:pic>
      <p:sp>
        <p:nvSpPr>
          <p:cNvPr id="25" name="Rectangle 3"/>
          <p:cNvSpPr txBox="1">
            <a:spLocks noChangeArrowheads="1"/>
          </p:cNvSpPr>
          <p:nvPr/>
        </p:nvSpPr>
        <p:spPr bwMode="auto">
          <a:xfrm>
            <a:off x="3859924" y="1292498"/>
            <a:ext cx="5189484" cy="4899085"/>
          </a:xfrm>
          <a:prstGeom prst="rect">
            <a:avLst/>
          </a:prstGeom>
          <a:solidFill>
            <a:schemeClr val="bg1">
              <a:lumMod val="95000"/>
            </a:schemeClr>
          </a:solidFill>
          <a:ln w="9525">
            <a:no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charset="0"/>
              <a:buChar char="»"/>
              <a:defRPr sz="2000">
                <a:solidFill>
                  <a:schemeClr val="tx1"/>
                </a:solidFill>
                <a:latin typeface="+mn-lt"/>
                <a:ea typeface="+mn-ea"/>
              </a:defRPr>
            </a:lvl9pPr>
          </a:lstStyle>
          <a:p>
            <a:pPr eaLnBrk="1" hangingPunct="1">
              <a:lnSpc>
                <a:spcPct val="150000"/>
              </a:lnSpc>
              <a:buFont typeface="Wingdings" panose="05000000000000000000" pitchFamily="2" charset="2"/>
              <a:buNone/>
            </a:pPr>
            <a:r>
              <a:rPr lang="zh-CN" altLang="en-US" sz="1600" b="1" kern="0" dirty="0">
                <a:solidFill>
                  <a:schemeClr val="hlink"/>
                </a:solidFill>
                <a:latin typeface="宋体" panose="02010600030101010101" pitchFamily="2" charset="-122"/>
              </a:rPr>
              <a:t>基于</a:t>
            </a:r>
            <a:r>
              <a:rPr lang="en-US" altLang="zh-CN" sz="1600" b="1" kern="0" dirty="0">
                <a:solidFill>
                  <a:schemeClr val="hlink"/>
                </a:solidFill>
                <a:latin typeface="宋体" panose="02010600030101010101" pitchFamily="2" charset="-122"/>
              </a:rPr>
              <a:t>PPP</a:t>
            </a:r>
            <a:r>
              <a:rPr lang="zh-CN" altLang="en-US" sz="1600" b="1" kern="0" dirty="0">
                <a:solidFill>
                  <a:schemeClr val="hlink"/>
                </a:solidFill>
                <a:latin typeface="宋体" panose="02010600030101010101" pitchFamily="2" charset="-122"/>
              </a:rPr>
              <a:t>的传统网络接入服务器</a:t>
            </a:r>
            <a:r>
              <a:rPr lang="en-US" altLang="zh-CN" sz="1600" b="1" kern="0" dirty="0">
                <a:solidFill>
                  <a:schemeClr val="hlink"/>
                </a:solidFill>
                <a:latin typeface="宋体" panose="02010600030101010101" pitchFamily="2" charset="-122"/>
              </a:rPr>
              <a:t>NAS</a:t>
            </a:r>
            <a:r>
              <a:rPr lang="zh-CN" altLang="en-US" sz="1600" b="1" kern="0" dirty="0">
                <a:solidFill>
                  <a:schemeClr val="hlink"/>
                </a:solidFill>
                <a:latin typeface="宋体" panose="02010600030101010101" pitchFamily="2" charset="-122"/>
              </a:rPr>
              <a:t>的功能</a:t>
            </a:r>
          </a:p>
          <a:p>
            <a:pPr marL="0" indent="0" algn="just" eaLnBrk="1" hangingPunct="1">
              <a:lnSpc>
                <a:spcPct val="150000"/>
              </a:lnSpc>
              <a:buFont typeface="Wingdings" panose="05000000000000000000" pitchFamily="2" charset="2"/>
              <a:buNone/>
            </a:pPr>
            <a:r>
              <a:rPr lang="en-US" altLang="zh-CN" sz="1600" kern="0" dirty="0">
                <a:latin typeface="宋体" panose="02010600030101010101" pitchFamily="2" charset="-122"/>
              </a:rPr>
              <a:t>NAS:</a:t>
            </a:r>
            <a:r>
              <a:rPr lang="zh-CN" altLang="en-US" sz="1600" kern="0" dirty="0">
                <a:latin typeface="宋体" panose="02010600030101010101" pitchFamily="2" charset="-122"/>
              </a:rPr>
              <a:t>管理对所有网络设备</a:t>
            </a:r>
            <a:r>
              <a:rPr lang="en-US" altLang="zh-CN" sz="1600" kern="0" dirty="0">
                <a:latin typeface="宋体" panose="02010600030101010101" pitchFamily="2" charset="-122"/>
              </a:rPr>
              <a:t>/</a:t>
            </a:r>
            <a:r>
              <a:rPr lang="zh-CN" altLang="en-US" sz="1600" kern="0" dirty="0">
                <a:latin typeface="宋体" panose="02010600030101010101" pitchFamily="2" charset="-122"/>
              </a:rPr>
              <a:t>资源的访问，有以下几个功能。</a:t>
            </a:r>
            <a:endParaRPr lang="en-US" altLang="zh-CN" sz="1600" kern="0" dirty="0">
              <a:latin typeface="宋体" panose="02010600030101010101" pitchFamily="2" charset="-122"/>
            </a:endParaRPr>
          </a:p>
          <a:p>
            <a:pPr marL="357188" indent="-357188" algn="just" eaLnBrk="1" hangingPunct="1">
              <a:lnSpc>
                <a:spcPct val="150000"/>
              </a:lnSpc>
              <a:buFont typeface="Wingdings" panose="05000000000000000000" pitchFamily="2" charset="2"/>
              <a:buNone/>
            </a:pPr>
            <a:r>
              <a:rPr lang="en-US" altLang="zh-CN" sz="1600" kern="0" dirty="0">
                <a:latin typeface="宋体" panose="02010600030101010101" pitchFamily="2" charset="-122"/>
              </a:rPr>
              <a:t>(1) </a:t>
            </a:r>
            <a:r>
              <a:rPr lang="zh-CN" altLang="en-US" sz="1600" kern="0" dirty="0">
                <a:latin typeface="宋体" panose="02010600030101010101" pitchFamily="2" charset="-122"/>
              </a:rPr>
              <a:t>提供到</a:t>
            </a:r>
            <a:r>
              <a:rPr lang="en-US" altLang="zh-CN" sz="1600" kern="0" dirty="0">
                <a:latin typeface="宋体" panose="02010600030101010101" pitchFamily="2" charset="-122"/>
              </a:rPr>
              <a:t>PSTN</a:t>
            </a:r>
            <a:r>
              <a:rPr lang="zh-CN" altLang="en-US" sz="1600" kern="0" dirty="0">
                <a:latin typeface="宋体" panose="02010600030101010101" pitchFamily="2" charset="-122"/>
              </a:rPr>
              <a:t>或</a:t>
            </a:r>
            <a:r>
              <a:rPr lang="en-US" altLang="zh-CN" sz="1600" kern="0" dirty="0">
                <a:latin typeface="宋体" panose="02010600030101010101" pitchFamily="2" charset="-122"/>
              </a:rPr>
              <a:t>ISDN</a:t>
            </a:r>
            <a:r>
              <a:rPr lang="zh-CN" altLang="en-US" sz="1600" kern="0" dirty="0">
                <a:latin typeface="宋体" panose="02010600030101010101" pitchFamily="2" charset="-122"/>
              </a:rPr>
              <a:t>的物理接口</a:t>
            </a:r>
            <a:r>
              <a:rPr lang="en-US" altLang="zh-CN" sz="1600" kern="0" dirty="0">
                <a:latin typeface="宋体" panose="02010600030101010101" pitchFamily="2" charset="-122"/>
              </a:rPr>
              <a:t>,</a:t>
            </a:r>
            <a:r>
              <a:rPr lang="zh-CN" altLang="en-US" sz="1600" kern="0" dirty="0">
                <a:latin typeface="宋体" panose="02010600030101010101" pitchFamily="2" charset="-122"/>
              </a:rPr>
              <a:t>控制外部调制解调器和终端适配器。</a:t>
            </a:r>
            <a:endParaRPr lang="en-US" altLang="zh-CN" sz="1600" kern="0" dirty="0">
              <a:latin typeface="宋体" panose="02010600030101010101" pitchFamily="2" charset="-122"/>
            </a:endParaRPr>
          </a:p>
          <a:p>
            <a:pPr marL="357188" indent="-357188" algn="just" eaLnBrk="1" hangingPunct="1">
              <a:lnSpc>
                <a:spcPct val="150000"/>
              </a:lnSpc>
              <a:buFont typeface="Wingdings" panose="05000000000000000000" pitchFamily="2" charset="2"/>
              <a:buNone/>
            </a:pPr>
            <a:r>
              <a:rPr lang="en-US" altLang="zh-CN" sz="1600" kern="0" dirty="0">
                <a:solidFill>
                  <a:srgbClr val="000000"/>
                </a:solidFill>
                <a:latin typeface="宋体" panose="02010600030101010101" pitchFamily="2" charset="-122"/>
              </a:rPr>
              <a:t>(2) </a:t>
            </a:r>
            <a:r>
              <a:rPr lang="zh-CN" altLang="en-US" sz="1600" kern="0" dirty="0">
                <a:solidFill>
                  <a:srgbClr val="000000"/>
                </a:solidFill>
                <a:latin typeface="宋体" panose="02010600030101010101" pitchFamily="2" charset="-122"/>
              </a:rPr>
              <a:t>提供点对点协议</a:t>
            </a:r>
            <a:r>
              <a:rPr lang="en-US" altLang="zh-CN" sz="1600" kern="0" dirty="0">
                <a:solidFill>
                  <a:srgbClr val="000000"/>
                </a:solidFill>
                <a:latin typeface="宋体" panose="02010600030101010101" pitchFamily="2" charset="-122"/>
              </a:rPr>
              <a:t>(PPP)</a:t>
            </a:r>
            <a:r>
              <a:rPr lang="zh-CN" altLang="en-US" sz="1600" kern="0" dirty="0">
                <a:solidFill>
                  <a:srgbClr val="000000"/>
                </a:solidFill>
                <a:latin typeface="宋体" panose="02010600030101010101" pitchFamily="2" charset="-122"/>
              </a:rPr>
              <a:t>链路控制协议</a:t>
            </a:r>
            <a:r>
              <a:rPr lang="en-US" altLang="zh-CN" sz="1600" kern="0" dirty="0">
                <a:solidFill>
                  <a:srgbClr val="000000"/>
                </a:solidFill>
                <a:latin typeface="宋体" panose="02010600030101010101" pitchFamily="2" charset="-122"/>
              </a:rPr>
              <a:t>(LCP)</a:t>
            </a:r>
            <a:r>
              <a:rPr lang="zh-CN" altLang="en-US" sz="1600" kern="0" dirty="0">
                <a:solidFill>
                  <a:srgbClr val="000000"/>
                </a:solidFill>
                <a:latin typeface="宋体" panose="02010600030101010101" pitchFamily="2" charset="-122"/>
              </a:rPr>
              <a:t>会话的逻辑终止。</a:t>
            </a:r>
            <a:endParaRPr lang="zh-CN" altLang="en-US" sz="1600" kern="0" dirty="0">
              <a:latin typeface="宋体" panose="02010600030101010101" pitchFamily="2" charset="-122"/>
            </a:endParaRPr>
          </a:p>
          <a:p>
            <a:pPr algn="just" eaLnBrk="1" hangingPunct="1">
              <a:lnSpc>
                <a:spcPct val="150000"/>
              </a:lnSpc>
              <a:buFont typeface="Wingdings" panose="05000000000000000000" pitchFamily="2" charset="2"/>
              <a:buNone/>
            </a:pPr>
            <a:r>
              <a:rPr lang="en-US" altLang="zh-CN" sz="1600" kern="0" dirty="0">
                <a:latin typeface="宋体" panose="02010600030101010101" pitchFamily="2" charset="-122"/>
              </a:rPr>
              <a:t>(3) </a:t>
            </a:r>
            <a:r>
              <a:rPr lang="zh-CN" altLang="en-US" sz="1600" kern="0" dirty="0">
                <a:latin typeface="宋体" panose="02010600030101010101" pitchFamily="2" charset="-122"/>
              </a:rPr>
              <a:t>参与到</a:t>
            </a:r>
            <a:r>
              <a:rPr lang="en-US" altLang="zh-CN" sz="1600" kern="0" dirty="0">
                <a:latin typeface="宋体" panose="02010600030101010101" pitchFamily="2" charset="-122"/>
              </a:rPr>
              <a:t>PPP</a:t>
            </a:r>
            <a:r>
              <a:rPr lang="zh-CN" altLang="en-US" sz="1600" kern="0" dirty="0">
                <a:latin typeface="宋体" panose="02010600030101010101" pitchFamily="2" charset="-122"/>
              </a:rPr>
              <a:t>认证协议中。</a:t>
            </a:r>
          </a:p>
          <a:p>
            <a:pPr algn="just" eaLnBrk="1" hangingPunct="1">
              <a:lnSpc>
                <a:spcPct val="150000"/>
              </a:lnSpc>
              <a:buFont typeface="Wingdings" panose="05000000000000000000" pitchFamily="2" charset="2"/>
              <a:buNone/>
            </a:pPr>
            <a:r>
              <a:rPr lang="en-US" altLang="zh-CN" sz="1600" kern="0" dirty="0">
                <a:latin typeface="宋体" panose="02010600030101010101" pitchFamily="2" charset="-122"/>
              </a:rPr>
              <a:t>(4) </a:t>
            </a:r>
            <a:r>
              <a:rPr lang="zh-CN" altLang="en-US" sz="1600" kern="0" dirty="0">
                <a:latin typeface="宋体" panose="02010600030101010101" pitchFamily="2" charset="-122"/>
              </a:rPr>
              <a:t>执行各种</a:t>
            </a:r>
            <a:r>
              <a:rPr lang="en-US" altLang="zh-CN" sz="1600" kern="0" dirty="0">
                <a:latin typeface="宋体" panose="02010600030101010101" pitchFamily="2" charset="-122"/>
              </a:rPr>
              <a:t>PPP</a:t>
            </a:r>
            <a:r>
              <a:rPr lang="zh-CN" altLang="en-US" sz="1600" kern="0" dirty="0">
                <a:latin typeface="宋体" panose="02010600030101010101" pitchFamily="2" charset="-122"/>
              </a:rPr>
              <a:t>网络控制协议（</a:t>
            </a:r>
            <a:r>
              <a:rPr lang="en-US" altLang="zh-CN" sz="1600" kern="0" dirty="0">
                <a:latin typeface="宋体" panose="02010600030101010101" pitchFamily="2" charset="-122"/>
              </a:rPr>
              <a:t>NPC</a:t>
            </a:r>
            <a:r>
              <a:rPr lang="zh-CN" altLang="en-US" sz="1600" kern="0" dirty="0">
                <a:latin typeface="宋体" panose="02010600030101010101" pitchFamily="2" charset="-122"/>
              </a:rPr>
              <a:t>）的逻辑终止</a:t>
            </a:r>
          </a:p>
          <a:p>
            <a:pPr algn="just" eaLnBrk="1" hangingPunct="1">
              <a:lnSpc>
                <a:spcPct val="150000"/>
              </a:lnSpc>
              <a:buFont typeface="Wingdings" panose="05000000000000000000" pitchFamily="2" charset="2"/>
              <a:buNone/>
            </a:pPr>
            <a:r>
              <a:rPr lang="en-US" altLang="zh-CN" sz="1600" kern="0" dirty="0">
                <a:latin typeface="宋体" panose="02010600030101010101" pitchFamily="2" charset="-122"/>
              </a:rPr>
              <a:t>(5) </a:t>
            </a:r>
            <a:r>
              <a:rPr lang="zh-CN" altLang="en-US" sz="1600" kern="0" dirty="0">
                <a:latin typeface="宋体" panose="02010600030101010101" pitchFamily="2" charset="-122"/>
              </a:rPr>
              <a:t>为</a:t>
            </a:r>
            <a:r>
              <a:rPr lang="en-US" altLang="zh-CN" sz="1600" kern="0" dirty="0">
                <a:latin typeface="宋体" panose="02010600030101010101" pitchFamily="2" charset="-122"/>
              </a:rPr>
              <a:t>PPP</a:t>
            </a:r>
            <a:r>
              <a:rPr lang="zh-CN" altLang="en-US" sz="1600" kern="0" dirty="0">
                <a:latin typeface="宋体" panose="02010600030101010101" pitchFamily="2" charset="-122"/>
              </a:rPr>
              <a:t>多链路协议提供信道聚集和捆绑管理。</a:t>
            </a:r>
          </a:p>
          <a:p>
            <a:pPr algn="just" eaLnBrk="1" hangingPunct="1">
              <a:lnSpc>
                <a:spcPct val="150000"/>
              </a:lnSpc>
              <a:buFont typeface="Wingdings" panose="05000000000000000000" pitchFamily="2" charset="2"/>
              <a:buNone/>
            </a:pPr>
            <a:r>
              <a:rPr lang="en-US" altLang="zh-CN" sz="1600" kern="0" dirty="0">
                <a:latin typeface="宋体" panose="02010600030101010101" pitchFamily="2" charset="-122"/>
              </a:rPr>
              <a:t>(6) </a:t>
            </a:r>
            <a:r>
              <a:rPr lang="zh-CN" altLang="en-US" sz="1600" kern="0" dirty="0">
                <a:latin typeface="宋体" panose="02010600030101010101" pitchFamily="2" charset="-122"/>
              </a:rPr>
              <a:t>执行</a:t>
            </a:r>
            <a:r>
              <a:rPr lang="en-US" altLang="zh-CN" sz="1600" kern="0" dirty="0">
                <a:latin typeface="宋体" panose="02010600030101010101" pitchFamily="2" charset="-122"/>
              </a:rPr>
              <a:t>NAS</a:t>
            </a:r>
            <a:r>
              <a:rPr lang="zh-CN" altLang="en-US" sz="1600" kern="0" dirty="0">
                <a:latin typeface="宋体" panose="02010600030101010101" pitchFamily="2" charset="-122"/>
              </a:rPr>
              <a:t>接口之间的多协议路由和桥接。</a:t>
            </a:r>
          </a:p>
        </p:txBody>
      </p:sp>
    </p:spTree>
    <p:extLst>
      <p:ext uri="{BB962C8B-B14F-4D97-AF65-F5344CB8AC3E}">
        <p14:creationId xmlns:p14="http://schemas.microsoft.com/office/powerpoint/2010/main" val="945321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noChangeArrowheads="1"/>
          </p:cNvSpPr>
          <p:nvPr>
            <p:ph type="body" idx="1"/>
          </p:nvPr>
        </p:nvSpPr>
        <p:spPr>
          <a:xfrm>
            <a:off x="457199" y="1340068"/>
            <a:ext cx="8413531" cy="4409091"/>
          </a:xfrm>
        </p:spPr>
        <p:txBody>
          <a:bodyPr/>
          <a:lstStyle/>
          <a:p>
            <a:pPr eaLnBrk="1" hangingPunct="1">
              <a:lnSpc>
                <a:spcPct val="150000"/>
              </a:lnSpc>
              <a:buFont typeface="Wingdings" panose="05000000000000000000" pitchFamily="2" charset="2"/>
              <a:buNone/>
            </a:pPr>
            <a:r>
              <a:rPr lang="zh-CN" altLang="en-US" sz="2800" b="1" dirty="0">
                <a:solidFill>
                  <a:schemeClr val="hlink"/>
                </a:solidFill>
              </a:rPr>
              <a:t>基于</a:t>
            </a:r>
            <a:r>
              <a:rPr lang="en-US" altLang="zh-CN" sz="2800" b="1" dirty="0">
                <a:solidFill>
                  <a:schemeClr val="hlink"/>
                </a:solidFill>
              </a:rPr>
              <a:t>PPP</a:t>
            </a:r>
            <a:r>
              <a:rPr lang="zh-CN" altLang="en-US" sz="2800" b="1" dirty="0">
                <a:solidFill>
                  <a:schemeClr val="hlink"/>
                </a:solidFill>
              </a:rPr>
              <a:t>的传统网络接入服务器的不足</a:t>
            </a:r>
          </a:p>
          <a:p>
            <a:pPr eaLnBrk="1" hangingPunct="1">
              <a:lnSpc>
                <a:spcPct val="150000"/>
              </a:lnSpc>
              <a:buFont typeface="Wingdings" panose="05000000000000000000" pitchFamily="2" charset="2"/>
              <a:buNone/>
            </a:pPr>
            <a:r>
              <a:rPr lang="zh-CN" altLang="en-US" dirty="0">
                <a:latin typeface="宋体" panose="02010600030101010101" pitchFamily="2" charset="-122"/>
              </a:rPr>
              <a:t>   </a:t>
            </a:r>
            <a:r>
              <a:rPr lang="en-US" altLang="zh-CN" sz="2400" dirty="0">
                <a:latin typeface="宋体" panose="02010600030101010101" pitchFamily="2" charset="-122"/>
              </a:rPr>
              <a:t>(1)</a:t>
            </a:r>
            <a:r>
              <a:rPr lang="en-US" altLang="zh-CN" sz="2400" dirty="0">
                <a:solidFill>
                  <a:srgbClr val="CC0033"/>
                </a:solidFill>
                <a:latin typeface="宋体" panose="02010600030101010101" pitchFamily="2" charset="-122"/>
              </a:rPr>
              <a:t>PPP</a:t>
            </a:r>
            <a:r>
              <a:rPr lang="zh-CN" altLang="en-US" sz="2400" dirty="0">
                <a:solidFill>
                  <a:srgbClr val="000000"/>
                </a:solidFill>
                <a:latin typeface="宋体" panose="02010600030101010101" pitchFamily="2" charset="-122"/>
              </a:rPr>
              <a:t>主要通过拨号或专线方式建立点对点连接发送数据 </a:t>
            </a:r>
          </a:p>
          <a:p>
            <a:pPr eaLnBrk="1" hangingPunct="1">
              <a:lnSpc>
                <a:spcPct val="150000"/>
              </a:lnSpc>
              <a:spcBef>
                <a:spcPts val="1800"/>
              </a:spcBef>
              <a:buFont typeface="Wingdings" panose="05000000000000000000" pitchFamily="2" charset="2"/>
              <a:buNone/>
            </a:pPr>
            <a:r>
              <a:rPr lang="zh-CN" altLang="en-US" sz="2400" dirty="0">
                <a:latin typeface="宋体" panose="02010600030101010101" pitchFamily="2" charset="-122"/>
              </a:rPr>
              <a:t>    </a:t>
            </a:r>
            <a:r>
              <a:rPr lang="en-US" altLang="zh-CN" sz="2400" dirty="0">
                <a:latin typeface="宋体" panose="02010600030101010101" pitchFamily="2" charset="-122"/>
              </a:rPr>
              <a:t>(2)</a:t>
            </a:r>
            <a:r>
              <a:rPr lang="zh-CN" altLang="en-US" sz="2400" dirty="0">
                <a:latin typeface="宋体" panose="02010600030101010101" pitchFamily="2" charset="-122"/>
              </a:rPr>
              <a:t>若用户与</a:t>
            </a:r>
            <a:r>
              <a:rPr lang="en-US" altLang="zh-CN" sz="2400" dirty="0">
                <a:latin typeface="宋体" panose="02010600030101010101" pitchFamily="2" charset="-122"/>
              </a:rPr>
              <a:t>NAS</a:t>
            </a:r>
            <a:r>
              <a:rPr lang="zh-CN" altLang="en-US" sz="2400" dirty="0">
                <a:latin typeface="宋体" panose="02010600030101010101" pitchFamily="2" charset="-122"/>
              </a:rPr>
              <a:t>相距遥远，需要远程拨号或远程专线，这将使系统的使用效率低，成本高</a:t>
            </a:r>
          </a:p>
          <a:p>
            <a:pPr eaLnBrk="1" hangingPunct="1">
              <a:lnSpc>
                <a:spcPct val="150000"/>
              </a:lnSpc>
              <a:spcBef>
                <a:spcPts val="1800"/>
              </a:spcBef>
              <a:buFont typeface="Wingdings" panose="05000000000000000000" pitchFamily="2" charset="2"/>
              <a:buNone/>
            </a:pPr>
            <a:r>
              <a:rPr lang="zh-CN" altLang="en-US" sz="2400" dirty="0">
                <a:latin typeface="宋体" panose="02010600030101010101" pitchFamily="2" charset="-122"/>
              </a:rPr>
              <a:t>    </a:t>
            </a:r>
            <a:r>
              <a:rPr lang="en-US" altLang="zh-CN" sz="2400" dirty="0">
                <a:latin typeface="宋体" panose="02010600030101010101" pitchFamily="2" charset="-122"/>
              </a:rPr>
              <a:t>(3)</a:t>
            </a:r>
            <a:r>
              <a:rPr lang="zh-CN" altLang="en-US" sz="2400" dirty="0">
                <a:latin typeface="宋体" panose="02010600030101010101" pitchFamily="2" charset="-122"/>
              </a:rPr>
              <a:t>能否借助</a:t>
            </a:r>
            <a:r>
              <a:rPr lang="en-US" altLang="zh-CN" sz="2400" dirty="0">
                <a:latin typeface="宋体" panose="02010600030101010101" pitchFamily="2" charset="-122"/>
              </a:rPr>
              <a:t>Internet</a:t>
            </a:r>
            <a:r>
              <a:rPr lang="zh-CN" altLang="en-US" sz="2400" dirty="0">
                <a:latin typeface="宋体" panose="02010600030101010101" pitchFamily="2" charset="-122"/>
              </a:rPr>
              <a:t>这种便利资源来建立与远程主机的连接？这就是</a:t>
            </a:r>
            <a:r>
              <a:rPr lang="en-US" altLang="zh-CN" sz="2400" dirty="0">
                <a:latin typeface="宋体" panose="02010600030101010101" pitchFamily="2" charset="-122"/>
              </a:rPr>
              <a:t>PPTP</a:t>
            </a:r>
            <a:r>
              <a:rPr lang="zh-CN" altLang="en-US" sz="2400" dirty="0">
                <a:latin typeface="宋体" panose="02010600030101010101" pitchFamily="2" charset="-122"/>
              </a:rPr>
              <a:t>的出发点。   </a:t>
            </a:r>
            <a:endParaRPr lang="zh-CN" altLang="en-US" dirty="0"/>
          </a:p>
        </p:txBody>
      </p:sp>
      <p:sp>
        <p:nvSpPr>
          <p:cNvPr id="3" name="Rectangle 2"/>
          <p:cNvSpPr>
            <a:spLocks noGrp="1" noChangeArrowheads="1"/>
          </p:cNvSpPr>
          <p:nvPr>
            <p:ph type="title"/>
          </p:nvPr>
        </p:nvSpPr>
        <p:spPr>
          <a:xfrm>
            <a:off x="457200" y="274638"/>
            <a:ext cx="8229600" cy="1143000"/>
          </a:xfrm>
        </p:spPr>
        <p:txBody>
          <a:bodyPr/>
          <a:lstStyle/>
          <a:p>
            <a:pPr eaLnBrk="1" hangingPunct="1"/>
            <a:r>
              <a:rPr lang="en-US" altLang="zh-CN" dirty="0"/>
              <a:t>11.3.1  PPTP</a:t>
            </a:r>
            <a:r>
              <a:rPr lang="zh-CN" altLang="en-US" dirty="0"/>
              <a:t>协议</a:t>
            </a:r>
          </a:p>
        </p:txBody>
      </p:sp>
    </p:spTree>
    <p:extLst>
      <p:ext uri="{BB962C8B-B14F-4D97-AF65-F5344CB8AC3E}">
        <p14:creationId xmlns:p14="http://schemas.microsoft.com/office/powerpoint/2010/main" val="4074673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457200" y="274638"/>
            <a:ext cx="8229600" cy="860479"/>
          </a:xfrm>
        </p:spPr>
        <p:txBody>
          <a:bodyPr/>
          <a:lstStyle/>
          <a:p>
            <a:pPr eaLnBrk="1" hangingPunct="1"/>
            <a:r>
              <a:rPr lang="en-US" altLang="zh-CN" dirty="0"/>
              <a:t>11.3.1  PPTP</a:t>
            </a:r>
            <a:r>
              <a:rPr lang="zh-CN" altLang="en-US" dirty="0"/>
              <a:t>协议的基本模型</a:t>
            </a:r>
          </a:p>
        </p:txBody>
      </p:sp>
      <p:grpSp>
        <p:nvGrpSpPr>
          <p:cNvPr id="5" name="Group 4"/>
          <p:cNvGrpSpPr>
            <a:grpSpLocks/>
          </p:cNvGrpSpPr>
          <p:nvPr/>
        </p:nvGrpSpPr>
        <p:grpSpPr bwMode="auto">
          <a:xfrm>
            <a:off x="1143000" y="1290141"/>
            <a:ext cx="6248400" cy="3505200"/>
            <a:chOff x="2160" y="1908"/>
            <a:chExt cx="6952" cy="3833"/>
          </a:xfrm>
        </p:grpSpPr>
        <p:sp>
          <p:nvSpPr>
            <p:cNvPr id="6" name="computr1"/>
            <p:cNvSpPr>
              <a:spLocks noEditPoints="1" noChangeArrowheads="1"/>
            </p:cNvSpPr>
            <p:nvPr/>
          </p:nvSpPr>
          <p:spPr bwMode="auto">
            <a:xfrm>
              <a:off x="2160" y="3468"/>
              <a:ext cx="720" cy="62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0 w 21600"/>
                <a:gd name="T43" fmla="*/ 2527 h 21600"/>
                <a:gd name="T44" fmla="*/ 16770 w 21600"/>
                <a:gd name="T45" fmla="*/ 11146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C0C0C0"/>
            </a:solidFill>
            <a:ln w="9525">
              <a:solidFill>
                <a:srgbClr val="000000"/>
              </a:solidFill>
              <a:miter lim="800000"/>
              <a:headEnd/>
              <a:tailEnd/>
            </a:ln>
          </p:spPr>
          <p:txBody>
            <a:bodyPr/>
            <a:lstStyle/>
            <a:p>
              <a:endParaRPr lang="zh-CN" altLang="en-US"/>
            </a:p>
          </p:txBody>
        </p:sp>
        <p:sp>
          <p:nvSpPr>
            <p:cNvPr id="7" name="tower"/>
            <p:cNvSpPr>
              <a:spLocks noEditPoints="1" noChangeArrowheads="1"/>
            </p:cNvSpPr>
            <p:nvPr/>
          </p:nvSpPr>
          <p:spPr bwMode="auto">
            <a:xfrm>
              <a:off x="4320" y="3156"/>
              <a:ext cx="720" cy="14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38 h 21600"/>
                <a:gd name="T32" fmla="*/ 21480 w 21600"/>
                <a:gd name="T33" fmla="*/ 27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C0C0C0"/>
            </a:solidFill>
            <a:ln w="9525">
              <a:solidFill>
                <a:srgbClr val="000000"/>
              </a:solidFill>
              <a:miter lim="800000"/>
              <a:headEnd/>
              <a:tailEnd/>
            </a:ln>
          </p:spPr>
          <p:txBody>
            <a:bodyPr/>
            <a:lstStyle/>
            <a:p>
              <a:endParaRPr lang="zh-CN" altLang="en-US"/>
            </a:p>
          </p:txBody>
        </p:sp>
        <p:sp>
          <p:nvSpPr>
            <p:cNvPr id="8" name="tower"/>
            <p:cNvSpPr>
              <a:spLocks noEditPoints="1" noChangeArrowheads="1"/>
            </p:cNvSpPr>
            <p:nvPr/>
          </p:nvSpPr>
          <p:spPr bwMode="auto">
            <a:xfrm>
              <a:off x="6840" y="3156"/>
              <a:ext cx="720" cy="14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38 h 21600"/>
                <a:gd name="T32" fmla="*/ 21480 w 21600"/>
                <a:gd name="T33" fmla="*/ 27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C0C0C0"/>
            </a:solidFill>
            <a:ln w="9525">
              <a:solidFill>
                <a:srgbClr val="000000"/>
              </a:solidFill>
              <a:miter lim="800000"/>
              <a:headEnd/>
              <a:tailEnd/>
            </a:ln>
          </p:spPr>
          <p:txBody>
            <a:bodyPr/>
            <a:lstStyle/>
            <a:p>
              <a:endParaRPr lang="zh-CN" altLang="en-US"/>
            </a:p>
          </p:txBody>
        </p:sp>
        <p:sp>
          <p:nvSpPr>
            <p:cNvPr id="9" name="Line 8"/>
            <p:cNvSpPr>
              <a:spLocks noChangeShapeType="1"/>
            </p:cNvSpPr>
            <p:nvPr/>
          </p:nvSpPr>
          <p:spPr bwMode="auto">
            <a:xfrm>
              <a:off x="7560" y="3624"/>
              <a:ext cx="5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9"/>
            <p:cNvSpPr>
              <a:spLocks noChangeShapeType="1"/>
            </p:cNvSpPr>
            <p:nvPr/>
          </p:nvSpPr>
          <p:spPr bwMode="auto">
            <a:xfrm>
              <a:off x="8100" y="2064"/>
              <a:ext cx="0" cy="327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0"/>
            <p:cNvSpPr>
              <a:spLocks noChangeShapeType="1"/>
            </p:cNvSpPr>
            <p:nvPr/>
          </p:nvSpPr>
          <p:spPr bwMode="auto">
            <a:xfrm>
              <a:off x="8100" y="2064"/>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1"/>
            <p:cNvSpPr>
              <a:spLocks noChangeShapeType="1"/>
            </p:cNvSpPr>
            <p:nvPr/>
          </p:nvSpPr>
          <p:spPr bwMode="auto">
            <a:xfrm>
              <a:off x="8100" y="3936"/>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2"/>
            <p:cNvSpPr>
              <a:spLocks noChangeShapeType="1"/>
            </p:cNvSpPr>
            <p:nvPr/>
          </p:nvSpPr>
          <p:spPr bwMode="auto">
            <a:xfrm>
              <a:off x="8100" y="5340"/>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computr3"/>
            <p:cNvSpPr>
              <a:spLocks noEditPoints="1" noChangeArrowheads="1"/>
            </p:cNvSpPr>
            <p:nvPr/>
          </p:nvSpPr>
          <p:spPr bwMode="auto">
            <a:xfrm>
              <a:off x="8460" y="1908"/>
              <a:ext cx="652" cy="55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7818 w 21600"/>
                <a:gd name="T13" fmla="*/ 2598 h 21600"/>
                <a:gd name="T14" fmla="*/ 16366 w 21600"/>
                <a:gd name="T15" fmla="*/ 11750 h 21600"/>
              </a:gdLst>
              <a:ahLst/>
              <a:cxnLst>
                <a:cxn ang="T8">
                  <a:pos x="T0" y="T1"/>
                </a:cxn>
                <a:cxn ang="T9">
                  <a:pos x="T2" y="T3"/>
                </a:cxn>
                <a:cxn ang="T10">
                  <a:pos x="T4" y="T5"/>
                </a:cxn>
                <a:cxn ang="T11">
                  <a:pos x="T6" y="T7"/>
                </a:cxn>
              </a:cxnLst>
              <a:rect l="T12" t="T13" r="T14" b="T15"/>
              <a:pathLst>
                <a:path w="21600" h="21600" extrusionOk="0">
                  <a:moveTo>
                    <a:pt x="18250" y="17743"/>
                  </a:moveTo>
                  <a:lnTo>
                    <a:pt x="17557" y="16971"/>
                  </a:lnTo>
                  <a:lnTo>
                    <a:pt x="5429" y="16971"/>
                  </a:lnTo>
                  <a:lnTo>
                    <a:pt x="4736" y="17743"/>
                  </a:lnTo>
                  <a:lnTo>
                    <a:pt x="18250" y="17743"/>
                  </a:lnTo>
                  <a:close/>
                </a:path>
                <a:path w="21600" h="21600" extrusionOk="0">
                  <a:moveTo>
                    <a:pt x="18250" y="17743"/>
                  </a:moveTo>
                  <a:moveTo>
                    <a:pt x="19405" y="19131"/>
                  </a:moveTo>
                  <a:lnTo>
                    <a:pt x="18712" y="18360"/>
                  </a:lnTo>
                  <a:lnTo>
                    <a:pt x="4274" y="18360"/>
                  </a:lnTo>
                  <a:lnTo>
                    <a:pt x="3581" y="19131"/>
                  </a:lnTo>
                  <a:lnTo>
                    <a:pt x="19405" y="19131"/>
                  </a:lnTo>
                  <a:close/>
                </a:path>
                <a:path w="21600" h="21600" extrusionOk="0">
                  <a:moveTo>
                    <a:pt x="19405" y="19131"/>
                  </a:moveTo>
                  <a:moveTo>
                    <a:pt x="20560" y="20520"/>
                  </a:moveTo>
                  <a:lnTo>
                    <a:pt x="19867" y="19749"/>
                  </a:lnTo>
                  <a:lnTo>
                    <a:pt x="3119" y="19749"/>
                  </a:lnTo>
                  <a:lnTo>
                    <a:pt x="2426" y="20520"/>
                  </a:lnTo>
                  <a:lnTo>
                    <a:pt x="20560" y="20520"/>
                  </a:lnTo>
                  <a:close/>
                </a:path>
                <a:path w="21600" h="21600" extrusionOk="0">
                  <a:moveTo>
                    <a:pt x="20560" y="20520"/>
                  </a:moveTo>
                  <a:moveTo>
                    <a:pt x="4620" y="16971"/>
                  </a:moveTo>
                  <a:lnTo>
                    <a:pt x="5313" y="16200"/>
                  </a:lnTo>
                  <a:lnTo>
                    <a:pt x="7624" y="16200"/>
                  </a:lnTo>
                  <a:lnTo>
                    <a:pt x="7624" y="14194"/>
                  </a:lnTo>
                  <a:lnTo>
                    <a:pt x="5891" y="14194"/>
                  </a:lnTo>
                  <a:lnTo>
                    <a:pt x="5891" y="0"/>
                  </a:lnTo>
                  <a:lnTo>
                    <a:pt x="12013" y="0"/>
                  </a:lnTo>
                  <a:lnTo>
                    <a:pt x="18135" y="0"/>
                  </a:lnTo>
                  <a:lnTo>
                    <a:pt x="18135" y="10800"/>
                  </a:lnTo>
                  <a:lnTo>
                    <a:pt x="18135" y="14194"/>
                  </a:lnTo>
                  <a:lnTo>
                    <a:pt x="16402" y="14194"/>
                  </a:lnTo>
                  <a:lnTo>
                    <a:pt x="16402" y="16200"/>
                  </a:lnTo>
                  <a:lnTo>
                    <a:pt x="17788" y="16200"/>
                  </a:lnTo>
                  <a:lnTo>
                    <a:pt x="19059" y="17743"/>
                  </a:lnTo>
                  <a:lnTo>
                    <a:pt x="21022" y="19903"/>
                  </a:lnTo>
                  <a:lnTo>
                    <a:pt x="21253" y="20057"/>
                  </a:lnTo>
                  <a:lnTo>
                    <a:pt x="21369" y="20366"/>
                  </a:lnTo>
                  <a:lnTo>
                    <a:pt x="21600" y="20674"/>
                  </a:lnTo>
                  <a:lnTo>
                    <a:pt x="21600" y="20829"/>
                  </a:lnTo>
                  <a:lnTo>
                    <a:pt x="21600" y="20983"/>
                  </a:lnTo>
                  <a:lnTo>
                    <a:pt x="21600" y="21137"/>
                  </a:lnTo>
                  <a:lnTo>
                    <a:pt x="21600" y="21291"/>
                  </a:lnTo>
                  <a:lnTo>
                    <a:pt x="21484" y="21446"/>
                  </a:lnTo>
                  <a:lnTo>
                    <a:pt x="21369" y="21446"/>
                  </a:lnTo>
                  <a:lnTo>
                    <a:pt x="21138" y="21600"/>
                  </a:lnTo>
                  <a:lnTo>
                    <a:pt x="21022" y="21600"/>
                  </a:lnTo>
                  <a:lnTo>
                    <a:pt x="10973" y="21600"/>
                  </a:lnTo>
                  <a:lnTo>
                    <a:pt x="2079" y="21600"/>
                  </a:lnTo>
                  <a:lnTo>
                    <a:pt x="1848" y="21600"/>
                  </a:lnTo>
                  <a:lnTo>
                    <a:pt x="1733" y="21446"/>
                  </a:lnTo>
                  <a:lnTo>
                    <a:pt x="1617" y="21446"/>
                  </a:lnTo>
                  <a:lnTo>
                    <a:pt x="1502" y="21291"/>
                  </a:lnTo>
                  <a:lnTo>
                    <a:pt x="1386" y="21291"/>
                  </a:lnTo>
                  <a:lnTo>
                    <a:pt x="1386" y="21137"/>
                  </a:lnTo>
                  <a:lnTo>
                    <a:pt x="1386" y="20983"/>
                  </a:lnTo>
                  <a:lnTo>
                    <a:pt x="1386" y="20829"/>
                  </a:lnTo>
                  <a:lnTo>
                    <a:pt x="1502" y="20674"/>
                  </a:lnTo>
                  <a:lnTo>
                    <a:pt x="1617" y="20366"/>
                  </a:lnTo>
                  <a:lnTo>
                    <a:pt x="1733" y="20057"/>
                  </a:lnTo>
                  <a:lnTo>
                    <a:pt x="1964" y="19903"/>
                  </a:lnTo>
                  <a:lnTo>
                    <a:pt x="0" y="19903"/>
                  </a:lnTo>
                  <a:lnTo>
                    <a:pt x="0" y="10800"/>
                  </a:lnTo>
                  <a:lnTo>
                    <a:pt x="0" y="2777"/>
                  </a:lnTo>
                  <a:lnTo>
                    <a:pt x="4620" y="2777"/>
                  </a:lnTo>
                  <a:lnTo>
                    <a:pt x="4620" y="16971"/>
                  </a:lnTo>
                  <a:moveTo>
                    <a:pt x="4620" y="16971"/>
                  </a:moveTo>
                  <a:moveTo>
                    <a:pt x="4620" y="16971"/>
                  </a:moveTo>
                  <a:lnTo>
                    <a:pt x="4158" y="17434"/>
                  </a:lnTo>
                  <a:lnTo>
                    <a:pt x="2541" y="19286"/>
                  </a:lnTo>
                  <a:lnTo>
                    <a:pt x="1964" y="19903"/>
                  </a:lnTo>
                  <a:lnTo>
                    <a:pt x="4620" y="16971"/>
                  </a:lnTo>
                  <a:close/>
                </a:path>
                <a:path w="21600" h="21600" extrusionOk="0">
                  <a:moveTo>
                    <a:pt x="7624" y="2314"/>
                  </a:moveTo>
                  <a:moveTo>
                    <a:pt x="16402" y="2314"/>
                  </a:moveTo>
                  <a:lnTo>
                    <a:pt x="16402" y="11880"/>
                  </a:lnTo>
                  <a:lnTo>
                    <a:pt x="7624" y="11880"/>
                  </a:lnTo>
                  <a:lnTo>
                    <a:pt x="7624" y="2314"/>
                  </a:lnTo>
                  <a:close/>
                </a:path>
                <a:path w="21600" h="21600" extrusionOk="0">
                  <a:moveTo>
                    <a:pt x="578" y="4011"/>
                  </a:moveTo>
                  <a:moveTo>
                    <a:pt x="4043" y="4011"/>
                  </a:moveTo>
                  <a:lnTo>
                    <a:pt x="4043" y="4320"/>
                  </a:lnTo>
                  <a:lnTo>
                    <a:pt x="578" y="4320"/>
                  </a:lnTo>
                  <a:lnTo>
                    <a:pt x="578" y="4011"/>
                  </a:lnTo>
                  <a:close/>
                  <a:moveTo>
                    <a:pt x="7624" y="14194"/>
                  </a:moveTo>
                  <a:lnTo>
                    <a:pt x="16402" y="14194"/>
                  </a:lnTo>
                  <a:lnTo>
                    <a:pt x="16402" y="16200"/>
                  </a:lnTo>
                  <a:lnTo>
                    <a:pt x="7624" y="16200"/>
                  </a:lnTo>
                </a:path>
              </a:pathLst>
            </a:custGeom>
            <a:solidFill>
              <a:srgbClr val="C0C0C0"/>
            </a:solidFill>
            <a:ln w="9525">
              <a:solidFill>
                <a:srgbClr val="000000"/>
              </a:solidFill>
              <a:miter lim="800000"/>
              <a:headEnd/>
              <a:tailEnd/>
            </a:ln>
          </p:spPr>
          <p:txBody>
            <a:bodyPr/>
            <a:lstStyle/>
            <a:p>
              <a:endParaRPr lang="zh-CN" altLang="en-US"/>
            </a:p>
          </p:txBody>
        </p:sp>
        <p:sp>
          <p:nvSpPr>
            <p:cNvPr id="15" name="computr3"/>
            <p:cNvSpPr>
              <a:spLocks noEditPoints="1" noChangeArrowheads="1"/>
            </p:cNvSpPr>
            <p:nvPr/>
          </p:nvSpPr>
          <p:spPr bwMode="auto">
            <a:xfrm>
              <a:off x="8460" y="3780"/>
              <a:ext cx="652" cy="55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7818 w 21600"/>
                <a:gd name="T13" fmla="*/ 2598 h 21600"/>
                <a:gd name="T14" fmla="*/ 16366 w 21600"/>
                <a:gd name="T15" fmla="*/ 11750 h 21600"/>
              </a:gdLst>
              <a:ahLst/>
              <a:cxnLst>
                <a:cxn ang="T8">
                  <a:pos x="T0" y="T1"/>
                </a:cxn>
                <a:cxn ang="T9">
                  <a:pos x="T2" y="T3"/>
                </a:cxn>
                <a:cxn ang="T10">
                  <a:pos x="T4" y="T5"/>
                </a:cxn>
                <a:cxn ang="T11">
                  <a:pos x="T6" y="T7"/>
                </a:cxn>
              </a:cxnLst>
              <a:rect l="T12" t="T13" r="T14" b="T15"/>
              <a:pathLst>
                <a:path w="21600" h="21600" extrusionOk="0">
                  <a:moveTo>
                    <a:pt x="18250" y="17743"/>
                  </a:moveTo>
                  <a:lnTo>
                    <a:pt x="17557" y="16971"/>
                  </a:lnTo>
                  <a:lnTo>
                    <a:pt x="5429" y="16971"/>
                  </a:lnTo>
                  <a:lnTo>
                    <a:pt x="4736" y="17743"/>
                  </a:lnTo>
                  <a:lnTo>
                    <a:pt x="18250" y="17743"/>
                  </a:lnTo>
                  <a:close/>
                </a:path>
                <a:path w="21600" h="21600" extrusionOk="0">
                  <a:moveTo>
                    <a:pt x="18250" y="17743"/>
                  </a:moveTo>
                  <a:moveTo>
                    <a:pt x="19405" y="19131"/>
                  </a:moveTo>
                  <a:lnTo>
                    <a:pt x="18712" y="18360"/>
                  </a:lnTo>
                  <a:lnTo>
                    <a:pt x="4274" y="18360"/>
                  </a:lnTo>
                  <a:lnTo>
                    <a:pt x="3581" y="19131"/>
                  </a:lnTo>
                  <a:lnTo>
                    <a:pt x="19405" y="19131"/>
                  </a:lnTo>
                  <a:close/>
                </a:path>
                <a:path w="21600" h="21600" extrusionOk="0">
                  <a:moveTo>
                    <a:pt x="19405" y="19131"/>
                  </a:moveTo>
                  <a:moveTo>
                    <a:pt x="20560" y="20520"/>
                  </a:moveTo>
                  <a:lnTo>
                    <a:pt x="19867" y="19749"/>
                  </a:lnTo>
                  <a:lnTo>
                    <a:pt x="3119" y="19749"/>
                  </a:lnTo>
                  <a:lnTo>
                    <a:pt x="2426" y="20520"/>
                  </a:lnTo>
                  <a:lnTo>
                    <a:pt x="20560" y="20520"/>
                  </a:lnTo>
                  <a:close/>
                </a:path>
                <a:path w="21600" h="21600" extrusionOk="0">
                  <a:moveTo>
                    <a:pt x="20560" y="20520"/>
                  </a:moveTo>
                  <a:moveTo>
                    <a:pt x="4620" y="16971"/>
                  </a:moveTo>
                  <a:lnTo>
                    <a:pt x="5313" y="16200"/>
                  </a:lnTo>
                  <a:lnTo>
                    <a:pt x="7624" y="16200"/>
                  </a:lnTo>
                  <a:lnTo>
                    <a:pt x="7624" y="14194"/>
                  </a:lnTo>
                  <a:lnTo>
                    <a:pt x="5891" y="14194"/>
                  </a:lnTo>
                  <a:lnTo>
                    <a:pt x="5891" y="0"/>
                  </a:lnTo>
                  <a:lnTo>
                    <a:pt x="12013" y="0"/>
                  </a:lnTo>
                  <a:lnTo>
                    <a:pt x="18135" y="0"/>
                  </a:lnTo>
                  <a:lnTo>
                    <a:pt x="18135" y="10800"/>
                  </a:lnTo>
                  <a:lnTo>
                    <a:pt x="18135" y="14194"/>
                  </a:lnTo>
                  <a:lnTo>
                    <a:pt x="16402" y="14194"/>
                  </a:lnTo>
                  <a:lnTo>
                    <a:pt x="16402" y="16200"/>
                  </a:lnTo>
                  <a:lnTo>
                    <a:pt x="17788" y="16200"/>
                  </a:lnTo>
                  <a:lnTo>
                    <a:pt x="19059" y="17743"/>
                  </a:lnTo>
                  <a:lnTo>
                    <a:pt x="21022" y="19903"/>
                  </a:lnTo>
                  <a:lnTo>
                    <a:pt x="21253" y="20057"/>
                  </a:lnTo>
                  <a:lnTo>
                    <a:pt x="21369" y="20366"/>
                  </a:lnTo>
                  <a:lnTo>
                    <a:pt x="21600" y="20674"/>
                  </a:lnTo>
                  <a:lnTo>
                    <a:pt x="21600" y="20829"/>
                  </a:lnTo>
                  <a:lnTo>
                    <a:pt x="21600" y="20983"/>
                  </a:lnTo>
                  <a:lnTo>
                    <a:pt x="21600" y="21137"/>
                  </a:lnTo>
                  <a:lnTo>
                    <a:pt x="21600" y="21291"/>
                  </a:lnTo>
                  <a:lnTo>
                    <a:pt x="21484" y="21446"/>
                  </a:lnTo>
                  <a:lnTo>
                    <a:pt x="21369" y="21446"/>
                  </a:lnTo>
                  <a:lnTo>
                    <a:pt x="21138" y="21600"/>
                  </a:lnTo>
                  <a:lnTo>
                    <a:pt x="21022" y="21600"/>
                  </a:lnTo>
                  <a:lnTo>
                    <a:pt x="10973" y="21600"/>
                  </a:lnTo>
                  <a:lnTo>
                    <a:pt x="2079" y="21600"/>
                  </a:lnTo>
                  <a:lnTo>
                    <a:pt x="1848" y="21600"/>
                  </a:lnTo>
                  <a:lnTo>
                    <a:pt x="1733" y="21446"/>
                  </a:lnTo>
                  <a:lnTo>
                    <a:pt x="1617" y="21446"/>
                  </a:lnTo>
                  <a:lnTo>
                    <a:pt x="1502" y="21291"/>
                  </a:lnTo>
                  <a:lnTo>
                    <a:pt x="1386" y="21291"/>
                  </a:lnTo>
                  <a:lnTo>
                    <a:pt x="1386" y="21137"/>
                  </a:lnTo>
                  <a:lnTo>
                    <a:pt x="1386" y="20983"/>
                  </a:lnTo>
                  <a:lnTo>
                    <a:pt x="1386" y="20829"/>
                  </a:lnTo>
                  <a:lnTo>
                    <a:pt x="1502" y="20674"/>
                  </a:lnTo>
                  <a:lnTo>
                    <a:pt x="1617" y="20366"/>
                  </a:lnTo>
                  <a:lnTo>
                    <a:pt x="1733" y="20057"/>
                  </a:lnTo>
                  <a:lnTo>
                    <a:pt x="1964" y="19903"/>
                  </a:lnTo>
                  <a:lnTo>
                    <a:pt x="0" y="19903"/>
                  </a:lnTo>
                  <a:lnTo>
                    <a:pt x="0" y="10800"/>
                  </a:lnTo>
                  <a:lnTo>
                    <a:pt x="0" y="2777"/>
                  </a:lnTo>
                  <a:lnTo>
                    <a:pt x="4620" y="2777"/>
                  </a:lnTo>
                  <a:lnTo>
                    <a:pt x="4620" y="16971"/>
                  </a:lnTo>
                  <a:moveTo>
                    <a:pt x="4620" y="16971"/>
                  </a:moveTo>
                  <a:moveTo>
                    <a:pt x="4620" y="16971"/>
                  </a:moveTo>
                  <a:lnTo>
                    <a:pt x="4158" y="17434"/>
                  </a:lnTo>
                  <a:lnTo>
                    <a:pt x="2541" y="19286"/>
                  </a:lnTo>
                  <a:lnTo>
                    <a:pt x="1964" y="19903"/>
                  </a:lnTo>
                  <a:lnTo>
                    <a:pt x="4620" y="16971"/>
                  </a:lnTo>
                  <a:close/>
                </a:path>
                <a:path w="21600" h="21600" extrusionOk="0">
                  <a:moveTo>
                    <a:pt x="7624" y="2314"/>
                  </a:moveTo>
                  <a:moveTo>
                    <a:pt x="16402" y="2314"/>
                  </a:moveTo>
                  <a:lnTo>
                    <a:pt x="16402" y="11880"/>
                  </a:lnTo>
                  <a:lnTo>
                    <a:pt x="7624" y="11880"/>
                  </a:lnTo>
                  <a:lnTo>
                    <a:pt x="7624" y="2314"/>
                  </a:lnTo>
                  <a:close/>
                </a:path>
                <a:path w="21600" h="21600" extrusionOk="0">
                  <a:moveTo>
                    <a:pt x="578" y="4011"/>
                  </a:moveTo>
                  <a:moveTo>
                    <a:pt x="4043" y="4011"/>
                  </a:moveTo>
                  <a:lnTo>
                    <a:pt x="4043" y="4320"/>
                  </a:lnTo>
                  <a:lnTo>
                    <a:pt x="578" y="4320"/>
                  </a:lnTo>
                  <a:lnTo>
                    <a:pt x="578" y="4011"/>
                  </a:lnTo>
                  <a:close/>
                  <a:moveTo>
                    <a:pt x="7624" y="14194"/>
                  </a:moveTo>
                  <a:lnTo>
                    <a:pt x="16402" y="14194"/>
                  </a:lnTo>
                  <a:lnTo>
                    <a:pt x="16402" y="16200"/>
                  </a:lnTo>
                  <a:lnTo>
                    <a:pt x="7624" y="16200"/>
                  </a:lnTo>
                </a:path>
              </a:pathLst>
            </a:custGeom>
            <a:solidFill>
              <a:srgbClr val="C0C0C0"/>
            </a:solidFill>
            <a:ln w="9525">
              <a:solidFill>
                <a:srgbClr val="000000"/>
              </a:solidFill>
              <a:miter lim="800000"/>
              <a:headEnd/>
              <a:tailEnd/>
            </a:ln>
          </p:spPr>
          <p:txBody>
            <a:bodyPr/>
            <a:lstStyle/>
            <a:p>
              <a:endParaRPr lang="zh-CN" altLang="en-US"/>
            </a:p>
          </p:txBody>
        </p:sp>
        <p:sp>
          <p:nvSpPr>
            <p:cNvPr id="16" name="computr3"/>
            <p:cNvSpPr>
              <a:spLocks noEditPoints="1" noChangeArrowheads="1"/>
            </p:cNvSpPr>
            <p:nvPr/>
          </p:nvSpPr>
          <p:spPr bwMode="auto">
            <a:xfrm>
              <a:off x="8460" y="5184"/>
              <a:ext cx="652" cy="55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7818 w 21600"/>
                <a:gd name="T13" fmla="*/ 2598 h 21600"/>
                <a:gd name="T14" fmla="*/ 16366 w 21600"/>
                <a:gd name="T15" fmla="*/ 11750 h 21600"/>
              </a:gdLst>
              <a:ahLst/>
              <a:cxnLst>
                <a:cxn ang="T8">
                  <a:pos x="T0" y="T1"/>
                </a:cxn>
                <a:cxn ang="T9">
                  <a:pos x="T2" y="T3"/>
                </a:cxn>
                <a:cxn ang="T10">
                  <a:pos x="T4" y="T5"/>
                </a:cxn>
                <a:cxn ang="T11">
                  <a:pos x="T6" y="T7"/>
                </a:cxn>
              </a:cxnLst>
              <a:rect l="T12" t="T13" r="T14" b="T15"/>
              <a:pathLst>
                <a:path w="21600" h="21600" extrusionOk="0">
                  <a:moveTo>
                    <a:pt x="18250" y="17743"/>
                  </a:moveTo>
                  <a:lnTo>
                    <a:pt x="17557" y="16971"/>
                  </a:lnTo>
                  <a:lnTo>
                    <a:pt x="5429" y="16971"/>
                  </a:lnTo>
                  <a:lnTo>
                    <a:pt x="4736" y="17743"/>
                  </a:lnTo>
                  <a:lnTo>
                    <a:pt x="18250" y="17743"/>
                  </a:lnTo>
                  <a:close/>
                </a:path>
                <a:path w="21600" h="21600" extrusionOk="0">
                  <a:moveTo>
                    <a:pt x="18250" y="17743"/>
                  </a:moveTo>
                  <a:moveTo>
                    <a:pt x="19405" y="19131"/>
                  </a:moveTo>
                  <a:lnTo>
                    <a:pt x="18712" y="18360"/>
                  </a:lnTo>
                  <a:lnTo>
                    <a:pt x="4274" y="18360"/>
                  </a:lnTo>
                  <a:lnTo>
                    <a:pt x="3581" y="19131"/>
                  </a:lnTo>
                  <a:lnTo>
                    <a:pt x="19405" y="19131"/>
                  </a:lnTo>
                  <a:close/>
                </a:path>
                <a:path w="21600" h="21600" extrusionOk="0">
                  <a:moveTo>
                    <a:pt x="19405" y="19131"/>
                  </a:moveTo>
                  <a:moveTo>
                    <a:pt x="20560" y="20520"/>
                  </a:moveTo>
                  <a:lnTo>
                    <a:pt x="19867" y="19749"/>
                  </a:lnTo>
                  <a:lnTo>
                    <a:pt x="3119" y="19749"/>
                  </a:lnTo>
                  <a:lnTo>
                    <a:pt x="2426" y="20520"/>
                  </a:lnTo>
                  <a:lnTo>
                    <a:pt x="20560" y="20520"/>
                  </a:lnTo>
                  <a:close/>
                </a:path>
                <a:path w="21600" h="21600" extrusionOk="0">
                  <a:moveTo>
                    <a:pt x="20560" y="20520"/>
                  </a:moveTo>
                  <a:moveTo>
                    <a:pt x="4620" y="16971"/>
                  </a:moveTo>
                  <a:lnTo>
                    <a:pt x="5313" y="16200"/>
                  </a:lnTo>
                  <a:lnTo>
                    <a:pt x="7624" y="16200"/>
                  </a:lnTo>
                  <a:lnTo>
                    <a:pt x="7624" y="14194"/>
                  </a:lnTo>
                  <a:lnTo>
                    <a:pt x="5891" y="14194"/>
                  </a:lnTo>
                  <a:lnTo>
                    <a:pt x="5891" y="0"/>
                  </a:lnTo>
                  <a:lnTo>
                    <a:pt x="12013" y="0"/>
                  </a:lnTo>
                  <a:lnTo>
                    <a:pt x="18135" y="0"/>
                  </a:lnTo>
                  <a:lnTo>
                    <a:pt x="18135" y="10800"/>
                  </a:lnTo>
                  <a:lnTo>
                    <a:pt x="18135" y="14194"/>
                  </a:lnTo>
                  <a:lnTo>
                    <a:pt x="16402" y="14194"/>
                  </a:lnTo>
                  <a:lnTo>
                    <a:pt x="16402" y="16200"/>
                  </a:lnTo>
                  <a:lnTo>
                    <a:pt x="17788" y="16200"/>
                  </a:lnTo>
                  <a:lnTo>
                    <a:pt x="19059" y="17743"/>
                  </a:lnTo>
                  <a:lnTo>
                    <a:pt x="21022" y="19903"/>
                  </a:lnTo>
                  <a:lnTo>
                    <a:pt x="21253" y="20057"/>
                  </a:lnTo>
                  <a:lnTo>
                    <a:pt x="21369" y="20366"/>
                  </a:lnTo>
                  <a:lnTo>
                    <a:pt x="21600" y="20674"/>
                  </a:lnTo>
                  <a:lnTo>
                    <a:pt x="21600" y="20829"/>
                  </a:lnTo>
                  <a:lnTo>
                    <a:pt x="21600" y="20983"/>
                  </a:lnTo>
                  <a:lnTo>
                    <a:pt x="21600" y="21137"/>
                  </a:lnTo>
                  <a:lnTo>
                    <a:pt x="21600" y="21291"/>
                  </a:lnTo>
                  <a:lnTo>
                    <a:pt x="21484" y="21446"/>
                  </a:lnTo>
                  <a:lnTo>
                    <a:pt x="21369" y="21446"/>
                  </a:lnTo>
                  <a:lnTo>
                    <a:pt x="21138" y="21600"/>
                  </a:lnTo>
                  <a:lnTo>
                    <a:pt x="21022" y="21600"/>
                  </a:lnTo>
                  <a:lnTo>
                    <a:pt x="10973" y="21600"/>
                  </a:lnTo>
                  <a:lnTo>
                    <a:pt x="2079" y="21600"/>
                  </a:lnTo>
                  <a:lnTo>
                    <a:pt x="1848" y="21600"/>
                  </a:lnTo>
                  <a:lnTo>
                    <a:pt x="1733" y="21446"/>
                  </a:lnTo>
                  <a:lnTo>
                    <a:pt x="1617" y="21446"/>
                  </a:lnTo>
                  <a:lnTo>
                    <a:pt x="1502" y="21291"/>
                  </a:lnTo>
                  <a:lnTo>
                    <a:pt x="1386" y="21291"/>
                  </a:lnTo>
                  <a:lnTo>
                    <a:pt x="1386" y="21137"/>
                  </a:lnTo>
                  <a:lnTo>
                    <a:pt x="1386" y="20983"/>
                  </a:lnTo>
                  <a:lnTo>
                    <a:pt x="1386" y="20829"/>
                  </a:lnTo>
                  <a:lnTo>
                    <a:pt x="1502" y="20674"/>
                  </a:lnTo>
                  <a:lnTo>
                    <a:pt x="1617" y="20366"/>
                  </a:lnTo>
                  <a:lnTo>
                    <a:pt x="1733" y="20057"/>
                  </a:lnTo>
                  <a:lnTo>
                    <a:pt x="1964" y="19903"/>
                  </a:lnTo>
                  <a:lnTo>
                    <a:pt x="0" y="19903"/>
                  </a:lnTo>
                  <a:lnTo>
                    <a:pt x="0" y="10800"/>
                  </a:lnTo>
                  <a:lnTo>
                    <a:pt x="0" y="2777"/>
                  </a:lnTo>
                  <a:lnTo>
                    <a:pt x="4620" y="2777"/>
                  </a:lnTo>
                  <a:lnTo>
                    <a:pt x="4620" y="16971"/>
                  </a:lnTo>
                  <a:moveTo>
                    <a:pt x="4620" y="16971"/>
                  </a:moveTo>
                  <a:moveTo>
                    <a:pt x="4620" y="16971"/>
                  </a:moveTo>
                  <a:lnTo>
                    <a:pt x="4158" y="17434"/>
                  </a:lnTo>
                  <a:lnTo>
                    <a:pt x="2541" y="19286"/>
                  </a:lnTo>
                  <a:lnTo>
                    <a:pt x="1964" y="19903"/>
                  </a:lnTo>
                  <a:lnTo>
                    <a:pt x="4620" y="16971"/>
                  </a:lnTo>
                  <a:close/>
                </a:path>
                <a:path w="21600" h="21600" extrusionOk="0">
                  <a:moveTo>
                    <a:pt x="7624" y="2314"/>
                  </a:moveTo>
                  <a:moveTo>
                    <a:pt x="16402" y="2314"/>
                  </a:moveTo>
                  <a:lnTo>
                    <a:pt x="16402" y="11880"/>
                  </a:lnTo>
                  <a:lnTo>
                    <a:pt x="7624" y="11880"/>
                  </a:lnTo>
                  <a:lnTo>
                    <a:pt x="7624" y="2314"/>
                  </a:lnTo>
                  <a:close/>
                </a:path>
                <a:path w="21600" h="21600" extrusionOk="0">
                  <a:moveTo>
                    <a:pt x="578" y="4011"/>
                  </a:moveTo>
                  <a:moveTo>
                    <a:pt x="4043" y="4011"/>
                  </a:moveTo>
                  <a:lnTo>
                    <a:pt x="4043" y="4320"/>
                  </a:lnTo>
                  <a:lnTo>
                    <a:pt x="578" y="4320"/>
                  </a:lnTo>
                  <a:lnTo>
                    <a:pt x="578" y="4011"/>
                  </a:lnTo>
                  <a:close/>
                  <a:moveTo>
                    <a:pt x="7624" y="14194"/>
                  </a:moveTo>
                  <a:lnTo>
                    <a:pt x="16402" y="14194"/>
                  </a:lnTo>
                  <a:lnTo>
                    <a:pt x="16402" y="16200"/>
                  </a:lnTo>
                  <a:lnTo>
                    <a:pt x="7624" y="16200"/>
                  </a:lnTo>
                </a:path>
              </a:pathLst>
            </a:custGeom>
            <a:solidFill>
              <a:srgbClr val="C0C0C0"/>
            </a:solidFill>
            <a:ln w="9525">
              <a:solidFill>
                <a:srgbClr val="000000"/>
              </a:solidFill>
              <a:miter lim="800000"/>
              <a:headEnd/>
              <a:tailEnd/>
            </a:ln>
          </p:spPr>
          <p:txBody>
            <a:bodyPr/>
            <a:lstStyle/>
            <a:p>
              <a:endParaRPr lang="zh-CN" altLang="en-US"/>
            </a:p>
          </p:txBody>
        </p:sp>
        <p:sp>
          <p:nvSpPr>
            <p:cNvPr id="17" name="Line 16"/>
            <p:cNvSpPr>
              <a:spLocks noChangeShapeType="1"/>
            </p:cNvSpPr>
            <p:nvPr/>
          </p:nvSpPr>
          <p:spPr bwMode="auto">
            <a:xfrm>
              <a:off x="2880" y="3780"/>
              <a:ext cx="144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17"/>
            <p:cNvSpPr>
              <a:spLocks noChangeShapeType="1"/>
            </p:cNvSpPr>
            <p:nvPr/>
          </p:nvSpPr>
          <p:spPr bwMode="auto">
            <a:xfrm>
              <a:off x="5040" y="3780"/>
              <a:ext cx="180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 name="Rectangle 18"/>
          <p:cNvSpPr>
            <a:spLocks noChangeArrowheads="1"/>
          </p:cNvSpPr>
          <p:nvPr/>
        </p:nvSpPr>
        <p:spPr bwMode="auto">
          <a:xfrm>
            <a:off x="990600" y="3423741"/>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客户机</a:t>
            </a:r>
          </a:p>
        </p:txBody>
      </p:sp>
      <p:sp>
        <p:nvSpPr>
          <p:cNvPr id="20" name="Rectangle 19"/>
          <p:cNvSpPr>
            <a:spLocks noChangeArrowheads="1"/>
          </p:cNvSpPr>
          <p:nvPr/>
        </p:nvSpPr>
        <p:spPr bwMode="auto">
          <a:xfrm>
            <a:off x="1998826" y="2890341"/>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dirty="0"/>
              <a:t>PPP</a:t>
            </a:r>
          </a:p>
          <a:p>
            <a:pPr algn="ctr" eaLnBrk="1" hangingPunct="1"/>
            <a:r>
              <a:rPr lang="en-US" altLang="zh-CN" sz="1600" dirty="0"/>
              <a:t>(</a:t>
            </a:r>
            <a:r>
              <a:rPr lang="zh-CN" altLang="en-US" sz="1600" dirty="0"/>
              <a:t>电话网</a:t>
            </a:r>
            <a:r>
              <a:rPr lang="en-US" altLang="zh-CN" sz="1600" dirty="0"/>
              <a:t>)</a:t>
            </a:r>
          </a:p>
        </p:txBody>
      </p:sp>
      <p:sp>
        <p:nvSpPr>
          <p:cNvPr id="21" name="Rectangle 20"/>
          <p:cNvSpPr>
            <a:spLocks noChangeArrowheads="1"/>
          </p:cNvSpPr>
          <p:nvPr/>
        </p:nvSpPr>
        <p:spPr bwMode="auto">
          <a:xfrm>
            <a:off x="2895600" y="3804741"/>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t>PAC</a:t>
            </a:r>
          </a:p>
        </p:txBody>
      </p:sp>
      <p:sp>
        <p:nvSpPr>
          <p:cNvPr id="22" name="Rectangle 21"/>
          <p:cNvSpPr>
            <a:spLocks noChangeArrowheads="1"/>
          </p:cNvSpPr>
          <p:nvPr/>
        </p:nvSpPr>
        <p:spPr bwMode="auto">
          <a:xfrm>
            <a:off x="5257800" y="3880941"/>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t>PNS</a:t>
            </a:r>
          </a:p>
        </p:txBody>
      </p:sp>
      <p:sp>
        <p:nvSpPr>
          <p:cNvPr id="23" name="Rectangle 22"/>
          <p:cNvSpPr>
            <a:spLocks noChangeArrowheads="1"/>
          </p:cNvSpPr>
          <p:nvPr/>
        </p:nvSpPr>
        <p:spPr bwMode="auto">
          <a:xfrm>
            <a:off x="4045672" y="2734330"/>
            <a:ext cx="914400" cy="553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dirty="0"/>
              <a:t>PPTP</a:t>
            </a:r>
            <a:r>
              <a:rPr lang="zh-CN" altLang="en-US" sz="1600" dirty="0"/>
              <a:t>隧道</a:t>
            </a:r>
            <a:endParaRPr lang="en-US" altLang="zh-CN" sz="1600" dirty="0"/>
          </a:p>
          <a:p>
            <a:pPr algn="ctr" eaLnBrk="1" hangingPunct="1"/>
            <a:r>
              <a:rPr lang="en-US" altLang="zh-CN" sz="1600" dirty="0"/>
              <a:t>Internet</a:t>
            </a:r>
            <a:endParaRPr lang="zh-CN" altLang="en-US" sz="1600" dirty="0"/>
          </a:p>
        </p:txBody>
      </p:sp>
      <p:sp>
        <p:nvSpPr>
          <p:cNvPr id="24" name="Rectangle 23"/>
          <p:cNvSpPr>
            <a:spLocks noChangeArrowheads="1"/>
          </p:cNvSpPr>
          <p:nvPr/>
        </p:nvSpPr>
        <p:spPr bwMode="auto">
          <a:xfrm>
            <a:off x="2895600" y="2052141"/>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位于</a:t>
            </a:r>
            <a:r>
              <a:rPr lang="en-US" altLang="zh-CN" sz="1600"/>
              <a:t>ISP</a:t>
            </a:r>
            <a:r>
              <a:rPr lang="zh-CN" altLang="en-US" sz="1600"/>
              <a:t>处</a:t>
            </a:r>
          </a:p>
        </p:txBody>
      </p:sp>
      <p:sp>
        <p:nvSpPr>
          <p:cNvPr id="25" name="Rectangle 24"/>
          <p:cNvSpPr>
            <a:spLocks noChangeArrowheads="1"/>
          </p:cNvSpPr>
          <p:nvPr/>
        </p:nvSpPr>
        <p:spPr bwMode="auto">
          <a:xfrm>
            <a:off x="6705600" y="2204541"/>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专用网络</a:t>
            </a:r>
          </a:p>
        </p:txBody>
      </p:sp>
      <p:sp>
        <p:nvSpPr>
          <p:cNvPr id="26" name="Rectangle 25"/>
          <p:cNvSpPr>
            <a:spLocks noChangeArrowheads="1"/>
          </p:cNvSpPr>
          <p:nvPr/>
        </p:nvSpPr>
        <p:spPr bwMode="auto">
          <a:xfrm>
            <a:off x="2895600" y="4414341"/>
            <a:ext cx="198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b="1">
                <a:latin typeface="宋体" panose="02010600030101010101" pitchFamily="2" charset="-122"/>
              </a:rPr>
              <a:t>PPTP</a:t>
            </a:r>
            <a:r>
              <a:rPr kumimoji="1" lang="zh-CN" altLang="en-US" b="1">
                <a:latin typeface="宋体" panose="02010600030101010101" pitchFamily="2" charset="-122"/>
              </a:rPr>
              <a:t>协议模型 </a:t>
            </a:r>
          </a:p>
        </p:txBody>
      </p:sp>
      <p:sp>
        <p:nvSpPr>
          <p:cNvPr id="27" name="Rectangle 26"/>
          <p:cNvSpPr>
            <a:spLocks noChangeArrowheads="1"/>
          </p:cNvSpPr>
          <p:nvPr/>
        </p:nvSpPr>
        <p:spPr bwMode="auto">
          <a:xfrm>
            <a:off x="457200" y="5231328"/>
            <a:ext cx="8305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dirty="0">
                <a:latin typeface="宋体" panose="02010600030101010101" pitchFamily="2" charset="-122"/>
              </a:rPr>
              <a:t>  PAC</a:t>
            </a:r>
            <a:r>
              <a:rPr kumimoji="1" lang="zh-CN" altLang="en-US" dirty="0">
                <a:latin typeface="宋体" panose="02010600030101010101" pitchFamily="2" charset="-122"/>
              </a:rPr>
              <a:t>把</a:t>
            </a:r>
            <a:r>
              <a:rPr kumimoji="1" lang="en-US" altLang="zh-CN" dirty="0">
                <a:latin typeface="宋体" panose="02010600030101010101" pitchFamily="2" charset="-122"/>
              </a:rPr>
              <a:t>PPP</a:t>
            </a:r>
            <a:r>
              <a:rPr kumimoji="1" lang="zh-CN" altLang="en-US" dirty="0">
                <a:latin typeface="宋体" panose="02010600030101010101" pitchFamily="2" charset="-122"/>
              </a:rPr>
              <a:t>数据帧封装后在因特网上传输。这些</a:t>
            </a:r>
            <a:r>
              <a:rPr kumimoji="1" lang="en-US" altLang="zh-CN" dirty="0">
                <a:latin typeface="宋体" panose="02010600030101010101" pitchFamily="2" charset="-122"/>
              </a:rPr>
              <a:t>IP</a:t>
            </a:r>
            <a:r>
              <a:rPr kumimoji="1" lang="zh-CN" altLang="en-US" dirty="0">
                <a:latin typeface="宋体" panose="02010600030101010101" pitchFamily="2" charset="-122"/>
              </a:rPr>
              <a:t>数据包在因特网上按特定的路由传送，直到到达</a:t>
            </a:r>
            <a:r>
              <a:rPr kumimoji="1" lang="en-US" altLang="zh-CN" dirty="0">
                <a:latin typeface="宋体" panose="02010600030101010101" pitchFamily="2" charset="-122"/>
              </a:rPr>
              <a:t>PNS</a:t>
            </a:r>
            <a:r>
              <a:rPr kumimoji="1" lang="zh-CN" altLang="en-US" dirty="0">
                <a:latin typeface="宋体" panose="02010600030101010101" pitchFamily="2" charset="-122"/>
              </a:rPr>
              <a:t>。</a:t>
            </a:r>
          </a:p>
          <a:p>
            <a:pPr eaLnBrk="1" hangingPunct="1"/>
            <a:r>
              <a:rPr kumimoji="1" lang="zh-CN" altLang="en-US" dirty="0">
                <a:latin typeface="宋体" panose="02010600030101010101" pitchFamily="2" charset="-122"/>
              </a:rPr>
              <a:t>  </a:t>
            </a:r>
            <a:r>
              <a:rPr kumimoji="1" lang="en-US" altLang="zh-CN" dirty="0">
                <a:latin typeface="宋体" panose="02010600030101010101" pitchFamily="2" charset="-122"/>
              </a:rPr>
              <a:t>PNS</a:t>
            </a:r>
            <a:r>
              <a:rPr kumimoji="1" lang="zh-CN" altLang="en-US" dirty="0">
                <a:latin typeface="宋体" panose="02010600030101010101" pitchFamily="2" charset="-122"/>
              </a:rPr>
              <a:t>把</a:t>
            </a:r>
            <a:r>
              <a:rPr kumimoji="1" lang="en-US" altLang="zh-CN" dirty="0">
                <a:latin typeface="宋体" panose="02010600030101010101" pitchFamily="2" charset="-122"/>
              </a:rPr>
              <a:t>IP</a:t>
            </a:r>
            <a:r>
              <a:rPr kumimoji="1" lang="zh-CN" altLang="en-US" dirty="0">
                <a:latin typeface="宋体" panose="02010600030101010101" pitchFamily="2" charset="-122"/>
              </a:rPr>
              <a:t>数据包分解为</a:t>
            </a:r>
            <a:r>
              <a:rPr kumimoji="1" lang="en-US" altLang="zh-CN" dirty="0">
                <a:latin typeface="宋体" panose="02010600030101010101" pitchFamily="2" charset="-122"/>
              </a:rPr>
              <a:t>PPP</a:t>
            </a:r>
            <a:r>
              <a:rPr kumimoji="1" lang="zh-CN" altLang="en-US" dirty="0">
                <a:latin typeface="宋体" panose="02010600030101010101" pitchFamily="2" charset="-122"/>
              </a:rPr>
              <a:t>数据包，并从这些</a:t>
            </a:r>
            <a:r>
              <a:rPr kumimoji="1" lang="en-US" altLang="zh-CN" dirty="0">
                <a:latin typeface="宋体" panose="02010600030101010101" pitchFamily="2" charset="-122"/>
              </a:rPr>
              <a:t>PPP</a:t>
            </a:r>
            <a:r>
              <a:rPr kumimoji="1" lang="zh-CN" altLang="en-US" dirty="0">
                <a:latin typeface="宋体" panose="02010600030101010101" pitchFamily="2" charset="-122"/>
              </a:rPr>
              <a:t>数据包中提取出必要的信息，然后把数据包通过专用网络发送到目的计算机 </a:t>
            </a:r>
          </a:p>
        </p:txBody>
      </p:sp>
    </p:spTree>
    <p:extLst>
      <p:ext uri="{BB962C8B-B14F-4D97-AF65-F5344CB8AC3E}">
        <p14:creationId xmlns:p14="http://schemas.microsoft.com/office/powerpoint/2010/main" val="2569296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533400" y="1558158"/>
            <a:ext cx="80772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charset="0"/>
              <a:buChar char="»"/>
              <a:defRPr sz="2000">
                <a:solidFill>
                  <a:schemeClr val="tx1"/>
                </a:solidFill>
                <a:latin typeface="+mn-lt"/>
                <a:ea typeface="+mn-ea"/>
              </a:defRPr>
            </a:lvl9pPr>
          </a:lstStyle>
          <a:p>
            <a:pPr eaLnBrk="1" hangingPunct="1">
              <a:lnSpc>
                <a:spcPct val="90000"/>
              </a:lnSpc>
              <a:buFont typeface="Wingdings" panose="05000000000000000000" pitchFamily="2" charset="2"/>
              <a:buNone/>
            </a:pPr>
            <a:r>
              <a:rPr lang="en-US" altLang="zh-CN" sz="2400" b="1" kern="0" dirty="0">
                <a:solidFill>
                  <a:schemeClr val="hlink"/>
                </a:solidFill>
              </a:rPr>
              <a:t>PPTP</a:t>
            </a:r>
            <a:r>
              <a:rPr lang="zh-CN" altLang="en-US" sz="2400" b="1" kern="0" dirty="0">
                <a:solidFill>
                  <a:schemeClr val="hlink"/>
                </a:solidFill>
              </a:rPr>
              <a:t>协议的基本模型</a:t>
            </a:r>
          </a:p>
          <a:p>
            <a:pPr eaLnBrk="1" hangingPunct="1">
              <a:lnSpc>
                <a:spcPct val="90000"/>
              </a:lnSpc>
              <a:spcBef>
                <a:spcPts val="1200"/>
              </a:spcBef>
              <a:buFont typeface="Wingdings" panose="05000000000000000000" pitchFamily="2" charset="2"/>
              <a:buNone/>
            </a:pPr>
            <a:r>
              <a:rPr lang="zh-CN" altLang="en-US" sz="2000" kern="0" dirty="0">
                <a:solidFill>
                  <a:schemeClr val="hlink"/>
                </a:solidFill>
                <a:latin typeface="宋体" panose="02010600030101010101" pitchFamily="2" charset="-122"/>
              </a:rPr>
              <a:t>    </a:t>
            </a:r>
            <a:r>
              <a:rPr lang="en-US" altLang="zh-CN" sz="2000" kern="0" dirty="0">
                <a:solidFill>
                  <a:schemeClr val="hlink"/>
                </a:solidFill>
                <a:latin typeface="宋体" panose="02010600030101010101" pitchFamily="2" charset="-122"/>
              </a:rPr>
              <a:t>(1) NAS</a:t>
            </a:r>
            <a:r>
              <a:rPr lang="zh-CN" altLang="en-US" sz="2000" kern="0" dirty="0">
                <a:solidFill>
                  <a:schemeClr val="hlink"/>
                </a:solidFill>
                <a:latin typeface="宋体" panose="02010600030101010101" pitchFamily="2" charset="-122"/>
              </a:rPr>
              <a:t>的任务在</a:t>
            </a:r>
            <a:r>
              <a:rPr lang="en-US" altLang="zh-CN" sz="2000" kern="0" dirty="0">
                <a:solidFill>
                  <a:schemeClr val="hlink"/>
                </a:solidFill>
                <a:latin typeface="宋体" panose="02010600030101010101" pitchFamily="2" charset="-122"/>
              </a:rPr>
              <a:t>PPTP</a:t>
            </a:r>
            <a:r>
              <a:rPr lang="zh-CN" altLang="en-US" sz="2000" kern="0" dirty="0">
                <a:solidFill>
                  <a:schemeClr val="hlink"/>
                </a:solidFill>
                <a:latin typeface="宋体" panose="02010600030101010101" pitchFamily="2" charset="-122"/>
              </a:rPr>
              <a:t>协议中被分配给两个主要的组件</a:t>
            </a:r>
          </a:p>
          <a:p>
            <a:pPr eaLnBrk="1" hangingPunct="1">
              <a:lnSpc>
                <a:spcPct val="90000"/>
              </a:lnSpc>
              <a:buFont typeface="Wingdings" panose="05000000000000000000" pitchFamily="2" charset="2"/>
              <a:buNone/>
            </a:pPr>
            <a:r>
              <a:rPr lang="zh-CN" altLang="en-US" sz="2000" kern="0" dirty="0">
                <a:latin typeface="宋体" panose="02010600030101010101" pitchFamily="2" charset="-122"/>
              </a:rPr>
              <a:t>        </a:t>
            </a:r>
            <a:r>
              <a:rPr lang="en-US" altLang="zh-CN" sz="2000" kern="0" dirty="0">
                <a:latin typeface="宋体" panose="02010600030101010101" pitchFamily="2" charset="-122"/>
              </a:rPr>
              <a:t>PPTP</a:t>
            </a:r>
            <a:r>
              <a:rPr lang="zh-CN" altLang="en-US" sz="2000" kern="0" dirty="0">
                <a:latin typeface="宋体" panose="02010600030101010101" pitchFamily="2" charset="-122"/>
              </a:rPr>
              <a:t>访问集中器</a:t>
            </a:r>
            <a:r>
              <a:rPr lang="en-US" altLang="zh-CN" sz="2000" kern="0" dirty="0">
                <a:latin typeface="宋体" panose="02010600030101010101" pitchFamily="2" charset="-122"/>
              </a:rPr>
              <a:t>PAC(PPTP Access Concentrator)</a:t>
            </a:r>
          </a:p>
          <a:p>
            <a:pPr eaLnBrk="1" hangingPunct="1">
              <a:lnSpc>
                <a:spcPct val="90000"/>
              </a:lnSpc>
              <a:buFont typeface="Wingdings" panose="05000000000000000000" pitchFamily="2" charset="2"/>
              <a:buNone/>
            </a:pPr>
            <a:r>
              <a:rPr lang="en-US" altLang="zh-CN" sz="2000" kern="0" dirty="0">
                <a:latin typeface="宋体" panose="02010600030101010101" pitchFamily="2" charset="-122"/>
              </a:rPr>
              <a:t>        PPTP</a:t>
            </a:r>
            <a:r>
              <a:rPr lang="zh-CN" altLang="en-US" sz="2000" kern="0" dirty="0">
                <a:latin typeface="宋体" panose="02010600030101010101" pitchFamily="2" charset="-122"/>
              </a:rPr>
              <a:t>网络服务器</a:t>
            </a:r>
            <a:r>
              <a:rPr lang="en-US" altLang="zh-CN" sz="2000" kern="0" dirty="0">
                <a:latin typeface="宋体" panose="02010600030101010101" pitchFamily="2" charset="-122"/>
              </a:rPr>
              <a:t>PNS(PPTP Network Server)</a:t>
            </a:r>
          </a:p>
          <a:p>
            <a:pPr eaLnBrk="1" hangingPunct="1">
              <a:lnSpc>
                <a:spcPct val="90000"/>
              </a:lnSpc>
              <a:buFont typeface="Wingdings" panose="05000000000000000000" pitchFamily="2" charset="2"/>
              <a:buNone/>
            </a:pPr>
            <a:endParaRPr lang="en-US" altLang="zh-CN" sz="2000" kern="0" dirty="0">
              <a:latin typeface="宋体" panose="02010600030101010101" pitchFamily="2" charset="-122"/>
            </a:endParaRPr>
          </a:p>
          <a:p>
            <a:pPr eaLnBrk="1" hangingPunct="1">
              <a:lnSpc>
                <a:spcPct val="90000"/>
              </a:lnSpc>
              <a:buFont typeface="Wingdings" panose="05000000000000000000" pitchFamily="2" charset="2"/>
              <a:buNone/>
            </a:pPr>
            <a:r>
              <a:rPr lang="en-US" altLang="zh-CN" sz="2000" kern="0" dirty="0">
                <a:solidFill>
                  <a:schemeClr val="hlink"/>
                </a:solidFill>
                <a:latin typeface="宋体" panose="02010600030101010101" pitchFamily="2" charset="-122"/>
                <a:cs typeface="Times New Roman" panose="02020603050405020304" pitchFamily="18" charset="0"/>
              </a:rPr>
              <a:t>    (2) PPTP</a:t>
            </a:r>
            <a:r>
              <a:rPr lang="zh-CN" altLang="en-US" sz="2000" kern="0" dirty="0">
                <a:solidFill>
                  <a:schemeClr val="hlink"/>
                </a:solidFill>
                <a:latin typeface="宋体" panose="02010600030101010101" pitchFamily="2" charset="-122"/>
                <a:cs typeface="Times New Roman" panose="02020603050405020304" pitchFamily="18" charset="0"/>
              </a:rPr>
              <a:t>访问集中器（</a:t>
            </a:r>
            <a:r>
              <a:rPr lang="en-US" altLang="zh-CN" sz="2000" kern="0" dirty="0">
                <a:solidFill>
                  <a:schemeClr val="hlink"/>
                </a:solidFill>
                <a:latin typeface="宋体" panose="02010600030101010101" pitchFamily="2" charset="-122"/>
                <a:cs typeface="Times New Roman" panose="02020603050405020304" pitchFamily="18" charset="0"/>
              </a:rPr>
              <a:t>PAC</a:t>
            </a:r>
            <a:r>
              <a:rPr lang="zh-CN" altLang="en-US" sz="2000" kern="0" dirty="0">
                <a:solidFill>
                  <a:schemeClr val="hlink"/>
                </a:solidFill>
                <a:latin typeface="宋体" panose="02010600030101010101" pitchFamily="2" charset="-122"/>
                <a:cs typeface="Times New Roman" panose="02020603050405020304" pitchFamily="18" charset="0"/>
              </a:rPr>
              <a:t>）</a:t>
            </a:r>
          </a:p>
          <a:p>
            <a:pPr eaLnBrk="1" hangingPunct="1">
              <a:lnSpc>
                <a:spcPct val="90000"/>
              </a:lnSpc>
              <a:buFont typeface="Wingdings" panose="05000000000000000000" pitchFamily="2" charset="2"/>
              <a:buNone/>
            </a:pPr>
            <a:r>
              <a:rPr lang="zh-CN" altLang="en-US" sz="2000" kern="0" dirty="0">
                <a:latin typeface="宋体" panose="02010600030101010101" pitchFamily="2" charset="-122"/>
                <a:cs typeface="Times New Roman" panose="02020603050405020304" pitchFamily="18" charset="0"/>
              </a:rPr>
              <a:t>     </a:t>
            </a:r>
            <a:r>
              <a:rPr lang="en-US" altLang="zh-CN" sz="2000" kern="0" dirty="0">
                <a:latin typeface="宋体" panose="02010600030101010101" pitchFamily="2" charset="-122"/>
                <a:cs typeface="Times New Roman" panose="02020603050405020304" pitchFamily="18" charset="0"/>
              </a:rPr>
              <a:t>PAC</a:t>
            </a:r>
            <a:r>
              <a:rPr lang="zh-CN" altLang="en-US" sz="2000" kern="0" dirty="0">
                <a:latin typeface="宋体" panose="02010600030101010101" pitchFamily="2" charset="-122"/>
                <a:cs typeface="Times New Roman" panose="02020603050405020304" pitchFamily="18" charset="0"/>
              </a:rPr>
              <a:t>与一条或多条</a:t>
            </a:r>
            <a:r>
              <a:rPr lang="en-US" altLang="zh-CN" sz="2000" kern="0" dirty="0">
                <a:latin typeface="宋体" panose="02010600030101010101" pitchFamily="2" charset="-122"/>
                <a:cs typeface="Times New Roman" panose="02020603050405020304" pitchFamily="18" charset="0"/>
              </a:rPr>
              <a:t>PSTN</a:t>
            </a:r>
            <a:r>
              <a:rPr lang="zh-CN" altLang="en-US" sz="2000" kern="0" dirty="0">
                <a:latin typeface="宋体" panose="02010600030101010101" pitchFamily="2" charset="-122"/>
                <a:cs typeface="Times New Roman" panose="02020603050405020304" pitchFamily="18" charset="0"/>
              </a:rPr>
              <a:t>或</a:t>
            </a:r>
            <a:r>
              <a:rPr lang="en-US" altLang="zh-CN" sz="2000" kern="0" dirty="0">
                <a:latin typeface="宋体" panose="02010600030101010101" pitchFamily="2" charset="-122"/>
                <a:cs typeface="Times New Roman" panose="02020603050405020304" pitchFamily="18" charset="0"/>
              </a:rPr>
              <a:t>ISDN</a:t>
            </a:r>
            <a:r>
              <a:rPr lang="zh-CN" altLang="en-US" sz="2000" kern="0" dirty="0">
                <a:latin typeface="宋体" panose="02010600030101010101" pitchFamily="2" charset="-122"/>
                <a:cs typeface="Times New Roman" panose="02020603050405020304" pitchFamily="18" charset="0"/>
              </a:rPr>
              <a:t>线路相连。它完成</a:t>
            </a:r>
            <a:r>
              <a:rPr lang="en-US" altLang="zh-CN" sz="2000" kern="0" dirty="0">
                <a:latin typeface="宋体" panose="02010600030101010101" pitchFamily="2" charset="-122"/>
                <a:cs typeface="Times New Roman" panose="02020603050405020304" pitchFamily="18" charset="0"/>
              </a:rPr>
              <a:t>PPP</a:t>
            </a:r>
            <a:r>
              <a:rPr lang="zh-CN" altLang="en-US" sz="2000" kern="0" dirty="0">
                <a:latin typeface="宋体" panose="02010600030101010101" pitchFamily="2" charset="-122"/>
                <a:cs typeface="Times New Roman" panose="02020603050405020304" pitchFamily="18" charset="0"/>
              </a:rPr>
              <a:t>操作并处理</a:t>
            </a:r>
            <a:r>
              <a:rPr lang="en-US" altLang="zh-CN" sz="2000" kern="0" dirty="0">
                <a:latin typeface="宋体" panose="02010600030101010101" pitchFamily="2" charset="-122"/>
                <a:cs typeface="Times New Roman" panose="02020603050405020304" pitchFamily="18" charset="0"/>
              </a:rPr>
              <a:t>PPTP</a:t>
            </a:r>
            <a:r>
              <a:rPr lang="zh-CN" altLang="en-US" sz="2000" kern="0" dirty="0">
                <a:latin typeface="宋体" panose="02010600030101010101" pitchFamily="2" charset="-122"/>
                <a:cs typeface="Times New Roman" panose="02020603050405020304" pitchFamily="18" charset="0"/>
              </a:rPr>
              <a:t>协议。</a:t>
            </a:r>
            <a:r>
              <a:rPr lang="en-US" altLang="zh-CN" sz="2000" kern="0" dirty="0">
                <a:latin typeface="宋体" panose="02010600030101010101" pitchFamily="2" charset="-122"/>
                <a:cs typeface="Times New Roman" panose="02020603050405020304" pitchFamily="18" charset="0"/>
              </a:rPr>
              <a:t>PAC</a:t>
            </a:r>
            <a:r>
              <a:rPr lang="zh-CN" altLang="en-US" sz="2000" kern="0" dirty="0">
                <a:latin typeface="宋体" panose="02010600030101010101" pitchFamily="2" charset="-122"/>
                <a:cs typeface="Times New Roman" panose="02020603050405020304" pitchFamily="18" charset="0"/>
              </a:rPr>
              <a:t>负责为</a:t>
            </a:r>
            <a:r>
              <a:rPr lang="en-US" altLang="zh-CN" sz="2000" kern="0" dirty="0">
                <a:latin typeface="宋体" panose="02010600030101010101" pitchFamily="2" charset="-122"/>
                <a:cs typeface="Times New Roman" panose="02020603050405020304" pitchFamily="18" charset="0"/>
              </a:rPr>
              <a:t>PSTN</a:t>
            </a:r>
            <a:r>
              <a:rPr lang="zh-CN" altLang="en-US" sz="2000" kern="0" dirty="0">
                <a:latin typeface="宋体" panose="02010600030101010101" pitchFamily="2" charset="-122"/>
                <a:cs typeface="Times New Roman" panose="02020603050405020304" pitchFamily="18" charset="0"/>
              </a:rPr>
              <a:t>或</a:t>
            </a:r>
            <a:r>
              <a:rPr lang="en-US" altLang="zh-CN" sz="2000" kern="0" dirty="0">
                <a:latin typeface="宋体" panose="02010600030101010101" pitchFamily="2" charset="-122"/>
                <a:cs typeface="Times New Roman" panose="02020603050405020304" pitchFamily="18" charset="0"/>
              </a:rPr>
              <a:t>ISDN</a:t>
            </a:r>
            <a:r>
              <a:rPr lang="zh-CN" altLang="en-US" sz="2000" kern="0" dirty="0">
                <a:latin typeface="宋体" panose="02010600030101010101" pitchFamily="2" charset="-122"/>
                <a:cs typeface="Times New Roman" panose="02020603050405020304" pitchFamily="18" charset="0"/>
              </a:rPr>
              <a:t>网络提供物理接口，并为</a:t>
            </a:r>
            <a:r>
              <a:rPr lang="en-US" altLang="zh-CN" sz="2000" kern="0" dirty="0">
                <a:latin typeface="宋体" panose="02010600030101010101" pitchFamily="2" charset="-122"/>
                <a:cs typeface="Times New Roman" panose="02020603050405020304" pitchFamily="18" charset="0"/>
              </a:rPr>
              <a:t>PPP</a:t>
            </a:r>
            <a:r>
              <a:rPr lang="zh-CN" altLang="en-US" sz="2000" kern="0" dirty="0">
                <a:latin typeface="宋体" panose="02010600030101010101" pitchFamily="2" charset="-122"/>
                <a:cs typeface="Times New Roman" panose="02020603050405020304" pitchFamily="18" charset="0"/>
              </a:rPr>
              <a:t>链路控制协议会话提供逻辑终止</a:t>
            </a:r>
            <a:r>
              <a:rPr lang="zh-CN" altLang="en-US" sz="2000" kern="0" dirty="0">
                <a:latin typeface="宋体" panose="02010600030101010101" pitchFamily="2" charset="-122"/>
              </a:rPr>
              <a:t>。具有</a:t>
            </a:r>
            <a:r>
              <a:rPr lang="en-US" altLang="zh-CN" sz="2000" kern="0" dirty="0">
                <a:latin typeface="宋体" panose="02010600030101010101" pitchFamily="2" charset="-122"/>
              </a:rPr>
              <a:t>NAS</a:t>
            </a:r>
            <a:r>
              <a:rPr lang="zh-CN" altLang="en-US" sz="2000" kern="0" dirty="0">
                <a:latin typeface="宋体" panose="02010600030101010101" pitchFamily="2" charset="-122"/>
              </a:rPr>
              <a:t>的第</a:t>
            </a:r>
            <a:r>
              <a:rPr lang="en-US" altLang="zh-CN" sz="2000" kern="0" dirty="0">
                <a:latin typeface="宋体" panose="02010600030101010101" pitchFamily="2" charset="-122"/>
              </a:rPr>
              <a:t>(1)</a:t>
            </a:r>
            <a:r>
              <a:rPr lang="zh-CN" altLang="en-US" sz="2000" kern="0" dirty="0">
                <a:latin typeface="宋体" panose="02010600030101010101" pitchFamily="2" charset="-122"/>
              </a:rPr>
              <a:t>、</a:t>
            </a:r>
            <a:r>
              <a:rPr lang="en-US" altLang="zh-CN" sz="2000" kern="0" dirty="0">
                <a:latin typeface="宋体" panose="02010600030101010101" pitchFamily="2" charset="-122"/>
              </a:rPr>
              <a:t>(2</a:t>
            </a:r>
            <a:r>
              <a:rPr lang="zh-CN" altLang="en-US" sz="2000" kern="0" dirty="0">
                <a:latin typeface="宋体" panose="02010600030101010101" pitchFamily="2" charset="-122"/>
              </a:rPr>
              <a:t>）、</a:t>
            </a:r>
            <a:r>
              <a:rPr lang="en-US" altLang="zh-CN" sz="2000" kern="0" dirty="0">
                <a:latin typeface="宋体" panose="02010600030101010101" pitchFamily="2" charset="-122"/>
              </a:rPr>
              <a:t>(3)</a:t>
            </a:r>
            <a:r>
              <a:rPr lang="zh-CN" altLang="en-US" sz="2000" kern="0" dirty="0">
                <a:latin typeface="宋体" panose="02010600030101010101" pitchFamily="2" charset="-122"/>
              </a:rPr>
              <a:t>种功能。</a:t>
            </a:r>
          </a:p>
          <a:p>
            <a:pPr eaLnBrk="1" hangingPunct="1">
              <a:lnSpc>
                <a:spcPct val="90000"/>
              </a:lnSpc>
              <a:buFont typeface="Wingdings" panose="05000000000000000000" pitchFamily="2" charset="2"/>
              <a:buNone/>
            </a:pPr>
            <a:endParaRPr lang="zh-CN" altLang="en-US" sz="2000" kern="0" dirty="0">
              <a:latin typeface="宋体" panose="02010600030101010101" pitchFamily="2" charset="-122"/>
            </a:endParaRPr>
          </a:p>
          <a:p>
            <a:pPr eaLnBrk="1" hangingPunct="1">
              <a:lnSpc>
                <a:spcPct val="90000"/>
              </a:lnSpc>
              <a:buFont typeface="Wingdings" panose="05000000000000000000" pitchFamily="2" charset="2"/>
              <a:buNone/>
            </a:pPr>
            <a:r>
              <a:rPr lang="zh-CN" altLang="en-US" sz="2000" kern="0" dirty="0">
                <a:solidFill>
                  <a:schemeClr val="hlink"/>
                </a:solidFill>
                <a:latin typeface="宋体" panose="02010600030101010101" pitchFamily="2" charset="-122"/>
              </a:rPr>
              <a:t>    </a:t>
            </a:r>
            <a:r>
              <a:rPr lang="en-US" altLang="zh-CN" sz="2000" kern="0" dirty="0">
                <a:solidFill>
                  <a:schemeClr val="hlink"/>
                </a:solidFill>
                <a:latin typeface="宋体" panose="02010600030101010101" pitchFamily="2" charset="-122"/>
              </a:rPr>
              <a:t>(3) </a:t>
            </a:r>
            <a:r>
              <a:rPr lang="en-US" altLang="zh-CN" sz="2000" kern="0" dirty="0">
                <a:solidFill>
                  <a:schemeClr val="hlink"/>
                </a:solidFill>
                <a:latin typeface="宋体" panose="02010600030101010101" pitchFamily="2" charset="-122"/>
                <a:cs typeface="Times New Roman" panose="02020603050405020304" pitchFamily="18" charset="0"/>
              </a:rPr>
              <a:t>PPTP</a:t>
            </a:r>
            <a:r>
              <a:rPr lang="zh-CN" altLang="en-US" sz="2000" kern="0" dirty="0">
                <a:solidFill>
                  <a:schemeClr val="hlink"/>
                </a:solidFill>
                <a:latin typeface="宋体" panose="02010600030101010101" pitchFamily="2" charset="-122"/>
                <a:cs typeface="Times New Roman" panose="02020603050405020304" pitchFamily="18" charset="0"/>
              </a:rPr>
              <a:t>网络服务器</a:t>
            </a:r>
            <a:r>
              <a:rPr lang="en-US" altLang="zh-CN" sz="2000" kern="0" dirty="0">
                <a:solidFill>
                  <a:schemeClr val="hlink"/>
                </a:solidFill>
                <a:latin typeface="宋体" panose="02010600030101010101" pitchFamily="2" charset="-122"/>
                <a:cs typeface="Times New Roman" panose="02020603050405020304" pitchFamily="18" charset="0"/>
              </a:rPr>
              <a:t>(PNS)</a:t>
            </a:r>
          </a:p>
          <a:p>
            <a:pPr eaLnBrk="1" hangingPunct="1">
              <a:lnSpc>
                <a:spcPct val="90000"/>
              </a:lnSpc>
              <a:buFont typeface="Wingdings" panose="05000000000000000000" pitchFamily="2" charset="2"/>
              <a:buNone/>
            </a:pPr>
            <a:r>
              <a:rPr lang="en-US" altLang="zh-CN" sz="2000" kern="0" dirty="0">
                <a:latin typeface="宋体" panose="02010600030101010101" pitchFamily="2" charset="-122"/>
                <a:cs typeface="Times New Roman" panose="02020603050405020304" pitchFamily="18" charset="0"/>
              </a:rPr>
              <a:t>     PNS</a:t>
            </a:r>
            <a:r>
              <a:rPr lang="zh-CN" altLang="en-US" sz="2000" kern="0" dirty="0">
                <a:latin typeface="宋体" panose="02010600030101010101" pitchFamily="2" charset="-122"/>
                <a:cs typeface="Times New Roman" panose="02020603050405020304" pitchFamily="18" charset="0"/>
              </a:rPr>
              <a:t>负责处理服务器端的</a:t>
            </a:r>
            <a:r>
              <a:rPr lang="en-US" altLang="zh-CN" sz="2000" kern="0" dirty="0">
                <a:latin typeface="宋体" panose="02010600030101010101" pitchFamily="2" charset="-122"/>
                <a:cs typeface="Times New Roman" panose="02020603050405020304" pitchFamily="18" charset="0"/>
              </a:rPr>
              <a:t>PPTP</a:t>
            </a:r>
            <a:r>
              <a:rPr lang="zh-CN" altLang="en-US" sz="2000" kern="0" dirty="0">
                <a:latin typeface="宋体" panose="02010600030101010101" pitchFamily="2" charset="-122"/>
                <a:cs typeface="Times New Roman" panose="02020603050405020304" pitchFamily="18" charset="0"/>
              </a:rPr>
              <a:t>协议。</a:t>
            </a:r>
            <a:r>
              <a:rPr lang="en-US" altLang="zh-CN" sz="2000" kern="0" dirty="0">
                <a:latin typeface="宋体" panose="02010600030101010101" pitchFamily="2" charset="-122"/>
                <a:cs typeface="Times New Roman" panose="02020603050405020304" pitchFamily="18" charset="0"/>
              </a:rPr>
              <a:t>PNS</a:t>
            </a:r>
            <a:r>
              <a:rPr lang="zh-CN" altLang="en-US" sz="2000" kern="0" dirty="0">
                <a:latin typeface="宋体" panose="02010600030101010101" pitchFamily="2" charset="-122"/>
                <a:cs typeface="Times New Roman" panose="02020603050405020304" pitchFamily="18" charset="0"/>
              </a:rPr>
              <a:t>为</a:t>
            </a:r>
            <a:r>
              <a:rPr lang="en-US" altLang="zh-CN" sz="2000" kern="0" dirty="0">
                <a:latin typeface="宋体" panose="02010600030101010101" pitchFamily="2" charset="-122"/>
                <a:cs typeface="Times New Roman" panose="02020603050405020304" pitchFamily="18" charset="0"/>
              </a:rPr>
              <a:t>NAS</a:t>
            </a:r>
            <a:r>
              <a:rPr lang="zh-CN" altLang="en-US" sz="2000" kern="0" dirty="0">
                <a:latin typeface="宋体" panose="02010600030101010101" pitchFamily="2" charset="-122"/>
                <a:cs typeface="Times New Roman" panose="02020603050405020304" pitchFamily="18" charset="0"/>
              </a:rPr>
              <a:t>的不同的接口之间提供多协议路由和桥接，负责</a:t>
            </a:r>
            <a:r>
              <a:rPr lang="en-US" altLang="zh-CN" sz="2000" kern="0" dirty="0">
                <a:latin typeface="宋体" panose="02010600030101010101" pitchFamily="2" charset="-122"/>
                <a:cs typeface="Times New Roman" panose="02020603050405020304" pitchFamily="18" charset="0"/>
              </a:rPr>
              <a:t>PPP</a:t>
            </a:r>
            <a:r>
              <a:rPr lang="zh-CN" altLang="en-US" sz="2000" kern="0" dirty="0">
                <a:latin typeface="宋体" panose="02010600030101010101" pitchFamily="2" charset="-122"/>
                <a:cs typeface="Times New Roman" panose="02020603050405020304" pitchFamily="18" charset="0"/>
              </a:rPr>
              <a:t>网络控制协议的逻辑终止</a:t>
            </a:r>
          </a:p>
          <a:p>
            <a:pPr eaLnBrk="1" hangingPunct="1">
              <a:lnSpc>
                <a:spcPct val="90000"/>
              </a:lnSpc>
              <a:buFont typeface="Wingdings" panose="05000000000000000000" pitchFamily="2" charset="2"/>
              <a:buNone/>
            </a:pPr>
            <a:r>
              <a:rPr lang="zh-CN" altLang="en-US" sz="2000" kern="0" dirty="0">
                <a:latin typeface="宋体" panose="02010600030101010101" pitchFamily="2" charset="-122"/>
              </a:rPr>
              <a:t>     具有</a:t>
            </a:r>
            <a:r>
              <a:rPr lang="en-US" altLang="zh-CN" sz="2000" kern="0" dirty="0">
                <a:latin typeface="宋体" panose="02010600030101010101" pitchFamily="2" charset="-122"/>
              </a:rPr>
              <a:t>NAS</a:t>
            </a:r>
            <a:r>
              <a:rPr lang="zh-CN" altLang="en-US" sz="2000" kern="0" dirty="0">
                <a:latin typeface="宋体" panose="02010600030101010101" pitchFamily="2" charset="-122"/>
              </a:rPr>
              <a:t>的第</a:t>
            </a:r>
            <a:r>
              <a:rPr lang="en-US" altLang="zh-CN" sz="2000" kern="0" dirty="0">
                <a:latin typeface="宋体" panose="02010600030101010101" pitchFamily="2" charset="-122"/>
              </a:rPr>
              <a:t>(3)</a:t>
            </a:r>
            <a:r>
              <a:rPr lang="zh-CN" altLang="en-US" sz="2000" kern="0" dirty="0">
                <a:latin typeface="宋体" panose="02010600030101010101" pitchFamily="2" charset="-122"/>
              </a:rPr>
              <a:t>、</a:t>
            </a:r>
            <a:r>
              <a:rPr lang="en-US" altLang="zh-CN" sz="2000" kern="0" dirty="0">
                <a:latin typeface="宋体" panose="02010600030101010101" pitchFamily="2" charset="-122"/>
              </a:rPr>
              <a:t>(4)</a:t>
            </a:r>
            <a:r>
              <a:rPr lang="zh-CN" altLang="en-US" sz="2000" kern="0" dirty="0">
                <a:latin typeface="宋体" panose="02010600030101010101" pitchFamily="2" charset="-122"/>
              </a:rPr>
              <a:t>、</a:t>
            </a:r>
            <a:r>
              <a:rPr lang="en-US" altLang="zh-CN" sz="2000" kern="0" dirty="0">
                <a:latin typeface="宋体" panose="02010600030101010101" pitchFamily="2" charset="-122"/>
              </a:rPr>
              <a:t>(5)</a:t>
            </a:r>
            <a:r>
              <a:rPr lang="zh-CN" altLang="en-US" sz="2000" kern="0" dirty="0">
                <a:latin typeface="宋体" panose="02010600030101010101" pitchFamily="2" charset="-122"/>
              </a:rPr>
              <a:t>、</a:t>
            </a:r>
            <a:r>
              <a:rPr lang="en-US" altLang="zh-CN" sz="2000" kern="0" dirty="0">
                <a:latin typeface="宋体" panose="02010600030101010101" pitchFamily="2" charset="-122"/>
              </a:rPr>
              <a:t>(6)</a:t>
            </a:r>
            <a:r>
              <a:rPr lang="zh-CN" altLang="en-US" sz="2000" kern="0" dirty="0">
                <a:latin typeface="宋体" panose="02010600030101010101" pitchFamily="2" charset="-122"/>
              </a:rPr>
              <a:t>种功能</a:t>
            </a:r>
          </a:p>
        </p:txBody>
      </p:sp>
      <p:sp>
        <p:nvSpPr>
          <p:cNvPr id="5" name="Rectangle 2"/>
          <p:cNvSpPr>
            <a:spLocks noGrp="1" noChangeArrowheads="1"/>
          </p:cNvSpPr>
          <p:nvPr>
            <p:ph type="title"/>
          </p:nvPr>
        </p:nvSpPr>
        <p:spPr>
          <a:xfrm>
            <a:off x="457200" y="274638"/>
            <a:ext cx="8229600" cy="860479"/>
          </a:xfrm>
        </p:spPr>
        <p:txBody>
          <a:bodyPr/>
          <a:lstStyle/>
          <a:p>
            <a:pPr eaLnBrk="1" hangingPunct="1"/>
            <a:r>
              <a:rPr lang="en-US" altLang="zh-CN" dirty="0"/>
              <a:t>11.3.1  PPTP</a:t>
            </a:r>
            <a:r>
              <a:rPr lang="zh-CN" altLang="en-US" dirty="0"/>
              <a:t>协议的基本模型</a:t>
            </a:r>
          </a:p>
        </p:txBody>
      </p:sp>
    </p:spTree>
    <p:extLst>
      <p:ext uri="{BB962C8B-B14F-4D97-AF65-F5344CB8AC3E}">
        <p14:creationId xmlns:p14="http://schemas.microsoft.com/office/powerpoint/2010/main" val="1557650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p:cNvSpPr>
            <a:spLocks noGrp="1" noChangeArrowheads="1"/>
          </p:cNvSpPr>
          <p:nvPr>
            <p:ph type="body" idx="1"/>
          </p:nvPr>
        </p:nvSpPr>
        <p:spPr>
          <a:xfrm>
            <a:off x="457200" y="1340069"/>
            <a:ext cx="8077200" cy="4572000"/>
          </a:xfrm>
        </p:spPr>
        <p:txBody>
          <a:bodyPr/>
          <a:lstStyle/>
          <a:p>
            <a:pPr eaLnBrk="1" hangingPunct="1">
              <a:lnSpc>
                <a:spcPct val="90000"/>
              </a:lnSpc>
              <a:buFont typeface="Wingdings" panose="05000000000000000000" pitchFamily="2" charset="2"/>
              <a:buNone/>
            </a:pPr>
            <a:r>
              <a:rPr lang="en-US" altLang="zh-CN" sz="2800" b="1" dirty="0">
                <a:solidFill>
                  <a:schemeClr val="hlink"/>
                </a:solidFill>
              </a:rPr>
              <a:t>PPTP</a:t>
            </a:r>
            <a:r>
              <a:rPr lang="zh-CN" altLang="en-US" sz="2800" b="1" dirty="0">
                <a:solidFill>
                  <a:schemeClr val="hlink"/>
                </a:solidFill>
              </a:rPr>
              <a:t>协议过程</a:t>
            </a:r>
          </a:p>
          <a:p>
            <a:pPr eaLnBrk="1" hangingPunct="1">
              <a:lnSpc>
                <a:spcPct val="90000"/>
              </a:lnSpc>
              <a:buFont typeface="Wingdings" panose="05000000000000000000" pitchFamily="2" charset="2"/>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PPTP</a:t>
            </a:r>
            <a:r>
              <a:rPr lang="zh-CN" altLang="en-US" sz="2400" dirty="0">
                <a:latin typeface="宋体" panose="02010600030101010101" pitchFamily="2" charset="-122"/>
              </a:rPr>
              <a:t>有两个过程：控制连接过程和数据传输过程</a:t>
            </a:r>
            <a:r>
              <a:rPr lang="zh-CN" altLang="en-US" sz="2400" dirty="0"/>
              <a:t> </a:t>
            </a:r>
          </a:p>
          <a:p>
            <a:pPr eaLnBrk="1" hangingPunct="1">
              <a:lnSpc>
                <a:spcPct val="90000"/>
              </a:lnSpc>
              <a:spcBef>
                <a:spcPts val="1800"/>
              </a:spcBef>
              <a:buFont typeface="Wingdings" panose="05000000000000000000" pitchFamily="2" charset="2"/>
              <a:buNone/>
            </a:pPr>
            <a:r>
              <a:rPr lang="zh-CN" altLang="en-US" sz="2400" b="1" dirty="0">
                <a:solidFill>
                  <a:schemeClr val="hlink"/>
                </a:solidFill>
              </a:rPr>
              <a:t>        </a:t>
            </a:r>
            <a:r>
              <a:rPr lang="en-US" altLang="zh-CN" sz="2400" b="1" dirty="0">
                <a:solidFill>
                  <a:schemeClr val="hlink"/>
                </a:solidFill>
              </a:rPr>
              <a:t>(1) </a:t>
            </a:r>
            <a:r>
              <a:rPr lang="zh-CN" altLang="en-US" sz="2400" b="1" dirty="0">
                <a:solidFill>
                  <a:schemeClr val="hlink"/>
                </a:solidFill>
              </a:rPr>
              <a:t>控制连接</a:t>
            </a:r>
          </a:p>
          <a:p>
            <a:pPr eaLnBrk="1" hangingPunct="1">
              <a:lnSpc>
                <a:spcPct val="90000"/>
              </a:lnSpc>
              <a:buFont typeface="Wingdings" panose="05000000000000000000" pitchFamily="2" charset="2"/>
              <a:buNone/>
            </a:pPr>
            <a:r>
              <a:rPr lang="zh-CN" altLang="en-US" sz="2400" dirty="0">
                <a:latin typeface="宋体" panose="02010600030101010101" pitchFamily="2" charset="-122"/>
              </a:rPr>
              <a:t>       在</a:t>
            </a:r>
            <a:r>
              <a:rPr lang="en-US" altLang="zh-CN" sz="2400" dirty="0">
                <a:latin typeface="Times New Roman" panose="02020603050405020304" pitchFamily="18" charset="0"/>
                <a:cs typeface="Times New Roman" panose="02020603050405020304" pitchFamily="18" charset="0"/>
              </a:rPr>
              <a:t>PNS</a:t>
            </a:r>
            <a:r>
              <a:rPr lang="en-US" altLang="zh-CN" sz="2400" dirty="0">
                <a:latin typeface="Arial" panose="020B0604020202020204" pitchFamily="34"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PAC</a:t>
            </a:r>
            <a:r>
              <a:rPr lang="zh-CN" altLang="en-US" sz="2400" dirty="0">
                <a:latin typeface="宋体" panose="02010600030101010101" pitchFamily="2" charset="-122"/>
              </a:rPr>
              <a:t>间进行传输数据前，必须建立一个控制连接。控制连接是一个标准的</a:t>
            </a:r>
            <a:r>
              <a:rPr lang="en-US" altLang="zh-CN" sz="2400" dirty="0">
                <a:latin typeface="Times New Roman" panose="02020603050405020304" pitchFamily="18" charset="0"/>
                <a:cs typeface="Times New Roman" panose="02020603050405020304" pitchFamily="18" charset="0"/>
              </a:rPr>
              <a:t>TCP</a:t>
            </a:r>
            <a:r>
              <a:rPr lang="zh-CN" altLang="en-US" sz="2400" dirty="0">
                <a:latin typeface="宋体" panose="02010600030101010101" pitchFamily="2" charset="-122"/>
              </a:rPr>
              <a:t>会话</a:t>
            </a:r>
            <a:r>
              <a:rPr lang="en-US" altLang="zh-CN" sz="2400" dirty="0">
                <a:latin typeface="宋体" panose="02010600030101010101" pitchFamily="2" charset="-122"/>
              </a:rPr>
              <a:t>(</a:t>
            </a:r>
            <a:r>
              <a:rPr lang="zh-CN" altLang="en-US" sz="2400" dirty="0">
                <a:latin typeface="宋体" panose="02010600030101010101" pitchFamily="2" charset="-122"/>
              </a:rPr>
              <a:t>服务端</a:t>
            </a:r>
            <a:r>
              <a:rPr lang="en-US" altLang="zh-CN" sz="2400" dirty="0">
                <a:latin typeface="宋体" panose="02010600030101010101" pitchFamily="2" charset="-122"/>
              </a:rPr>
              <a:t>TCP</a:t>
            </a:r>
            <a:r>
              <a:rPr lang="zh-CN" altLang="en-US" sz="2400" dirty="0">
                <a:latin typeface="宋体" panose="02010600030101010101" pitchFamily="2" charset="-122"/>
              </a:rPr>
              <a:t>端口为</a:t>
            </a:r>
            <a:r>
              <a:rPr lang="en-US" altLang="zh-CN" sz="2400" dirty="0">
                <a:latin typeface="宋体" panose="02010600030101010101" pitchFamily="2" charset="-122"/>
              </a:rPr>
              <a:t>1723)</a:t>
            </a:r>
            <a:r>
              <a:rPr lang="zh-CN" altLang="en-US" sz="2400" dirty="0">
                <a:latin typeface="宋体" panose="02010600030101010101" pitchFamily="2" charset="-122"/>
              </a:rPr>
              <a:t>，通过该连接传递的报文称为控制报文。</a:t>
            </a:r>
          </a:p>
          <a:p>
            <a:pPr eaLnBrk="1" hangingPunct="1">
              <a:lnSpc>
                <a:spcPct val="90000"/>
              </a:lnSpc>
              <a:buFont typeface="Wingdings" panose="05000000000000000000" pitchFamily="2" charset="2"/>
              <a:buNone/>
            </a:pPr>
            <a:endParaRPr lang="zh-CN" altLang="en-US" sz="2400" dirty="0"/>
          </a:p>
          <a:p>
            <a:pPr eaLnBrk="1" hangingPunct="1">
              <a:lnSpc>
                <a:spcPct val="90000"/>
              </a:lnSpc>
              <a:buFont typeface="Wingdings" panose="05000000000000000000" pitchFamily="2" charset="2"/>
              <a:buNone/>
            </a:pPr>
            <a:r>
              <a:rPr lang="zh-CN" altLang="en-US" sz="2400" dirty="0">
                <a:latin typeface="宋体" panose="02010600030101010101" pitchFamily="2" charset="-122"/>
              </a:rPr>
              <a:t>      控制连接负责建立，管理、释放和拆卸</a:t>
            </a:r>
            <a:r>
              <a:rPr lang="en-US" altLang="zh-CN" sz="2400" dirty="0">
                <a:latin typeface="Times New Roman" panose="02020603050405020304" pitchFamily="18" charset="0"/>
                <a:cs typeface="Times New Roman" panose="02020603050405020304" pitchFamily="18" charset="0"/>
              </a:rPr>
              <a:t>PPTP</a:t>
            </a:r>
            <a:r>
              <a:rPr lang="zh-CN" altLang="en-US" sz="2400" dirty="0">
                <a:latin typeface="宋体" panose="02010600030101010101" pitchFamily="2" charset="-122"/>
              </a:rPr>
              <a:t>隧道</a:t>
            </a:r>
            <a:r>
              <a:rPr lang="zh-CN" altLang="en-US" sz="2400" dirty="0"/>
              <a:t> </a:t>
            </a:r>
          </a:p>
          <a:p>
            <a:pPr eaLnBrk="1" hangingPunct="1">
              <a:lnSpc>
                <a:spcPct val="90000"/>
              </a:lnSpc>
              <a:buFont typeface="Wingdings" panose="05000000000000000000" pitchFamily="2" charset="2"/>
              <a:buNone/>
            </a:pPr>
            <a:endParaRPr lang="zh-CN" altLang="en-US" sz="2400" dirty="0"/>
          </a:p>
          <a:p>
            <a:pPr eaLnBrk="1" hangingPunct="1">
              <a:lnSpc>
                <a:spcPct val="90000"/>
              </a:lnSpc>
              <a:buFont typeface="Wingdings" panose="05000000000000000000" pitchFamily="2" charset="2"/>
              <a:buNone/>
            </a:pPr>
            <a:r>
              <a:rPr lang="zh-CN" altLang="en-US" sz="2400" dirty="0">
                <a:latin typeface="宋体" panose="02010600030101010101" pitchFamily="2" charset="-122"/>
              </a:rPr>
              <a:t>      控制报文用来通知</a:t>
            </a:r>
            <a:r>
              <a:rPr lang="en-US" altLang="zh-CN" sz="2400" dirty="0">
                <a:latin typeface="Times New Roman" panose="02020603050405020304" pitchFamily="18" charset="0"/>
                <a:cs typeface="Times New Roman" panose="02020603050405020304" pitchFamily="18" charset="0"/>
              </a:rPr>
              <a:t>PAC</a:t>
            </a:r>
            <a:r>
              <a:rPr lang="zh-CN" altLang="en-US" sz="2400" dirty="0">
                <a:latin typeface="宋体" panose="02010600030101010101" pitchFamily="2" charset="-122"/>
              </a:rPr>
              <a:t>有来自</a:t>
            </a:r>
            <a:r>
              <a:rPr lang="en-US" altLang="zh-CN" sz="2400" dirty="0">
                <a:latin typeface="Times New Roman" panose="02020603050405020304" pitchFamily="18" charset="0"/>
                <a:cs typeface="Times New Roman" panose="02020603050405020304" pitchFamily="18" charset="0"/>
              </a:rPr>
              <a:t>PNS</a:t>
            </a:r>
            <a:r>
              <a:rPr lang="zh-CN" altLang="en-US" sz="2400" dirty="0">
                <a:latin typeface="宋体" panose="02010600030101010101" pitchFamily="2" charset="-122"/>
              </a:rPr>
              <a:t>的出网呼叫，</a:t>
            </a:r>
          </a:p>
          <a:p>
            <a:pPr eaLnBrk="1" hangingPunct="1">
              <a:lnSpc>
                <a:spcPct val="90000"/>
              </a:lnSpc>
              <a:buFont typeface="Wingdings" panose="05000000000000000000" pitchFamily="2" charset="2"/>
              <a:buNone/>
            </a:pPr>
            <a:r>
              <a:rPr lang="zh-CN" altLang="en-US" sz="2400" dirty="0">
                <a:latin typeface="宋体" panose="02010600030101010101" pitchFamily="2" charset="-122"/>
              </a:rPr>
              <a:t>      或是通知</a:t>
            </a:r>
            <a:r>
              <a:rPr lang="en-US" altLang="zh-CN" sz="2400" dirty="0">
                <a:latin typeface="Times New Roman" panose="02020603050405020304" pitchFamily="18" charset="0"/>
                <a:cs typeface="Times New Roman" panose="02020603050405020304" pitchFamily="18" charset="0"/>
              </a:rPr>
              <a:t>PNS</a:t>
            </a:r>
            <a:r>
              <a:rPr lang="zh-CN" altLang="en-US" sz="2400" dirty="0">
                <a:latin typeface="宋体" panose="02010600030101010101" pitchFamily="2" charset="-122"/>
              </a:rPr>
              <a:t>有 来自</a:t>
            </a:r>
            <a:r>
              <a:rPr lang="en-US" altLang="zh-CN" sz="2400" dirty="0">
                <a:latin typeface="Times New Roman" panose="02020603050405020304" pitchFamily="18" charset="0"/>
                <a:cs typeface="Times New Roman" panose="02020603050405020304" pitchFamily="18" charset="0"/>
              </a:rPr>
              <a:t>PAC</a:t>
            </a:r>
            <a:r>
              <a:rPr lang="zh-CN" altLang="en-US" sz="2400" dirty="0">
                <a:latin typeface="宋体" panose="02010600030101010101" pitchFamily="2" charset="-122"/>
              </a:rPr>
              <a:t>的入网呼叫</a:t>
            </a:r>
            <a:r>
              <a:rPr lang="zh-CN" altLang="en-US" sz="2400" dirty="0"/>
              <a:t> </a:t>
            </a:r>
          </a:p>
        </p:txBody>
      </p:sp>
      <p:sp>
        <p:nvSpPr>
          <p:cNvPr id="3" name="Rectangle 2"/>
          <p:cNvSpPr>
            <a:spLocks noGrp="1" noChangeArrowheads="1"/>
          </p:cNvSpPr>
          <p:nvPr>
            <p:ph type="title"/>
          </p:nvPr>
        </p:nvSpPr>
        <p:spPr>
          <a:xfrm>
            <a:off x="457200" y="274638"/>
            <a:ext cx="8229600" cy="860479"/>
          </a:xfrm>
        </p:spPr>
        <p:txBody>
          <a:bodyPr/>
          <a:lstStyle/>
          <a:p>
            <a:pPr eaLnBrk="1" hangingPunct="1"/>
            <a:r>
              <a:rPr lang="en-US" altLang="zh-CN" dirty="0"/>
              <a:t>11.3.1  PPTP</a:t>
            </a:r>
            <a:r>
              <a:rPr lang="zh-CN" altLang="en-US" dirty="0"/>
              <a:t>协议的基本模型</a:t>
            </a:r>
          </a:p>
        </p:txBody>
      </p:sp>
    </p:spTree>
    <p:extLst>
      <p:ext uri="{BB962C8B-B14F-4D97-AF65-F5344CB8AC3E}">
        <p14:creationId xmlns:p14="http://schemas.microsoft.com/office/powerpoint/2010/main" val="4177060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0"/>
          <p:cNvGraphicFramePr>
            <a:graphicFrameLocks noChangeAspect="1"/>
          </p:cNvGraphicFramePr>
          <p:nvPr>
            <p:extLst>
              <p:ext uri="{D42A27DB-BD31-4B8C-83A1-F6EECF244321}">
                <p14:modId xmlns:p14="http://schemas.microsoft.com/office/powerpoint/2010/main" val="3742235631"/>
              </p:ext>
            </p:extLst>
          </p:nvPr>
        </p:nvGraphicFramePr>
        <p:xfrm>
          <a:off x="381000" y="1345324"/>
          <a:ext cx="8229600" cy="5131676"/>
        </p:xfrm>
        <a:graphic>
          <a:graphicData uri="http://schemas.openxmlformats.org/presentationml/2006/ole">
            <mc:AlternateContent xmlns:mc="http://schemas.openxmlformats.org/markup-compatibility/2006">
              <mc:Choice xmlns:v="urn:schemas-microsoft-com:vml" Requires="v">
                <p:oleObj spid="_x0000_s91147" name="位图图像" r:id="rId3" imgW="4952381" imgH="4009524" progId="Paint.Picture">
                  <p:embed/>
                </p:oleObj>
              </mc:Choice>
              <mc:Fallback>
                <p:oleObj name="位图图像" r:id="rId3" imgW="4952381" imgH="4009524" progId="Paint.Picture">
                  <p:embed/>
                  <p:pic>
                    <p:nvPicPr>
                      <p:cNvPr id="9218"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345324"/>
                        <a:ext cx="8229600" cy="5131676"/>
                      </a:xfrm>
                      <a:prstGeom prst="rect">
                        <a:avLst/>
                      </a:prstGeom>
                      <a:noFill/>
                      <a:ln>
                        <a:noFill/>
                      </a:ln>
                      <a:effectLst/>
                    </p:spPr>
                  </p:pic>
                </p:oleObj>
              </mc:Fallback>
            </mc:AlternateContent>
          </a:graphicData>
        </a:graphic>
      </p:graphicFrame>
      <p:sp>
        <p:nvSpPr>
          <p:cNvPr id="9219" name="Rectangle 5"/>
          <p:cNvSpPr>
            <a:spLocks noGrp="1" noChangeArrowheads="1"/>
          </p:cNvSpPr>
          <p:nvPr>
            <p:ph type="body" idx="1"/>
          </p:nvPr>
        </p:nvSpPr>
        <p:spPr>
          <a:xfrm>
            <a:off x="381000" y="228600"/>
            <a:ext cx="3810000" cy="304800"/>
          </a:xfrm>
          <a:noFill/>
        </p:spPr>
        <p:txBody>
          <a:bodyPr/>
          <a:lstStyle/>
          <a:p>
            <a:pPr eaLnBrk="1" hangingPunct="1">
              <a:lnSpc>
                <a:spcPct val="90000"/>
              </a:lnSpc>
              <a:buFont typeface="Wingdings" panose="05000000000000000000" pitchFamily="2" charset="2"/>
              <a:buNone/>
            </a:pPr>
            <a:r>
              <a:rPr lang="zh-CN" altLang="en-US" sz="2000" b="1">
                <a:solidFill>
                  <a:schemeClr val="hlink"/>
                </a:solidFill>
              </a:rPr>
              <a:t>控制报文格式</a:t>
            </a:r>
          </a:p>
        </p:txBody>
      </p:sp>
      <p:grpSp>
        <p:nvGrpSpPr>
          <p:cNvPr id="9220" name="Group 6"/>
          <p:cNvGrpSpPr>
            <a:grpSpLocks/>
          </p:cNvGrpSpPr>
          <p:nvPr/>
        </p:nvGrpSpPr>
        <p:grpSpPr bwMode="auto">
          <a:xfrm>
            <a:off x="685800" y="685800"/>
            <a:ext cx="4876800" cy="381000"/>
            <a:chOff x="768" y="2304"/>
            <a:chExt cx="3072" cy="240"/>
          </a:xfrm>
        </p:grpSpPr>
        <p:sp>
          <p:nvSpPr>
            <p:cNvPr id="9221" name="Rectangle 7"/>
            <p:cNvSpPr>
              <a:spLocks noChangeArrowheads="1"/>
            </p:cNvSpPr>
            <p:nvPr/>
          </p:nvSpPr>
          <p:spPr bwMode="auto">
            <a:xfrm>
              <a:off x="768" y="2304"/>
              <a:ext cx="912" cy="240"/>
            </a:xfrm>
            <a:prstGeom prst="rect">
              <a:avLst/>
            </a:prstGeom>
            <a:solidFill>
              <a:srgbClr val="C0C0C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t>IP</a:t>
              </a:r>
              <a:r>
                <a:rPr lang="zh-CN" altLang="en-US" sz="1600"/>
                <a:t>首部</a:t>
              </a:r>
            </a:p>
          </p:txBody>
        </p:sp>
        <p:sp>
          <p:nvSpPr>
            <p:cNvPr id="9222" name="Rectangle 8"/>
            <p:cNvSpPr>
              <a:spLocks noChangeArrowheads="1"/>
            </p:cNvSpPr>
            <p:nvPr/>
          </p:nvSpPr>
          <p:spPr bwMode="auto">
            <a:xfrm>
              <a:off x="1680" y="2304"/>
              <a:ext cx="912" cy="240"/>
            </a:xfrm>
            <a:prstGeom prst="rect">
              <a:avLst/>
            </a:prstGeom>
            <a:solidFill>
              <a:srgbClr val="C0C0C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t>TCP</a:t>
              </a:r>
              <a:r>
                <a:rPr lang="zh-CN" altLang="en-US" sz="1600"/>
                <a:t>首部</a:t>
              </a:r>
            </a:p>
          </p:txBody>
        </p:sp>
        <p:sp>
          <p:nvSpPr>
            <p:cNvPr id="9223" name="Rectangle 9"/>
            <p:cNvSpPr>
              <a:spLocks noChangeArrowheads="1"/>
            </p:cNvSpPr>
            <p:nvPr/>
          </p:nvSpPr>
          <p:spPr bwMode="auto">
            <a:xfrm>
              <a:off x="2592" y="2304"/>
              <a:ext cx="1248" cy="240"/>
            </a:xfrm>
            <a:prstGeom prst="rect">
              <a:avLst/>
            </a:prstGeom>
            <a:solidFill>
              <a:srgbClr val="C0C0C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t>PPTP</a:t>
              </a:r>
              <a:r>
                <a:rPr lang="zh-CN" altLang="en-US" sz="1600"/>
                <a:t>控制报文</a:t>
              </a:r>
            </a:p>
          </p:txBody>
        </p:sp>
      </p:grpSp>
    </p:spTree>
    <p:extLst>
      <p:ext uri="{BB962C8B-B14F-4D97-AF65-F5344CB8AC3E}">
        <p14:creationId xmlns:p14="http://schemas.microsoft.com/office/powerpoint/2010/main" val="2208685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0"/>
          <p:cNvGraphicFramePr>
            <a:graphicFrameLocks noChangeAspect="1"/>
          </p:cNvGraphicFramePr>
          <p:nvPr>
            <p:extLst>
              <p:ext uri="{D42A27DB-BD31-4B8C-83A1-F6EECF244321}">
                <p14:modId xmlns:p14="http://schemas.microsoft.com/office/powerpoint/2010/main" val="2662410191"/>
              </p:ext>
            </p:extLst>
          </p:nvPr>
        </p:nvGraphicFramePr>
        <p:xfrm>
          <a:off x="381000" y="1366344"/>
          <a:ext cx="8305800" cy="4120055"/>
        </p:xfrm>
        <a:graphic>
          <a:graphicData uri="http://schemas.openxmlformats.org/presentationml/2006/ole">
            <mc:AlternateContent xmlns:mc="http://schemas.openxmlformats.org/markup-compatibility/2006">
              <mc:Choice xmlns:v="urn:schemas-microsoft-com:vml" Requires="v">
                <p:oleObj spid="_x0000_s92171" name="位图图像" r:id="rId3" imgW="6009524" imgH="4095238" progId="Paint.Picture">
                  <p:embed/>
                </p:oleObj>
              </mc:Choice>
              <mc:Fallback>
                <p:oleObj name="位图图像" r:id="rId3" imgW="6009524" imgH="4095238" progId="Paint.Picture">
                  <p:embed/>
                  <p:pic>
                    <p:nvPicPr>
                      <p:cNvPr id="10242"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366344"/>
                        <a:ext cx="8305800" cy="4120055"/>
                      </a:xfrm>
                      <a:prstGeom prst="rect">
                        <a:avLst/>
                      </a:prstGeom>
                      <a:noFill/>
                      <a:ln>
                        <a:noFill/>
                      </a:ln>
                      <a:effectLst/>
                    </p:spPr>
                  </p:pic>
                </p:oleObj>
              </mc:Fallback>
            </mc:AlternateContent>
          </a:graphicData>
        </a:graphic>
      </p:graphicFrame>
      <p:sp>
        <p:nvSpPr>
          <p:cNvPr id="10243" name="Rectangle 5"/>
          <p:cNvSpPr>
            <a:spLocks noChangeArrowheads="1"/>
          </p:cNvSpPr>
          <p:nvPr/>
        </p:nvSpPr>
        <p:spPr bwMode="auto">
          <a:xfrm>
            <a:off x="609600" y="570186"/>
            <a:ext cx="673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b="1">
                <a:latin typeface="宋体" panose="02010600030101010101" pitchFamily="2" charset="-122"/>
              </a:rPr>
              <a:t>start_control_connection_request:</a:t>
            </a:r>
            <a:r>
              <a:rPr kumimoji="1" lang="zh-CN" altLang="en-US" b="1">
                <a:latin typeface="宋体" panose="02010600030101010101" pitchFamily="2" charset="-122"/>
              </a:rPr>
              <a:t>启动</a:t>
            </a:r>
            <a:r>
              <a:rPr kumimoji="1" lang="en-US" altLang="zh-CN" b="1">
                <a:latin typeface="宋体" panose="02010600030101010101" pitchFamily="2" charset="-122"/>
              </a:rPr>
              <a:t>PPTP</a:t>
            </a:r>
            <a:r>
              <a:rPr kumimoji="1" lang="zh-CN" altLang="en-US" b="1">
                <a:latin typeface="宋体" panose="02010600030101010101" pitchFamily="2" charset="-122"/>
              </a:rPr>
              <a:t>会话请求</a:t>
            </a:r>
          </a:p>
        </p:txBody>
      </p:sp>
      <p:sp>
        <p:nvSpPr>
          <p:cNvPr id="10244" name="Rectangle 6"/>
          <p:cNvSpPr>
            <a:spLocks noChangeArrowheads="1"/>
          </p:cNvSpPr>
          <p:nvPr/>
        </p:nvSpPr>
        <p:spPr bwMode="auto">
          <a:xfrm>
            <a:off x="533400" y="5562600"/>
            <a:ext cx="81534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宋体" panose="02010600030101010101" pitchFamily="2" charset="-122"/>
              </a:rPr>
              <a:t>PPTP Message Type:</a:t>
            </a:r>
            <a:r>
              <a:rPr kumimoji="1" lang="zh-CN" altLang="en-US" sz="1600">
                <a:latin typeface="宋体" panose="02010600030101010101" pitchFamily="2" charset="-122"/>
              </a:rPr>
              <a:t>控制连接，该位为</a:t>
            </a:r>
            <a:r>
              <a:rPr kumimoji="1" lang="en-US" altLang="zh-CN" sz="1600">
                <a:latin typeface="宋体" panose="02010600030101010101" pitchFamily="2" charset="-122"/>
              </a:rPr>
              <a:t>1</a:t>
            </a:r>
          </a:p>
          <a:p>
            <a:pPr eaLnBrk="1" hangingPunct="1"/>
            <a:r>
              <a:rPr kumimoji="1" lang="en-US" altLang="zh-CN" sz="1600">
                <a:latin typeface="宋体" panose="02010600030101010101" pitchFamily="2" charset="-122"/>
              </a:rPr>
              <a:t>Control Message Type:start_Control_Connection_Request,</a:t>
            </a:r>
            <a:r>
              <a:rPr kumimoji="1" lang="zh-CN" altLang="en-US" sz="1600">
                <a:latin typeface="宋体" panose="02010600030101010101" pitchFamily="2" charset="-122"/>
              </a:rPr>
              <a:t>为</a:t>
            </a:r>
            <a:r>
              <a:rPr kumimoji="1" lang="en-US" altLang="zh-CN" sz="1600">
                <a:latin typeface="宋体" panose="02010600030101010101" pitchFamily="2" charset="-122"/>
              </a:rPr>
              <a:t>1</a:t>
            </a:r>
          </a:p>
          <a:p>
            <a:pPr eaLnBrk="1" hangingPunct="1"/>
            <a:r>
              <a:rPr kumimoji="1" lang="en-US" altLang="zh-CN" sz="1600">
                <a:latin typeface="宋体" panose="02010600030101010101" pitchFamily="2" charset="-122"/>
              </a:rPr>
              <a:t>Framing Capabilities:</a:t>
            </a:r>
            <a:r>
              <a:rPr kumimoji="1" lang="zh-CN" altLang="en-US" sz="1600">
                <a:latin typeface="宋体" panose="02010600030101010101" pitchFamily="2" charset="-122"/>
              </a:rPr>
              <a:t>异步</a:t>
            </a:r>
            <a:r>
              <a:rPr kumimoji="1" lang="en-US" altLang="zh-CN" sz="1600">
                <a:latin typeface="宋体" panose="02010600030101010101" pitchFamily="2" charset="-122"/>
              </a:rPr>
              <a:t>/</a:t>
            </a:r>
            <a:r>
              <a:rPr kumimoji="1" lang="zh-CN" altLang="en-US" sz="1600">
                <a:latin typeface="宋体" panose="02010600030101010101" pitchFamily="2" charset="-122"/>
              </a:rPr>
              <a:t>同步帧模式</a:t>
            </a:r>
            <a:r>
              <a:rPr kumimoji="1" lang="en-US" altLang="zh-CN" sz="1600">
                <a:latin typeface="宋体" panose="02010600030101010101" pitchFamily="2" charset="-122"/>
              </a:rPr>
              <a:t>(1/2)</a:t>
            </a:r>
          </a:p>
          <a:p>
            <a:pPr eaLnBrk="1" hangingPunct="1"/>
            <a:r>
              <a:rPr kumimoji="1" lang="en-US" altLang="zh-CN" sz="1600">
                <a:latin typeface="宋体" panose="02010600030101010101" pitchFamily="2" charset="-122"/>
              </a:rPr>
              <a:t>Bearer Capabilities:</a:t>
            </a:r>
            <a:r>
              <a:rPr kumimoji="1" lang="zh-CN" altLang="en-US" sz="1600">
                <a:latin typeface="宋体" panose="02010600030101010101" pitchFamily="2" charset="-122"/>
              </a:rPr>
              <a:t>模拟</a:t>
            </a:r>
            <a:r>
              <a:rPr kumimoji="1" lang="en-US" altLang="zh-CN" sz="1600">
                <a:latin typeface="宋体" panose="02010600030101010101" pitchFamily="2" charset="-122"/>
              </a:rPr>
              <a:t>/</a:t>
            </a:r>
            <a:r>
              <a:rPr kumimoji="1" lang="zh-CN" altLang="en-US" sz="1600">
                <a:latin typeface="宋体" panose="02010600030101010101" pitchFamily="2" charset="-122"/>
              </a:rPr>
              <a:t>数字信道（</a:t>
            </a:r>
            <a:r>
              <a:rPr kumimoji="1" lang="en-US" altLang="zh-CN" sz="1600">
                <a:latin typeface="宋体" panose="02010600030101010101" pitchFamily="2" charset="-122"/>
              </a:rPr>
              <a:t>1/2</a:t>
            </a:r>
            <a:r>
              <a:rPr kumimoji="1" lang="zh-CN" altLang="en-US" sz="1600">
                <a:latin typeface="宋体" panose="02010600030101010101" pitchFamily="2" charset="-122"/>
              </a:rPr>
              <a:t>）</a:t>
            </a:r>
          </a:p>
        </p:txBody>
      </p:sp>
    </p:spTree>
    <p:extLst>
      <p:ext uri="{BB962C8B-B14F-4D97-AF65-F5344CB8AC3E}">
        <p14:creationId xmlns:p14="http://schemas.microsoft.com/office/powerpoint/2010/main" val="24598195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1024"/>
          <p:cNvGraphicFramePr>
            <a:graphicFrameLocks noChangeAspect="1"/>
          </p:cNvGraphicFramePr>
          <p:nvPr>
            <p:extLst>
              <p:ext uri="{D42A27DB-BD31-4B8C-83A1-F6EECF244321}">
                <p14:modId xmlns:p14="http://schemas.microsoft.com/office/powerpoint/2010/main" val="113536627"/>
              </p:ext>
            </p:extLst>
          </p:nvPr>
        </p:nvGraphicFramePr>
        <p:xfrm>
          <a:off x="304800" y="1250730"/>
          <a:ext cx="8534400" cy="4235669"/>
        </p:xfrm>
        <a:graphic>
          <a:graphicData uri="http://schemas.openxmlformats.org/presentationml/2006/ole">
            <mc:AlternateContent xmlns:mc="http://schemas.openxmlformats.org/markup-compatibility/2006">
              <mc:Choice xmlns:v="urn:schemas-microsoft-com:vml" Requires="v">
                <p:oleObj spid="_x0000_s93195" name="位图图像" r:id="rId3" imgW="5971429" imgH="4009524" progId="Paint.Picture">
                  <p:embed/>
                </p:oleObj>
              </mc:Choice>
              <mc:Fallback>
                <p:oleObj name="位图图像" r:id="rId3" imgW="5971429" imgH="4009524" progId="Paint.Picture">
                  <p:embed/>
                  <p:pic>
                    <p:nvPicPr>
                      <p:cNvPr id="11266"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250730"/>
                        <a:ext cx="8534400" cy="4235669"/>
                      </a:xfrm>
                      <a:prstGeom prst="rect">
                        <a:avLst/>
                      </a:prstGeom>
                      <a:noFill/>
                      <a:ln>
                        <a:noFill/>
                      </a:ln>
                      <a:effectLst/>
                    </p:spPr>
                  </p:pic>
                </p:oleObj>
              </mc:Fallback>
            </mc:AlternateContent>
          </a:graphicData>
        </a:graphic>
      </p:graphicFrame>
      <p:sp>
        <p:nvSpPr>
          <p:cNvPr id="11267" name="Rectangle 1029"/>
          <p:cNvSpPr>
            <a:spLocks noChangeArrowheads="1"/>
          </p:cNvSpPr>
          <p:nvPr/>
        </p:nvSpPr>
        <p:spPr bwMode="auto">
          <a:xfrm>
            <a:off x="378372" y="643758"/>
            <a:ext cx="7543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b="1" dirty="0" err="1">
                <a:latin typeface="宋体" panose="02010600030101010101" pitchFamily="2" charset="-122"/>
              </a:rPr>
              <a:t>start_control_connection_Reply</a:t>
            </a:r>
            <a:r>
              <a:rPr kumimoji="1" lang="en-US" altLang="zh-CN" b="1" dirty="0">
                <a:latin typeface="宋体" panose="02010600030101010101" pitchFamily="2" charset="-122"/>
              </a:rPr>
              <a:t>:</a:t>
            </a:r>
            <a:r>
              <a:rPr kumimoji="1" lang="zh-CN" altLang="en-US" b="1" dirty="0">
                <a:latin typeface="宋体" panose="02010600030101010101" pitchFamily="2" charset="-122"/>
              </a:rPr>
              <a:t>对启动</a:t>
            </a:r>
            <a:r>
              <a:rPr kumimoji="1" lang="en-US" altLang="zh-CN" b="1" dirty="0">
                <a:latin typeface="宋体" panose="02010600030101010101" pitchFamily="2" charset="-122"/>
              </a:rPr>
              <a:t>PPTP</a:t>
            </a:r>
            <a:r>
              <a:rPr kumimoji="1" lang="zh-CN" altLang="en-US" b="1" dirty="0">
                <a:latin typeface="宋体" panose="02010600030101010101" pitchFamily="2" charset="-122"/>
              </a:rPr>
              <a:t>会话请求的响应</a:t>
            </a:r>
          </a:p>
        </p:txBody>
      </p:sp>
      <p:sp>
        <p:nvSpPr>
          <p:cNvPr id="11268" name="Rectangle 1030"/>
          <p:cNvSpPr>
            <a:spLocks noChangeArrowheads="1"/>
          </p:cNvSpPr>
          <p:nvPr/>
        </p:nvSpPr>
        <p:spPr bwMode="auto">
          <a:xfrm>
            <a:off x="533400" y="5562600"/>
            <a:ext cx="81534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宋体" panose="02010600030101010101" pitchFamily="2" charset="-122"/>
              </a:rPr>
              <a:t>PPTP Message Type:</a:t>
            </a:r>
            <a:r>
              <a:rPr kumimoji="1" lang="zh-CN" altLang="en-US" sz="1600">
                <a:latin typeface="宋体" panose="02010600030101010101" pitchFamily="2" charset="-122"/>
              </a:rPr>
              <a:t>控制连接，该位为</a:t>
            </a:r>
            <a:r>
              <a:rPr kumimoji="1" lang="en-US" altLang="zh-CN" sz="1600">
                <a:latin typeface="宋体" panose="02010600030101010101" pitchFamily="2" charset="-122"/>
              </a:rPr>
              <a:t>1</a:t>
            </a:r>
          </a:p>
          <a:p>
            <a:pPr eaLnBrk="1" hangingPunct="1"/>
            <a:r>
              <a:rPr kumimoji="1" lang="en-US" altLang="zh-CN" sz="1600">
                <a:latin typeface="宋体" panose="02010600030101010101" pitchFamily="2" charset="-122"/>
              </a:rPr>
              <a:t>Control Message Type:start_Control_Connection_Reply,</a:t>
            </a:r>
            <a:r>
              <a:rPr kumimoji="1" lang="zh-CN" altLang="en-US" sz="1600">
                <a:latin typeface="宋体" panose="02010600030101010101" pitchFamily="2" charset="-122"/>
              </a:rPr>
              <a:t>为</a:t>
            </a:r>
            <a:r>
              <a:rPr kumimoji="1" lang="en-US" altLang="zh-CN" sz="1600">
                <a:latin typeface="宋体" panose="02010600030101010101" pitchFamily="2" charset="-122"/>
              </a:rPr>
              <a:t>2</a:t>
            </a:r>
          </a:p>
          <a:p>
            <a:pPr eaLnBrk="1" hangingPunct="1"/>
            <a:r>
              <a:rPr kumimoji="1" lang="en-US" altLang="zh-CN" sz="1600">
                <a:latin typeface="宋体" panose="02010600030101010101" pitchFamily="2" charset="-122"/>
              </a:rPr>
              <a:t>Framing Capabilities:</a:t>
            </a:r>
            <a:r>
              <a:rPr kumimoji="1" lang="zh-CN" altLang="en-US" sz="1600">
                <a:latin typeface="宋体" panose="02010600030101010101" pitchFamily="2" charset="-122"/>
              </a:rPr>
              <a:t>异步</a:t>
            </a:r>
            <a:r>
              <a:rPr kumimoji="1" lang="en-US" altLang="zh-CN" sz="1600">
                <a:latin typeface="宋体" panose="02010600030101010101" pitchFamily="2" charset="-122"/>
              </a:rPr>
              <a:t>/</a:t>
            </a:r>
            <a:r>
              <a:rPr kumimoji="1" lang="zh-CN" altLang="en-US" sz="1600">
                <a:latin typeface="宋体" panose="02010600030101010101" pitchFamily="2" charset="-122"/>
              </a:rPr>
              <a:t>同步帧模式</a:t>
            </a:r>
            <a:r>
              <a:rPr kumimoji="1" lang="en-US" altLang="zh-CN" sz="1600">
                <a:latin typeface="宋体" panose="02010600030101010101" pitchFamily="2" charset="-122"/>
              </a:rPr>
              <a:t>(1/2)</a:t>
            </a:r>
          </a:p>
          <a:p>
            <a:pPr eaLnBrk="1" hangingPunct="1"/>
            <a:r>
              <a:rPr kumimoji="1" lang="en-US" altLang="zh-CN" sz="1600">
                <a:latin typeface="宋体" panose="02010600030101010101" pitchFamily="2" charset="-122"/>
              </a:rPr>
              <a:t>Bearer Capabilities:</a:t>
            </a:r>
            <a:r>
              <a:rPr kumimoji="1" lang="zh-CN" altLang="en-US" sz="1600">
                <a:latin typeface="宋体" panose="02010600030101010101" pitchFamily="2" charset="-122"/>
              </a:rPr>
              <a:t>模拟</a:t>
            </a:r>
            <a:r>
              <a:rPr kumimoji="1" lang="en-US" altLang="zh-CN" sz="1600">
                <a:latin typeface="宋体" panose="02010600030101010101" pitchFamily="2" charset="-122"/>
              </a:rPr>
              <a:t>/</a:t>
            </a:r>
            <a:r>
              <a:rPr kumimoji="1" lang="zh-CN" altLang="en-US" sz="1600">
                <a:latin typeface="宋体" panose="02010600030101010101" pitchFamily="2" charset="-122"/>
              </a:rPr>
              <a:t>数字信道（</a:t>
            </a:r>
            <a:r>
              <a:rPr kumimoji="1" lang="en-US" altLang="zh-CN" sz="1600">
                <a:latin typeface="宋体" panose="02010600030101010101" pitchFamily="2" charset="-122"/>
              </a:rPr>
              <a:t>1/2</a:t>
            </a:r>
            <a:r>
              <a:rPr kumimoji="1" lang="zh-CN" altLang="en-US" sz="1600">
                <a:latin typeface="宋体" panose="02010600030101010101" pitchFamily="2" charset="-122"/>
              </a:rPr>
              <a:t>）</a:t>
            </a:r>
          </a:p>
        </p:txBody>
      </p:sp>
    </p:spTree>
    <p:extLst>
      <p:ext uri="{BB962C8B-B14F-4D97-AF65-F5344CB8AC3E}">
        <p14:creationId xmlns:p14="http://schemas.microsoft.com/office/powerpoint/2010/main" val="3572419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9" name="Group 5"/>
          <p:cNvGrpSpPr>
            <a:grpSpLocks/>
          </p:cNvGrpSpPr>
          <p:nvPr/>
        </p:nvGrpSpPr>
        <p:grpSpPr bwMode="auto">
          <a:xfrm>
            <a:off x="228600" y="1252384"/>
            <a:ext cx="8915400" cy="5105400"/>
            <a:chOff x="2108" y="8460"/>
            <a:chExt cx="9000" cy="4836"/>
          </a:xfrm>
        </p:grpSpPr>
        <p:grpSp>
          <p:nvGrpSpPr>
            <p:cNvPr id="34820" name="Group 6"/>
            <p:cNvGrpSpPr>
              <a:grpSpLocks/>
            </p:cNvGrpSpPr>
            <p:nvPr/>
          </p:nvGrpSpPr>
          <p:grpSpPr bwMode="auto">
            <a:xfrm>
              <a:off x="2108" y="8460"/>
              <a:ext cx="9000" cy="4836"/>
              <a:chOff x="2108" y="8460"/>
              <a:chExt cx="9000" cy="4836"/>
            </a:xfrm>
          </p:grpSpPr>
          <p:grpSp>
            <p:nvGrpSpPr>
              <p:cNvPr id="34822" name="Group 7"/>
              <p:cNvGrpSpPr>
                <a:grpSpLocks/>
              </p:cNvGrpSpPr>
              <p:nvPr/>
            </p:nvGrpSpPr>
            <p:grpSpPr bwMode="auto">
              <a:xfrm>
                <a:off x="2108" y="8460"/>
                <a:ext cx="9000" cy="4836"/>
                <a:chOff x="2108" y="8460"/>
                <a:chExt cx="9000" cy="4836"/>
              </a:xfrm>
            </p:grpSpPr>
            <p:sp>
              <p:nvSpPr>
                <p:cNvPr id="34829" name="Line 8"/>
                <p:cNvSpPr>
                  <a:spLocks noChangeShapeType="1"/>
                </p:cNvSpPr>
                <p:nvPr/>
              </p:nvSpPr>
              <p:spPr bwMode="auto">
                <a:xfrm flipV="1">
                  <a:off x="6248" y="8460"/>
                  <a:ext cx="0" cy="2964"/>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4830" name="Text Box 9"/>
                <p:cNvSpPr txBox="1">
                  <a:spLocks noChangeArrowheads="1"/>
                </p:cNvSpPr>
                <p:nvPr/>
              </p:nvSpPr>
              <p:spPr bwMode="auto">
                <a:xfrm>
                  <a:off x="3368" y="12828"/>
                  <a:ext cx="1440" cy="468"/>
                </a:xfrm>
                <a:prstGeom prst="rect">
                  <a:avLst/>
                </a:prstGeom>
                <a:solidFill>
                  <a:srgbClr val="FFFFFF"/>
                </a:solidFill>
                <a:ln w="9525">
                  <a:solidFill>
                    <a:srgbClr val="FFFFFF"/>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a:r>
                    <a:rPr lang="en-US" altLang="zh-CN" sz="1200">
                      <a:solidFill>
                        <a:srgbClr val="085D9C"/>
                      </a:solidFill>
                      <a:latin typeface="Times New Roman" panose="02020603050405020304" pitchFamily="18" charset="0"/>
                    </a:rPr>
                    <a:t> </a:t>
                  </a:r>
                  <a:r>
                    <a:rPr lang="zh-CN" altLang="en-US" sz="1200">
                      <a:solidFill>
                        <a:srgbClr val="085D9C"/>
                      </a:solidFill>
                      <a:latin typeface="Times New Roman" panose="02020603050405020304" pitchFamily="18" charset="0"/>
                    </a:rPr>
                    <a:t>实体单元</a:t>
                  </a:r>
                </a:p>
              </p:txBody>
            </p:sp>
            <p:sp>
              <p:nvSpPr>
                <p:cNvPr id="34831" name="Line 10"/>
                <p:cNvSpPr>
                  <a:spLocks noChangeShapeType="1"/>
                </p:cNvSpPr>
                <p:nvPr/>
              </p:nvSpPr>
              <p:spPr bwMode="auto">
                <a:xfrm flipH="1">
                  <a:off x="2474" y="9089"/>
                  <a:ext cx="3771" cy="124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2" name="Line 11"/>
                <p:cNvSpPr>
                  <a:spLocks noChangeShapeType="1"/>
                </p:cNvSpPr>
                <p:nvPr/>
              </p:nvSpPr>
              <p:spPr bwMode="auto">
                <a:xfrm flipH="1">
                  <a:off x="3068" y="9560"/>
                  <a:ext cx="3222" cy="10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3" name="Line 12"/>
                <p:cNvSpPr>
                  <a:spLocks noChangeShapeType="1"/>
                </p:cNvSpPr>
                <p:nvPr/>
              </p:nvSpPr>
              <p:spPr bwMode="auto">
                <a:xfrm flipH="1">
                  <a:off x="3068" y="10028"/>
                  <a:ext cx="3222" cy="10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4" name="WordArt 13"/>
                <p:cNvSpPr>
                  <a:spLocks noChangeArrowheads="1" noChangeShapeType="1" noTextEdit="1"/>
                </p:cNvSpPr>
                <p:nvPr/>
              </p:nvSpPr>
              <p:spPr bwMode="auto">
                <a:xfrm>
                  <a:off x="4614" y="9493"/>
                  <a:ext cx="855" cy="371"/>
                </a:xfrm>
                <a:prstGeom prst="rect">
                  <a:avLst/>
                </a:prstGeom>
              </p:spPr>
              <p:txBody>
                <a:bodyPr wrap="none" fromWordArt="1">
                  <a:prstTxWarp prst="textSlantUp">
                    <a:avLst>
                      <a:gd name="adj" fmla="val 55556"/>
                    </a:avLst>
                  </a:prstTxWarp>
                </a:bodyPr>
                <a:lstStyle/>
                <a:p>
                  <a:pPr algn="ctr"/>
                  <a:r>
                    <a:rPr lang="zh-CN" altLang="en-US" sz="800" kern="10">
                      <a:ln w="9525">
                        <a:solidFill>
                          <a:srgbClr val="000000"/>
                        </a:solidFill>
                        <a:round/>
                        <a:headEnd/>
                        <a:tailEnd/>
                      </a:ln>
                      <a:solidFill>
                        <a:srgbClr val="000000"/>
                      </a:solidFill>
                      <a:latin typeface="宋体" panose="02010600030101010101" pitchFamily="2" charset="-122"/>
                    </a:rPr>
                    <a:t>应  用  层</a:t>
                  </a:r>
                </a:p>
              </p:txBody>
            </p:sp>
            <p:sp>
              <p:nvSpPr>
                <p:cNvPr id="34835" name="WordArt 14"/>
                <p:cNvSpPr>
                  <a:spLocks noChangeArrowheads="1" noChangeShapeType="1" noTextEdit="1"/>
                </p:cNvSpPr>
                <p:nvPr/>
              </p:nvSpPr>
              <p:spPr bwMode="auto">
                <a:xfrm>
                  <a:off x="4614" y="9961"/>
                  <a:ext cx="855" cy="371"/>
                </a:xfrm>
                <a:prstGeom prst="rect">
                  <a:avLst/>
                </a:prstGeom>
              </p:spPr>
              <p:txBody>
                <a:bodyPr wrap="none" fromWordArt="1">
                  <a:prstTxWarp prst="textSlantUp">
                    <a:avLst>
                      <a:gd name="adj" fmla="val 55556"/>
                    </a:avLst>
                  </a:prstTxWarp>
                </a:bodyPr>
                <a:lstStyle/>
                <a:p>
                  <a:pPr algn="ctr"/>
                  <a:r>
                    <a:rPr lang="zh-CN" altLang="en-US" sz="800" kern="10">
                      <a:ln w="9525">
                        <a:solidFill>
                          <a:srgbClr val="000000"/>
                        </a:solidFill>
                        <a:round/>
                        <a:headEnd/>
                        <a:tailEnd/>
                      </a:ln>
                      <a:solidFill>
                        <a:srgbClr val="000000"/>
                      </a:solidFill>
                      <a:latin typeface="宋体" panose="02010600030101010101" pitchFamily="2" charset="-122"/>
                    </a:rPr>
                    <a:t>传  输  层</a:t>
                  </a:r>
                </a:p>
              </p:txBody>
            </p:sp>
            <p:sp>
              <p:nvSpPr>
                <p:cNvPr id="34836" name="WordArt 15"/>
                <p:cNvSpPr>
                  <a:spLocks noChangeArrowheads="1" noChangeShapeType="1" noTextEdit="1"/>
                </p:cNvSpPr>
                <p:nvPr/>
              </p:nvSpPr>
              <p:spPr bwMode="auto">
                <a:xfrm>
                  <a:off x="4614" y="10429"/>
                  <a:ext cx="855" cy="371"/>
                </a:xfrm>
                <a:prstGeom prst="rect">
                  <a:avLst/>
                </a:prstGeom>
              </p:spPr>
              <p:txBody>
                <a:bodyPr wrap="none" fromWordArt="1">
                  <a:prstTxWarp prst="textSlantUp">
                    <a:avLst>
                      <a:gd name="adj" fmla="val 55556"/>
                    </a:avLst>
                  </a:prstTxWarp>
                </a:bodyPr>
                <a:lstStyle/>
                <a:p>
                  <a:pPr algn="ctr"/>
                  <a:r>
                    <a:rPr lang="zh-CN" altLang="en-US" sz="800" kern="10">
                      <a:ln w="9525">
                        <a:solidFill>
                          <a:srgbClr val="000000"/>
                        </a:solidFill>
                        <a:round/>
                        <a:headEnd/>
                        <a:tailEnd/>
                      </a:ln>
                      <a:solidFill>
                        <a:srgbClr val="000000"/>
                      </a:solidFill>
                      <a:latin typeface="宋体" panose="02010600030101010101" pitchFamily="2" charset="-122"/>
                    </a:rPr>
                    <a:t>网  络  层</a:t>
                  </a:r>
                </a:p>
              </p:txBody>
            </p:sp>
            <p:sp>
              <p:nvSpPr>
                <p:cNvPr id="34837" name="WordArt 16"/>
                <p:cNvSpPr>
                  <a:spLocks noChangeArrowheads="1" noChangeShapeType="1" noTextEdit="1"/>
                </p:cNvSpPr>
                <p:nvPr/>
              </p:nvSpPr>
              <p:spPr bwMode="auto">
                <a:xfrm>
                  <a:off x="4614" y="10897"/>
                  <a:ext cx="855" cy="371"/>
                </a:xfrm>
                <a:prstGeom prst="rect">
                  <a:avLst/>
                </a:prstGeom>
              </p:spPr>
              <p:txBody>
                <a:bodyPr wrap="none" fromWordArt="1">
                  <a:prstTxWarp prst="textSlantUp">
                    <a:avLst>
                      <a:gd name="adj" fmla="val 55556"/>
                    </a:avLst>
                  </a:prstTxWarp>
                </a:bodyPr>
                <a:lstStyle/>
                <a:p>
                  <a:pPr algn="ctr"/>
                  <a:r>
                    <a:rPr lang="zh-CN" altLang="en-US" sz="800" kern="10">
                      <a:ln w="9525">
                        <a:solidFill>
                          <a:srgbClr val="000000"/>
                        </a:solidFill>
                        <a:round/>
                        <a:headEnd/>
                        <a:tailEnd/>
                      </a:ln>
                      <a:solidFill>
                        <a:srgbClr val="000000"/>
                      </a:solidFill>
                      <a:latin typeface="宋体" panose="02010600030101010101" pitchFamily="2" charset="-122"/>
                    </a:rPr>
                    <a:t>链  路  层</a:t>
                  </a:r>
                </a:p>
              </p:txBody>
            </p:sp>
            <p:sp>
              <p:nvSpPr>
                <p:cNvPr id="34838" name="Line 17"/>
                <p:cNvSpPr>
                  <a:spLocks noChangeShapeType="1"/>
                </p:cNvSpPr>
                <p:nvPr/>
              </p:nvSpPr>
              <p:spPr bwMode="auto">
                <a:xfrm flipH="1">
                  <a:off x="3068" y="10496"/>
                  <a:ext cx="3222" cy="10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9" name="Line 18"/>
                <p:cNvSpPr>
                  <a:spLocks noChangeShapeType="1"/>
                </p:cNvSpPr>
                <p:nvPr/>
              </p:nvSpPr>
              <p:spPr bwMode="auto">
                <a:xfrm flipH="1">
                  <a:off x="3071" y="10959"/>
                  <a:ext cx="3219" cy="108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40" name="WordArt 19"/>
                <p:cNvSpPr>
                  <a:spLocks noChangeArrowheads="1" noChangeShapeType="1" noTextEdit="1"/>
                </p:cNvSpPr>
                <p:nvPr/>
              </p:nvSpPr>
              <p:spPr bwMode="auto">
                <a:xfrm>
                  <a:off x="4614" y="11365"/>
                  <a:ext cx="855" cy="371"/>
                </a:xfrm>
                <a:prstGeom prst="rect">
                  <a:avLst/>
                </a:prstGeom>
              </p:spPr>
              <p:txBody>
                <a:bodyPr wrap="none" fromWordArt="1">
                  <a:prstTxWarp prst="textSlantUp">
                    <a:avLst>
                      <a:gd name="adj" fmla="val 55556"/>
                    </a:avLst>
                  </a:prstTxWarp>
                </a:bodyPr>
                <a:lstStyle/>
                <a:p>
                  <a:pPr algn="ctr"/>
                  <a:r>
                    <a:rPr lang="zh-CN" altLang="en-US" sz="800" kern="10">
                      <a:ln w="9525">
                        <a:solidFill>
                          <a:srgbClr val="000000"/>
                        </a:solidFill>
                        <a:round/>
                        <a:headEnd/>
                        <a:tailEnd/>
                      </a:ln>
                      <a:solidFill>
                        <a:srgbClr val="000000"/>
                      </a:solidFill>
                      <a:latin typeface="宋体" panose="02010600030101010101" pitchFamily="2" charset="-122"/>
                    </a:rPr>
                    <a:t>物 理  层</a:t>
                  </a:r>
                </a:p>
              </p:txBody>
            </p:sp>
            <p:sp>
              <p:nvSpPr>
                <p:cNvPr id="34841" name="Line 20"/>
                <p:cNvSpPr>
                  <a:spLocks noChangeShapeType="1"/>
                </p:cNvSpPr>
                <p:nvPr/>
              </p:nvSpPr>
              <p:spPr bwMode="auto">
                <a:xfrm>
                  <a:off x="3071" y="10176"/>
                  <a:ext cx="0" cy="23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42" name="Text Box 21"/>
                <p:cNvSpPr txBox="1">
                  <a:spLocks noChangeArrowheads="1"/>
                </p:cNvSpPr>
                <p:nvPr/>
              </p:nvSpPr>
              <p:spPr bwMode="auto">
                <a:xfrm>
                  <a:off x="2474" y="10492"/>
                  <a:ext cx="360" cy="1872"/>
                </a:xfrm>
                <a:prstGeom prst="rect">
                  <a:avLst/>
                </a:prstGeom>
                <a:solidFill>
                  <a:srgbClr val="FFFFFF"/>
                </a:solidFill>
                <a:ln w="9525">
                  <a:solidFill>
                    <a:srgbClr val="FFFFFF"/>
                  </a:solidFill>
                  <a:miter lim="800000"/>
                  <a:headEnd/>
                  <a:tailEnd/>
                </a:ln>
              </p:spPr>
              <p:txBody>
                <a:bodyPr lIns="0" tIns="0" rIns="0" bIns="0"/>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zh-CN" altLang="en-US" sz="1200">
                      <a:solidFill>
                        <a:srgbClr val="085D9C"/>
                      </a:solidFill>
                      <a:latin typeface="Times New Roman" panose="02020603050405020304" pitchFamily="18" charset="0"/>
                    </a:rPr>
                    <a:t>分</a:t>
                  </a:r>
                </a:p>
                <a:p>
                  <a:pPr algn="ctr"/>
                  <a:r>
                    <a:rPr lang="zh-CN" altLang="en-US" sz="1200">
                      <a:solidFill>
                        <a:srgbClr val="085D9C"/>
                      </a:solidFill>
                      <a:latin typeface="Times New Roman" panose="02020603050405020304" pitchFamily="18" charset="0"/>
                    </a:rPr>
                    <a:t>层</a:t>
                  </a:r>
                </a:p>
                <a:p>
                  <a:pPr algn="ctr"/>
                  <a:r>
                    <a:rPr lang="zh-CN" altLang="en-US" sz="1200">
                      <a:solidFill>
                        <a:srgbClr val="085D9C"/>
                      </a:solidFill>
                      <a:latin typeface="Times New Roman" panose="02020603050405020304" pitchFamily="18" charset="0"/>
                    </a:rPr>
                    <a:t>安</a:t>
                  </a:r>
                </a:p>
                <a:p>
                  <a:pPr algn="ctr"/>
                  <a:r>
                    <a:rPr lang="zh-CN" altLang="en-US" sz="1200">
                      <a:solidFill>
                        <a:srgbClr val="085D9C"/>
                      </a:solidFill>
                      <a:latin typeface="Times New Roman" panose="02020603050405020304" pitchFamily="18" charset="0"/>
                    </a:rPr>
                    <a:t>全</a:t>
                  </a:r>
                </a:p>
                <a:p>
                  <a:pPr algn="ctr"/>
                  <a:r>
                    <a:rPr lang="zh-CN" altLang="en-US" sz="1200">
                      <a:solidFill>
                        <a:srgbClr val="085D9C"/>
                      </a:solidFill>
                      <a:latin typeface="Times New Roman" panose="02020603050405020304" pitchFamily="18" charset="0"/>
                    </a:rPr>
                    <a:t>管</a:t>
                  </a:r>
                </a:p>
                <a:p>
                  <a:pPr algn="ctr"/>
                  <a:r>
                    <a:rPr lang="zh-CN" altLang="en-US" sz="1200">
                      <a:solidFill>
                        <a:srgbClr val="085D9C"/>
                      </a:solidFill>
                      <a:latin typeface="Times New Roman" panose="02020603050405020304" pitchFamily="18" charset="0"/>
                    </a:rPr>
                    <a:t>理</a:t>
                  </a:r>
                </a:p>
              </p:txBody>
            </p:sp>
            <p:sp>
              <p:nvSpPr>
                <p:cNvPr id="34843" name="Line 22"/>
                <p:cNvSpPr>
                  <a:spLocks noChangeShapeType="1"/>
                </p:cNvSpPr>
                <p:nvPr/>
              </p:nvSpPr>
              <p:spPr bwMode="auto">
                <a:xfrm>
                  <a:off x="2468" y="10336"/>
                  <a:ext cx="0" cy="23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44" name="Line 23"/>
                <p:cNvSpPr>
                  <a:spLocks noChangeShapeType="1"/>
                </p:cNvSpPr>
                <p:nvPr/>
              </p:nvSpPr>
              <p:spPr bwMode="auto">
                <a:xfrm flipH="1">
                  <a:off x="2108" y="11424"/>
                  <a:ext cx="4140" cy="1404"/>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4845" name="Line 24"/>
                <p:cNvSpPr>
                  <a:spLocks noChangeShapeType="1"/>
                </p:cNvSpPr>
                <p:nvPr/>
              </p:nvSpPr>
              <p:spPr bwMode="auto">
                <a:xfrm>
                  <a:off x="5243" y="11796"/>
                  <a:ext cx="34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46" name="Line 25"/>
                <p:cNvSpPr>
                  <a:spLocks noChangeShapeType="1"/>
                </p:cNvSpPr>
                <p:nvPr/>
              </p:nvSpPr>
              <p:spPr bwMode="auto">
                <a:xfrm flipH="1">
                  <a:off x="6968" y="11428"/>
                  <a:ext cx="2522" cy="10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47" name="Line 26"/>
                <p:cNvSpPr>
                  <a:spLocks noChangeShapeType="1"/>
                </p:cNvSpPr>
                <p:nvPr/>
              </p:nvSpPr>
              <p:spPr bwMode="auto">
                <a:xfrm>
                  <a:off x="6248" y="11424"/>
                  <a:ext cx="4680"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4848" name="Line 27"/>
                <p:cNvSpPr>
                  <a:spLocks noChangeShapeType="1"/>
                </p:cNvSpPr>
                <p:nvPr/>
              </p:nvSpPr>
              <p:spPr bwMode="auto">
                <a:xfrm flipH="1">
                  <a:off x="8239" y="11432"/>
                  <a:ext cx="2345" cy="10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49" name="Line 28"/>
                <p:cNvSpPr>
                  <a:spLocks noChangeShapeType="1"/>
                </p:cNvSpPr>
                <p:nvPr/>
              </p:nvSpPr>
              <p:spPr bwMode="auto">
                <a:xfrm>
                  <a:off x="4178" y="12129"/>
                  <a:ext cx="358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0" name="WordArt 29"/>
                <p:cNvSpPr>
                  <a:spLocks noChangeArrowheads="1" noChangeShapeType="1" noTextEdit="1"/>
                </p:cNvSpPr>
                <p:nvPr/>
              </p:nvSpPr>
              <p:spPr bwMode="auto">
                <a:xfrm>
                  <a:off x="8405" y="11736"/>
                  <a:ext cx="723" cy="623"/>
                </a:xfrm>
                <a:prstGeom prst="rect">
                  <a:avLst/>
                </a:prstGeom>
              </p:spPr>
              <p:txBody>
                <a:bodyPr wrap="none" fromWordArt="1">
                  <a:prstTxWarp prst="textSlantUp">
                    <a:avLst>
                      <a:gd name="adj" fmla="val 71431"/>
                    </a:avLst>
                  </a:prstTxWarp>
                </a:bodyPr>
                <a:lstStyle/>
                <a:p>
                  <a:pPr algn="ctr"/>
                  <a:r>
                    <a:rPr lang="zh-CN" altLang="en-US" sz="800" kern="10">
                      <a:ln w="9525">
                        <a:solidFill>
                          <a:srgbClr val="000000"/>
                        </a:solidFill>
                        <a:round/>
                        <a:headEnd/>
                        <a:tailEnd/>
                      </a:ln>
                      <a:solidFill>
                        <a:srgbClr val="000000"/>
                      </a:solidFill>
                      <a:latin typeface="宋体" panose="02010600030101010101" pitchFamily="2" charset="-122"/>
                    </a:rPr>
                    <a:t>理 管 全 安</a:t>
                  </a:r>
                </a:p>
              </p:txBody>
            </p:sp>
            <p:sp>
              <p:nvSpPr>
                <p:cNvPr id="34851" name="Text Box 30"/>
                <p:cNvSpPr txBox="1">
                  <a:spLocks noChangeArrowheads="1"/>
                </p:cNvSpPr>
                <p:nvPr/>
              </p:nvSpPr>
              <p:spPr bwMode="auto">
                <a:xfrm>
                  <a:off x="8768" y="9708"/>
                  <a:ext cx="2340" cy="780"/>
                </a:xfrm>
                <a:prstGeom prst="rect">
                  <a:avLst/>
                </a:prstGeom>
                <a:solidFill>
                  <a:srgbClr val="FFFFFF"/>
                </a:solidFill>
                <a:ln w="9525">
                  <a:solidFill>
                    <a:srgbClr val="FFFFFF"/>
                  </a:solidFill>
                  <a:miter lim="800000"/>
                  <a:headEnd/>
                  <a:tailEnd/>
                </a:ln>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a:r>
                    <a:rPr lang="zh-CN" altLang="en-US" sz="1200">
                      <a:solidFill>
                        <a:srgbClr val="085D9C"/>
                      </a:solidFill>
                      <a:latin typeface="Times New Roman" panose="02020603050405020304" pitchFamily="18" charset="0"/>
                    </a:rPr>
                    <a:t>安全属性</a:t>
                  </a:r>
                </a:p>
                <a:p>
                  <a:pPr algn="just"/>
                  <a:r>
                    <a:rPr lang="zh-CN" altLang="en-US" sz="1200">
                      <a:solidFill>
                        <a:srgbClr val="085D9C"/>
                      </a:solidFill>
                      <a:latin typeface="Times New Roman" panose="02020603050405020304" pitchFamily="18" charset="0"/>
                    </a:rPr>
                    <a:t>（安全服务</a:t>
                  </a:r>
                  <a:r>
                    <a:rPr lang="en-US" altLang="zh-CN" sz="1200">
                      <a:solidFill>
                        <a:srgbClr val="085D9C"/>
                      </a:solidFill>
                      <a:latin typeface="Times New Roman" panose="02020603050405020304" pitchFamily="18" charset="0"/>
                    </a:rPr>
                    <a:t>/</a:t>
                  </a:r>
                  <a:r>
                    <a:rPr lang="zh-CN" altLang="en-US" sz="1200">
                      <a:solidFill>
                        <a:srgbClr val="085D9C"/>
                      </a:solidFill>
                      <a:latin typeface="Times New Roman" panose="02020603050405020304" pitchFamily="18" charset="0"/>
                    </a:rPr>
                    <a:t>安全机制）</a:t>
                  </a:r>
                </a:p>
              </p:txBody>
            </p:sp>
            <p:sp>
              <p:nvSpPr>
                <p:cNvPr id="34852" name="Text Box 31"/>
                <p:cNvSpPr txBox="1">
                  <a:spLocks noChangeArrowheads="1"/>
                </p:cNvSpPr>
                <p:nvPr/>
              </p:nvSpPr>
              <p:spPr bwMode="auto">
                <a:xfrm>
                  <a:off x="4916" y="12206"/>
                  <a:ext cx="1213" cy="310"/>
                </a:xfrm>
                <a:prstGeom prst="rect">
                  <a:avLst/>
                </a:prstGeom>
                <a:solidFill>
                  <a:srgbClr val="FFFFFF"/>
                </a:solidFill>
                <a:ln w="9525">
                  <a:solidFill>
                    <a:srgbClr val="FFFFFF"/>
                  </a:solidFill>
                  <a:miter lim="800000"/>
                  <a:headEnd/>
                  <a:tailEnd/>
                </a:ln>
              </p:spPr>
              <p:txBody>
                <a:bodyPr lIns="0" tIns="0" rIns="0" bIns="0"/>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a:r>
                    <a:rPr lang="zh-CN" altLang="en-US" sz="1200">
                      <a:solidFill>
                        <a:srgbClr val="085D9C"/>
                      </a:solidFill>
                      <a:latin typeface="Times New Roman" panose="02020603050405020304" pitchFamily="18" charset="0"/>
                    </a:rPr>
                    <a:t>应用系统安全</a:t>
                  </a:r>
                </a:p>
              </p:txBody>
            </p:sp>
            <p:sp>
              <p:nvSpPr>
                <p:cNvPr id="34853" name="Line 32"/>
                <p:cNvSpPr>
                  <a:spLocks noChangeShapeType="1"/>
                </p:cNvSpPr>
                <p:nvPr/>
              </p:nvSpPr>
              <p:spPr bwMode="auto">
                <a:xfrm>
                  <a:off x="3023" y="12521"/>
                  <a:ext cx="52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4" name="Text Box 33"/>
                <p:cNvSpPr txBox="1">
                  <a:spLocks noChangeArrowheads="1"/>
                </p:cNvSpPr>
                <p:nvPr/>
              </p:nvSpPr>
              <p:spPr bwMode="auto">
                <a:xfrm>
                  <a:off x="5888" y="11810"/>
                  <a:ext cx="1213" cy="255"/>
                </a:xfrm>
                <a:prstGeom prst="rect">
                  <a:avLst/>
                </a:prstGeom>
                <a:solidFill>
                  <a:srgbClr val="FFFFFF"/>
                </a:solidFill>
                <a:ln w="9525">
                  <a:solidFill>
                    <a:srgbClr val="FFFFFF"/>
                  </a:solidFill>
                  <a:miter lim="800000"/>
                  <a:headEnd/>
                  <a:tailEnd/>
                </a:ln>
              </p:spPr>
              <p:txBody>
                <a:bodyPr lIns="0" tIns="0" rIns="0" bIns="0"/>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a:r>
                    <a:rPr lang="zh-CN" altLang="en-US" sz="1200">
                      <a:solidFill>
                        <a:srgbClr val="085D9C"/>
                      </a:solidFill>
                      <a:latin typeface="Times New Roman" panose="02020603050405020304" pitchFamily="18" charset="0"/>
                    </a:rPr>
                    <a:t>计算机网络安全</a:t>
                  </a:r>
                </a:p>
              </p:txBody>
            </p:sp>
            <p:sp>
              <p:nvSpPr>
                <p:cNvPr id="34855" name="Text Box 34"/>
                <p:cNvSpPr txBox="1">
                  <a:spLocks noChangeArrowheads="1"/>
                </p:cNvSpPr>
                <p:nvPr/>
              </p:nvSpPr>
              <p:spPr bwMode="auto">
                <a:xfrm>
                  <a:off x="6134" y="11489"/>
                  <a:ext cx="360" cy="255"/>
                </a:xfrm>
                <a:prstGeom prst="rect">
                  <a:avLst/>
                </a:prstGeom>
                <a:solidFill>
                  <a:srgbClr val="FFFFFF"/>
                </a:solidFill>
                <a:ln w="9525">
                  <a:solidFill>
                    <a:srgbClr val="FFFFFF"/>
                  </a:solidFill>
                  <a:miter lim="800000"/>
                  <a:headEnd/>
                  <a:tailEnd/>
                </a:ln>
              </p:spPr>
              <p:txBody>
                <a:bodyPr lIns="0" tIns="0" rIns="0" bIns="0"/>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a:r>
                    <a:rPr lang="en-US" altLang="zh-CN" sz="1200">
                      <a:solidFill>
                        <a:srgbClr val="085D9C"/>
                      </a:solidFill>
                      <a:latin typeface="Times New Roman" panose="02020603050405020304" pitchFamily="18" charset="0"/>
                    </a:rPr>
                    <a:t>0</a:t>
                  </a:r>
                </a:p>
              </p:txBody>
            </p:sp>
            <p:sp>
              <p:nvSpPr>
                <p:cNvPr id="34856" name="Text Box 35"/>
                <p:cNvSpPr txBox="1">
                  <a:spLocks noChangeArrowheads="1"/>
                </p:cNvSpPr>
                <p:nvPr/>
              </p:nvSpPr>
              <p:spPr bwMode="auto">
                <a:xfrm>
                  <a:off x="6440" y="11458"/>
                  <a:ext cx="1980" cy="255"/>
                </a:xfrm>
                <a:prstGeom prst="rect">
                  <a:avLst/>
                </a:prstGeom>
                <a:solidFill>
                  <a:srgbClr val="FFFFFF"/>
                </a:solidFill>
                <a:ln w="9525">
                  <a:solidFill>
                    <a:srgbClr val="FFFFFF"/>
                  </a:solidFill>
                  <a:miter lim="800000"/>
                  <a:headEnd/>
                  <a:tailEnd/>
                </a:ln>
              </p:spPr>
              <p:txBody>
                <a:bodyPr lIns="0" tIns="0" rIns="0" bIns="0"/>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a:r>
                    <a:rPr lang="zh-CN" altLang="en-US" sz="1200">
                      <a:solidFill>
                        <a:srgbClr val="085D9C"/>
                      </a:solidFill>
                      <a:latin typeface="Times New Roman" panose="02020603050405020304" pitchFamily="18" charset="0"/>
                    </a:rPr>
                    <a:t>终端系统安全</a:t>
                  </a:r>
                  <a:r>
                    <a:rPr lang="en-US" altLang="zh-CN" sz="1200">
                      <a:solidFill>
                        <a:srgbClr val="085D9C"/>
                      </a:solidFill>
                      <a:latin typeface="Times New Roman" panose="02020603050405020304" pitchFamily="18" charset="0"/>
                    </a:rPr>
                    <a:t>(</a:t>
                  </a:r>
                  <a:r>
                    <a:rPr lang="zh-CN" altLang="en-US" sz="1200">
                      <a:solidFill>
                        <a:srgbClr val="085D9C"/>
                      </a:solidFill>
                      <a:latin typeface="Times New Roman" panose="02020603050405020304" pitchFamily="18" charset="0"/>
                    </a:rPr>
                    <a:t>计算机</a:t>
                  </a:r>
                  <a:r>
                    <a:rPr lang="en-US" altLang="zh-CN" sz="1200">
                      <a:solidFill>
                        <a:srgbClr val="085D9C"/>
                      </a:solidFill>
                      <a:latin typeface="Times New Roman" panose="02020603050405020304" pitchFamily="18" charset="0"/>
                    </a:rPr>
                    <a:t>+OS)</a:t>
                  </a:r>
                </a:p>
              </p:txBody>
            </p:sp>
          </p:grpSp>
          <p:sp>
            <p:nvSpPr>
              <p:cNvPr id="34823" name="Text Box 36"/>
              <p:cNvSpPr txBox="1">
                <a:spLocks noChangeArrowheads="1"/>
              </p:cNvSpPr>
              <p:nvPr/>
            </p:nvSpPr>
            <p:spPr bwMode="auto">
              <a:xfrm>
                <a:off x="6256" y="9073"/>
                <a:ext cx="363" cy="2353"/>
              </a:xfrm>
              <a:prstGeom prst="rect">
                <a:avLst/>
              </a:prstGeom>
              <a:solidFill>
                <a:srgbClr val="FFFFFF"/>
              </a:solidFill>
              <a:ln w="9525">
                <a:solidFill>
                  <a:srgbClr val="000000"/>
                </a:solidFill>
                <a:miter lim="800000"/>
                <a:headEnd/>
                <a:tailEnd/>
              </a:ln>
            </p:spPr>
            <p:txBody>
              <a:bodyPr lIns="0" tIns="0" rIns="0" bIns="0"/>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endParaRPr lang="en-US" altLang="zh-CN" sz="1200">
                  <a:solidFill>
                    <a:srgbClr val="085D9C"/>
                  </a:solidFill>
                  <a:latin typeface="Times New Roman" panose="02020603050405020304" pitchFamily="18" charset="0"/>
                </a:endParaRPr>
              </a:p>
              <a:p>
                <a:pPr algn="ctr"/>
                <a:endParaRPr lang="en-US" altLang="zh-CN" sz="1200">
                  <a:solidFill>
                    <a:srgbClr val="085D9C"/>
                  </a:solidFill>
                  <a:latin typeface="Times New Roman" panose="02020603050405020304" pitchFamily="18" charset="0"/>
                </a:endParaRPr>
              </a:p>
              <a:p>
                <a:pPr algn="ctr"/>
                <a:r>
                  <a:rPr lang="zh-CN" altLang="en-US" sz="1200">
                    <a:solidFill>
                      <a:srgbClr val="085D9C"/>
                    </a:solidFill>
                    <a:latin typeface="Times New Roman" panose="02020603050405020304" pitchFamily="18" charset="0"/>
                  </a:rPr>
                  <a:t>认</a:t>
                </a:r>
              </a:p>
              <a:p>
                <a:pPr algn="ctr"/>
                <a:endParaRPr lang="zh-CN" altLang="en-US" sz="1200">
                  <a:solidFill>
                    <a:srgbClr val="085D9C"/>
                  </a:solidFill>
                  <a:latin typeface="Times New Roman" panose="02020603050405020304" pitchFamily="18" charset="0"/>
                </a:endParaRPr>
              </a:p>
              <a:p>
                <a:pPr algn="ctr"/>
                <a:r>
                  <a:rPr lang="zh-CN" altLang="en-US" sz="1200">
                    <a:solidFill>
                      <a:srgbClr val="085D9C"/>
                    </a:solidFill>
                    <a:latin typeface="Times New Roman" panose="02020603050405020304" pitchFamily="18" charset="0"/>
                  </a:rPr>
                  <a:t>证</a:t>
                </a:r>
              </a:p>
            </p:txBody>
          </p:sp>
          <p:sp>
            <p:nvSpPr>
              <p:cNvPr id="34824" name="Text Box 37"/>
              <p:cNvSpPr txBox="1">
                <a:spLocks noChangeArrowheads="1"/>
              </p:cNvSpPr>
              <p:nvPr/>
            </p:nvSpPr>
            <p:spPr bwMode="auto">
              <a:xfrm>
                <a:off x="6601" y="9073"/>
                <a:ext cx="363" cy="2353"/>
              </a:xfrm>
              <a:prstGeom prst="rect">
                <a:avLst/>
              </a:prstGeom>
              <a:solidFill>
                <a:srgbClr val="FFFFFF"/>
              </a:solidFill>
              <a:ln w="9525">
                <a:solidFill>
                  <a:srgbClr val="000000"/>
                </a:solidFill>
                <a:miter lim="800000"/>
                <a:headEnd/>
                <a:tailEnd/>
              </a:ln>
            </p:spPr>
            <p:txBody>
              <a:bodyPr lIns="0" tIns="0" rIns="0" bIns="0"/>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endParaRPr lang="en-US" altLang="zh-CN" sz="1200">
                  <a:solidFill>
                    <a:srgbClr val="085D9C"/>
                  </a:solidFill>
                  <a:latin typeface="Times New Roman" panose="02020603050405020304" pitchFamily="18" charset="0"/>
                </a:endParaRPr>
              </a:p>
              <a:p>
                <a:pPr algn="ctr"/>
                <a:r>
                  <a:rPr lang="zh-CN" altLang="en-US" sz="1200">
                    <a:solidFill>
                      <a:srgbClr val="085D9C"/>
                    </a:solidFill>
                    <a:latin typeface="Times New Roman" panose="02020603050405020304" pitchFamily="18" charset="0"/>
                  </a:rPr>
                  <a:t>访</a:t>
                </a:r>
              </a:p>
              <a:p>
                <a:pPr algn="ctr"/>
                <a:r>
                  <a:rPr lang="zh-CN" altLang="en-US" sz="1200">
                    <a:solidFill>
                      <a:srgbClr val="085D9C"/>
                    </a:solidFill>
                    <a:latin typeface="Times New Roman" panose="02020603050405020304" pitchFamily="18" charset="0"/>
                  </a:rPr>
                  <a:t>问</a:t>
                </a:r>
              </a:p>
              <a:p>
                <a:pPr algn="ctr"/>
                <a:r>
                  <a:rPr lang="zh-CN" altLang="en-US" sz="1200">
                    <a:solidFill>
                      <a:srgbClr val="085D9C"/>
                    </a:solidFill>
                    <a:latin typeface="Times New Roman" panose="02020603050405020304" pitchFamily="18" charset="0"/>
                  </a:rPr>
                  <a:t>控</a:t>
                </a:r>
              </a:p>
              <a:p>
                <a:pPr algn="ctr"/>
                <a:r>
                  <a:rPr lang="zh-CN" altLang="en-US" sz="1200">
                    <a:solidFill>
                      <a:srgbClr val="085D9C"/>
                    </a:solidFill>
                    <a:latin typeface="Times New Roman" panose="02020603050405020304" pitchFamily="18" charset="0"/>
                  </a:rPr>
                  <a:t>制</a:t>
                </a:r>
              </a:p>
            </p:txBody>
          </p:sp>
          <p:sp>
            <p:nvSpPr>
              <p:cNvPr id="34825" name="Text Box 38"/>
              <p:cNvSpPr txBox="1">
                <a:spLocks noChangeArrowheads="1"/>
              </p:cNvSpPr>
              <p:nvPr/>
            </p:nvSpPr>
            <p:spPr bwMode="auto">
              <a:xfrm>
                <a:off x="6966" y="9073"/>
                <a:ext cx="363" cy="2353"/>
              </a:xfrm>
              <a:prstGeom prst="rect">
                <a:avLst/>
              </a:prstGeom>
              <a:solidFill>
                <a:srgbClr val="FFFFFF"/>
              </a:solidFill>
              <a:ln w="9525">
                <a:solidFill>
                  <a:srgbClr val="000000"/>
                </a:solidFill>
                <a:miter lim="800000"/>
                <a:headEnd/>
                <a:tailEnd/>
              </a:ln>
            </p:spPr>
            <p:txBody>
              <a:bodyPr lIns="0" tIns="0" rIns="0" bIns="0"/>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endParaRPr lang="en-US" altLang="zh-CN" sz="1200">
                  <a:solidFill>
                    <a:srgbClr val="085D9C"/>
                  </a:solidFill>
                  <a:latin typeface="Times New Roman" panose="02020603050405020304" pitchFamily="18" charset="0"/>
                </a:endParaRPr>
              </a:p>
              <a:p>
                <a:pPr algn="ctr"/>
                <a:r>
                  <a:rPr lang="zh-CN" altLang="en-US" sz="1200">
                    <a:solidFill>
                      <a:srgbClr val="085D9C"/>
                    </a:solidFill>
                    <a:latin typeface="Times New Roman" panose="02020603050405020304" pitchFamily="18" charset="0"/>
                  </a:rPr>
                  <a:t>数</a:t>
                </a:r>
              </a:p>
              <a:p>
                <a:pPr algn="ctr"/>
                <a:r>
                  <a:rPr lang="zh-CN" altLang="en-US" sz="1200">
                    <a:solidFill>
                      <a:srgbClr val="085D9C"/>
                    </a:solidFill>
                    <a:latin typeface="Times New Roman" panose="02020603050405020304" pitchFamily="18" charset="0"/>
                  </a:rPr>
                  <a:t>据</a:t>
                </a:r>
              </a:p>
              <a:p>
                <a:pPr algn="ctr"/>
                <a:r>
                  <a:rPr lang="zh-CN" altLang="en-US" sz="1200">
                    <a:solidFill>
                      <a:srgbClr val="085D9C"/>
                    </a:solidFill>
                    <a:latin typeface="Times New Roman" panose="02020603050405020304" pitchFamily="18" charset="0"/>
                  </a:rPr>
                  <a:t>完</a:t>
                </a:r>
              </a:p>
              <a:p>
                <a:pPr algn="ctr"/>
                <a:r>
                  <a:rPr lang="zh-CN" altLang="en-US" sz="1200">
                    <a:solidFill>
                      <a:srgbClr val="085D9C"/>
                    </a:solidFill>
                    <a:latin typeface="Times New Roman" panose="02020603050405020304" pitchFamily="18" charset="0"/>
                  </a:rPr>
                  <a:t>整</a:t>
                </a:r>
              </a:p>
              <a:p>
                <a:pPr algn="ctr"/>
                <a:r>
                  <a:rPr lang="zh-CN" altLang="en-US" sz="1200">
                    <a:solidFill>
                      <a:srgbClr val="085D9C"/>
                    </a:solidFill>
                    <a:latin typeface="Times New Roman" panose="02020603050405020304" pitchFamily="18" charset="0"/>
                  </a:rPr>
                  <a:t>性</a:t>
                </a:r>
              </a:p>
            </p:txBody>
          </p:sp>
          <p:sp>
            <p:nvSpPr>
              <p:cNvPr id="34826" name="Text Box 39"/>
              <p:cNvSpPr txBox="1">
                <a:spLocks noChangeArrowheads="1"/>
              </p:cNvSpPr>
              <p:nvPr/>
            </p:nvSpPr>
            <p:spPr bwMode="auto">
              <a:xfrm>
                <a:off x="7332" y="9073"/>
                <a:ext cx="363" cy="2353"/>
              </a:xfrm>
              <a:prstGeom prst="rect">
                <a:avLst/>
              </a:prstGeom>
              <a:solidFill>
                <a:srgbClr val="FFFFFF"/>
              </a:solidFill>
              <a:ln w="9525">
                <a:solidFill>
                  <a:srgbClr val="000000"/>
                </a:solidFill>
                <a:miter lim="800000"/>
                <a:headEnd/>
                <a:tailEnd/>
              </a:ln>
            </p:spPr>
            <p:txBody>
              <a:bodyPr lIns="0" tIns="0" rIns="0" bIns="0"/>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endParaRPr lang="en-US" altLang="zh-CN" sz="1200">
                  <a:solidFill>
                    <a:srgbClr val="085D9C"/>
                  </a:solidFill>
                  <a:latin typeface="Times New Roman" panose="02020603050405020304" pitchFamily="18" charset="0"/>
                </a:endParaRPr>
              </a:p>
              <a:p>
                <a:pPr algn="ctr"/>
                <a:endParaRPr lang="en-US" altLang="zh-CN" sz="1200">
                  <a:solidFill>
                    <a:srgbClr val="085D9C"/>
                  </a:solidFill>
                  <a:latin typeface="Times New Roman" panose="02020603050405020304" pitchFamily="18" charset="0"/>
                </a:endParaRPr>
              </a:p>
              <a:p>
                <a:pPr algn="ctr"/>
                <a:r>
                  <a:rPr lang="zh-CN" altLang="en-US" sz="1200">
                    <a:solidFill>
                      <a:srgbClr val="085D9C"/>
                    </a:solidFill>
                    <a:latin typeface="Times New Roman" panose="02020603050405020304" pitchFamily="18" charset="0"/>
                  </a:rPr>
                  <a:t>抗</a:t>
                </a:r>
              </a:p>
              <a:p>
                <a:pPr algn="ctr"/>
                <a:r>
                  <a:rPr lang="zh-CN" altLang="en-US" sz="1200">
                    <a:solidFill>
                      <a:srgbClr val="085D9C"/>
                    </a:solidFill>
                    <a:latin typeface="Times New Roman" panose="02020603050405020304" pitchFamily="18" charset="0"/>
                  </a:rPr>
                  <a:t>抵</a:t>
                </a:r>
              </a:p>
              <a:p>
                <a:pPr algn="ctr"/>
                <a:r>
                  <a:rPr lang="zh-CN" altLang="en-US" sz="1200">
                    <a:solidFill>
                      <a:srgbClr val="085D9C"/>
                    </a:solidFill>
                    <a:latin typeface="Times New Roman" panose="02020603050405020304" pitchFamily="18" charset="0"/>
                  </a:rPr>
                  <a:t>赖</a:t>
                </a:r>
              </a:p>
              <a:p>
                <a:pPr algn="ctr"/>
                <a:endParaRPr lang="en-US" altLang="zh-CN" sz="1200">
                  <a:solidFill>
                    <a:srgbClr val="085D9C"/>
                  </a:solidFill>
                  <a:latin typeface="Times New Roman" panose="02020603050405020304" pitchFamily="18" charset="0"/>
                </a:endParaRPr>
              </a:p>
            </p:txBody>
          </p:sp>
          <p:sp>
            <p:nvSpPr>
              <p:cNvPr id="34827" name="Text Box 40"/>
              <p:cNvSpPr txBox="1">
                <a:spLocks noChangeArrowheads="1"/>
              </p:cNvSpPr>
              <p:nvPr/>
            </p:nvSpPr>
            <p:spPr bwMode="auto">
              <a:xfrm>
                <a:off x="7698" y="9073"/>
                <a:ext cx="363" cy="2353"/>
              </a:xfrm>
              <a:prstGeom prst="rect">
                <a:avLst/>
              </a:prstGeom>
              <a:solidFill>
                <a:srgbClr val="FFFFFF"/>
              </a:solidFill>
              <a:ln w="9525">
                <a:solidFill>
                  <a:srgbClr val="000000"/>
                </a:solidFill>
                <a:miter lim="800000"/>
                <a:headEnd/>
                <a:tailEnd/>
              </a:ln>
            </p:spPr>
            <p:txBody>
              <a:bodyPr lIns="0" tIns="0" rIns="0" bIns="0"/>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zh-CN" altLang="en-US" sz="1200">
                    <a:solidFill>
                      <a:srgbClr val="085D9C"/>
                    </a:solidFill>
                    <a:latin typeface="Times New Roman" panose="02020603050405020304" pitchFamily="18" charset="0"/>
                  </a:rPr>
                  <a:t>可</a:t>
                </a:r>
              </a:p>
              <a:p>
                <a:pPr algn="ctr"/>
                <a:r>
                  <a:rPr lang="zh-CN" altLang="en-US" sz="1200">
                    <a:solidFill>
                      <a:srgbClr val="085D9C"/>
                    </a:solidFill>
                    <a:latin typeface="Times New Roman" panose="02020603050405020304" pitchFamily="18" charset="0"/>
                  </a:rPr>
                  <a:t>用</a:t>
                </a:r>
              </a:p>
              <a:p>
                <a:pPr algn="ctr"/>
                <a:r>
                  <a:rPr lang="zh-CN" altLang="en-US" sz="1200">
                    <a:solidFill>
                      <a:srgbClr val="085D9C"/>
                    </a:solidFill>
                    <a:latin typeface="Times New Roman" panose="02020603050405020304" pitchFamily="18" charset="0"/>
                  </a:rPr>
                  <a:t>性</a:t>
                </a:r>
              </a:p>
              <a:p>
                <a:pPr algn="ctr"/>
                <a:r>
                  <a:rPr lang="zh-CN" altLang="en-US" sz="1200">
                    <a:solidFill>
                      <a:srgbClr val="085D9C"/>
                    </a:solidFill>
                    <a:latin typeface="Times New Roman" panose="02020603050405020304" pitchFamily="18" charset="0"/>
                  </a:rPr>
                  <a:t>、</a:t>
                </a:r>
              </a:p>
              <a:p>
                <a:pPr algn="ctr"/>
                <a:r>
                  <a:rPr lang="zh-CN" altLang="en-US" sz="1200">
                    <a:solidFill>
                      <a:srgbClr val="085D9C"/>
                    </a:solidFill>
                    <a:latin typeface="Times New Roman" panose="02020603050405020304" pitchFamily="18" charset="0"/>
                  </a:rPr>
                  <a:t>可</a:t>
                </a:r>
              </a:p>
              <a:p>
                <a:pPr algn="ctr"/>
                <a:r>
                  <a:rPr lang="zh-CN" altLang="en-US" sz="1200">
                    <a:solidFill>
                      <a:srgbClr val="085D9C"/>
                    </a:solidFill>
                    <a:latin typeface="Times New Roman" panose="02020603050405020304" pitchFamily="18" charset="0"/>
                  </a:rPr>
                  <a:t>控</a:t>
                </a:r>
              </a:p>
              <a:p>
                <a:pPr algn="ctr"/>
                <a:r>
                  <a:rPr lang="zh-CN" altLang="en-US" sz="1200">
                    <a:solidFill>
                      <a:srgbClr val="085D9C"/>
                    </a:solidFill>
                    <a:latin typeface="Times New Roman" panose="02020603050405020304" pitchFamily="18" charset="0"/>
                  </a:rPr>
                  <a:t>性</a:t>
                </a:r>
              </a:p>
            </p:txBody>
          </p:sp>
          <p:sp>
            <p:nvSpPr>
              <p:cNvPr id="34828" name="Text Box 41"/>
              <p:cNvSpPr txBox="1">
                <a:spLocks noChangeArrowheads="1"/>
              </p:cNvSpPr>
              <p:nvPr/>
            </p:nvSpPr>
            <p:spPr bwMode="auto">
              <a:xfrm>
                <a:off x="8049" y="9073"/>
                <a:ext cx="363" cy="2353"/>
              </a:xfrm>
              <a:prstGeom prst="rect">
                <a:avLst/>
              </a:prstGeom>
              <a:solidFill>
                <a:srgbClr val="FFFFFF"/>
              </a:solidFill>
              <a:ln w="9525">
                <a:solidFill>
                  <a:srgbClr val="000000"/>
                </a:solidFill>
                <a:miter lim="800000"/>
                <a:headEnd/>
                <a:tailEnd/>
              </a:ln>
            </p:spPr>
            <p:txBody>
              <a:bodyPr lIns="0" tIns="0" rIns="0" bIns="0"/>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endParaRPr lang="en-US" altLang="zh-CN" sz="1200">
                  <a:solidFill>
                    <a:srgbClr val="085D9C"/>
                  </a:solidFill>
                  <a:latin typeface="Times New Roman" panose="02020603050405020304" pitchFamily="18" charset="0"/>
                </a:endParaRPr>
              </a:p>
              <a:p>
                <a:pPr algn="ctr"/>
                <a:r>
                  <a:rPr lang="zh-CN" altLang="en-US" sz="1200">
                    <a:solidFill>
                      <a:srgbClr val="085D9C"/>
                    </a:solidFill>
                    <a:latin typeface="Times New Roman" panose="02020603050405020304" pitchFamily="18" charset="0"/>
                  </a:rPr>
                  <a:t>可</a:t>
                </a:r>
              </a:p>
              <a:p>
                <a:pPr algn="ctr"/>
                <a:r>
                  <a:rPr lang="zh-CN" altLang="en-US" sz="1200">
                    <a:solidFill>
                      <a:srgbClr val="085D9C"/>
                    </a:solidFill>
                    <a:latin typeface="Times New Roman" panose="02020603050405020304" pitchFamily="18" charset="0"/>
                  </a:rPr>
                  <a:t>审</a:t>
                </a:r>
              </a:p>
              <a:p>
                <a:pPr algn="ctr"/>
                <a:r>
                  <a:rPr lang="zh-CN" altLang="en-US" sz="1200">
                    <a:solidFill>
                      <a:srgbClr val="085D9C"/>
                    </a:solidFill>
                    <a:latin typeface="Times New Roman" panose="02020603050405020304" pitchFamily="18" charset="0"/>
                  </a:rPr>
                  <a:t>计</a:t>
                </a:r>
              </a:p>
              <a:p>
                <a:pPr algn="ctr"/>
                <a:r>
                  <a:rPr lang="zh-CN" altLang="en-US" sz="1200">
                    <a:solidFill>
                      <a:srgbClr val="085D9C"/>
                    </a:solidFill>
                    <a:latin typeface="Times New Roman" panose="02020603050405020304" pitchFamily="18" charset="0"/>
                  </a:rPr>
                  <a:t>性</a:t>
                </a:r>
              </a:p>
            </p:txBody>
          </p:sp>
        </p:grpSp>
        <p:sp>
          <p:nvSpPr>
            <p:cNvPr id="34821" name="Text Box 42"/>
            <p:cNvSpPr txBox="1">
              <a:spLocks noChangeArrowheads="1"/>
            </p:cNvSpPr>
            <p:nvPr/>
          </p:nvSpPr>
          <p:spPr bwMode="auto">
            <a:xfrm>
              <a:off x="6248" y="8772"/>
              <a:ext cx="2160" cy="312"/>
            </a:xfrm>
            <a:prstGeom prst="rect">
              <a:avLst/>
            </a:prstGeom>
            <a:solidFill>
              <a:srgbClr val="FFFFFF"/>
            </a:solidFill>
            <a:ln w="9525">
              <a:solidFill>
                <a:srgbClr val="000000"/>
              </a:solidFill>
              <a:miter lim="800000"/>
              <a:headEnd/>
              <a:tailEnd/>
            </a:ln>
          </p:spPr>
          <p:txBody>
            <a:bodyPr lIns="0" tIns="0" rIns="0" bIns="0"/>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a:r>
                <a:rPr lang="zh-CN" altLang="en-US" sz="1200">
                  <a:solidFill>
                    <a:srgbClr val="085D9C"/>
                  </a:solidFill>
                  <a:latin typeface="Times New Roman" panose="02020603050405020304" pitchFamily="18" charset="0"/>
                </a:rPr>
                <a:t>安 全 管 理</a:t>
              </a:r>
            </a:p>
          </p:txBody>
        </p:sp>
      </p:grpSp>
      <p:sp>
        <p:nvSpPr>
          <p:cNvPr id="41" name="Rectangle 76"/>
          <p:cNvSpPr txBox="1">
            <a:spLocks noChangeArrowheads="1"/>
          </p:cNvSpPr>
          <p:nvPr/>
        </p:nvSpPr>
        <p:spPr bwMode="auto">
          <a:xfrm>
            <a:off x="685800" y="214313"/>
            <a:ext cx="7793038" cy="96098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eaLnBrk="0" fontAlgn="base" hangingPunct="0">
              <a:spcBef>
                <a:spcPct val="0"/>
              </a:spcBef>
              <a:spcAft>
                <a:spcPct val="0"/>
              </a:spcAft>
              <a:defRPr sz="4400">
                <a:solidFill>
                  <a:schemeClr val="tx1"/>
                </a:solidFill>
                <a:latin typeface="Calibri" pitchFamily="34" charset="0"/>
                <a:ea typeface="宋体" charset="-122"/>
              </a:defRPr>
            </a:lvl6pPr>
            <a:lvl7pPr marL="914400" algn="ctr" rtl="0" eaLnBrk="0" fontAlgn="base" hangingPunct="0">
              <a:spcBef>
                <a:spcPct val="0"/>
              </a:spcBef>
              <a:spcAft>
                <a:spcPct val="0"/>
              </a:spcAft>
              <a:defRPr sz="4400">
                <a:solidFill>
                  <a:schemeClr val="tx1"/>
                </a:solidFill>
                <a:latin typeface="Calibri" pitchFamily="34" charset="0"/>
                <a:ea typeface="宋体" charset="-122"/>
              </a:defRPr>
            </a:lvl7pPr>
            <a:lvl8pPr marL="1371600" algn="ctr" rtl="0" eaLnBrk="0" fontAlgn="base" hangingPunct="0">
              <a:spcBef>
                <a:spcPct val="0"/>
              </a:spcBef>
              <a:spcAft>
                <a:spcPct val="0"/>
              </a:spcAft>
              <a:defRPr sz="4400">
                <a:solidFill>
                  <a:schemeClr val="tx1"/>
                </a:solidFill>
                <a:latin typeface="Calibri" pitchFamily="34" charset="0"/>
                <a:ea typeface="宋体" charset="-122"/>
              </a:defRPr>
            </a:lvl8pPr>
            <a:lvl9pPr marL="1828800" algn="ctr" rtl="0" eaLnBrk="0" fontAlgn="base" hangingPunct="0">
              <a:spcBef>
                <a:spcPct val="0"/>
              </a:spcBef>
              <a:spcAft>
                <a:spcPct val="0"/>
              </a:spcAft>
              <a:defRPr sz="4400">
                <a:solidFill>
                  <a:schemeClr val="tx1"/>
                </a:solidFill>
                <a:latin typeface="Calibri" pitchFamily="34" charset="0"/>
                <a:ea typeface="宋体" charset="-122"/>
              </a:defRPr>
            </a:lvl9pPr>
          </a:lstStyle>
          <a:p>
            <a:pPr eaLnBrk="1" hangingPunct="1"/>
            <a:r>
              <a:rPr lang="en-US" altLang="zh-CN" kern="0" dirty="0"/>
              <a:t>11.1 TCP/IP</a:t>
            </a:r>
            <a:r>
              <a:rPr lang="zh-CN" altLang="en-US" kern="0" dirty="0"/>
              <a:t>安全协议体系概述</a:t>
            </a:r>
          </a:p>
        </p:txBody>
      </p:sp>
      <p:sp>
        <p:nvSpPr>
          <p:cNvPr id="34818" name="Rectangle 4"/>
          <p:cNvSpPr>
            <a:spLocks noGrp="1" noChangeArrowheads="1"/>
          </p:cNvSpPr>
          <p:nvPr>
            <p:ph type="title"/>
          </p:nvPr>
        </p:nvSpPr>
        <p:spPr>
          <a:xfrm>
            <a:off x="1996491" y="6126017"/>
            <a:ext cx="5365750" cy="457200"/>
          </a:xfrm>
          <a:noFill/>
        </p:spPr>
        <p:txBody>
          <a:bodyPr/>
          <a:lstStyle/>
          <a:p>
            <a:pPr eaLnBrk="1" hangingPunct="1"/>
            <a:r>
              <a:rPr lang="en-US" altLang="zh-CN" sz="2000" dirty="0"/>
              <a:t>TCP/IP</a:t>
            </a:r>
            <a:r>
              <a:rPr lang="zh-CN" altLang="en-US" sz="2000" dirty="0">
                <a:latin typeface="宋体" panose="02010600030101010101" pitchFamily="2" charset="-122"/>
              </a:rPr>
              <a:t>网络安全体系的三维框架结构</a:t>
            </a:r>
            <a:r>
              <a:rPr lang="zh-CN" altLang="en-US" sz="2000" dirty="0"/>
              <a:t> </a:t>
            </a:r>
          </a:p>
        </p:txBody>
      </p:sp>
    </p:spTree>
    <p:extLst>
      <p:ext uri="{BB962C8B-B14F-4D97-AF65-F5344CB8AC3E}">
        <p14:creationId xmlns:p14="http://schemas.microsoft.com/office/powerpoint/2010/main" val="1335540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Grp="1" noChangeArrowheads="1"/>
          </p:cNvSpPr>
          <p:nvPr>
            <p:ph type="body" idx="1"/>
          </p:nvPr>
        </p:nvSpPr>
        <p:spPr>
          <a:xfrm>
            <a:off x="210207" y="1466193"/>
            <a:ext cx="8744607" cy="3137338"/>
          </a:xfrm>
        </p:spPr>
        <p:txBody>
          <a:bodyPr/>
          <a:lstStyle/>
          <a:p>
            <a:pPr eaLnBrk="1" hangingPunct="1">
              <a:lnSpc>
                <a:spcPct val="150000"/>
              </a:lnSpc>
              <a:buFont typeface="Wingdings" panose="05000000000000000000" pitchFamily="2" charset="2"/>
              <a:buNone/>
            </a:pPr>
            <a:r>
              <a:rPr lang="en-US" altLang="zh-CN" sz="2800" b="1" dirty="0">
                <a:solidFill>
                  <a:schemeClr val="hlink"/>
                </a:solidFill>
              </a:rPr>
              <a:t> (2) </a:t>
            </a:r>
            <a:r>
              <a:rPr lang="zh-CN" altLang="en-US" sz="2800" b="1" dirty="0">
                <a:solidFill>
                  <a:schemeClr val="hlink"/>
                </a:solidFill>
              </a:rPr>
              <a:t>数据传输连接</a:t>
            </a:r>
          </a:p>
          <a:p>
            <a:pPr eaLnBrk="1" hangingPunct="1">
              <a:lnSpc>
                <a:spcPct val="150000"/>
              </a:lnSpc>
              <a:buFont typeface="Wingdings" panose="05000000000000000000" pitchFamily="2" charset="2"/>
              <a:buNone/>
            </a:pPr>
            <a:r>
              <a:rPr lang="zh-CN" altLang="en-US" sz="2400" dirty="0">
                <a:latin typeface="宋体" panose="02010600030101010101" pitchFamily="2" charset="-122"/>
              </a:rPr>
              <a:t>    在</a:t>
            </a:r>
            <a:r>
              <a:rPr lang="en-US" altLang="zh-CN" sz="2400" dirty="0">
                <a:latin typeface="宋体" panose="02010600030101010101" pitchFamily="2" charset="-122"/>
              </a:rPr>
              <a:t>PPTP</a:t>
            </a:r>
            <a:r>
              <a:rPr lang="zh-CN" altLang="en-US" sz="2400" dirty="0">
                <a:latin typeface="宋体" panose="02010600030101010101" pitchFamily="2" charset="-122"/>
              </a:rPr>
              <a:t>隧道建立后，就可以在客户机和</a:t>
            </a:r>
            <a:r>
              <a:rPr lang="en-US" altLang="zh-CN" sz="2400" dirty="0">
                <a:latin typeface="宋体" panose="02010600030101010101" pitchFamily="2" charset="-122"/>
              </a:rPr>
              <a:t>PPTP</a:t>
            </a:r>
            <a:r>
              <a:rPr lang="zh-CN" altLang="en-US" sz="2400" dirty="0">
                <a:latin typeface="宋体" panose="02010600030101010101" pitchFamily="2" charset="-122"/>
              </a:rPr>
              <a:t>服务器之间传输数据了。</a:t>
            </a:r>
          </a:p>
          <a:p>
            <a:pPr eaLnBrk="1" hangingPunct="1">
              <a:lnSpc>
                <a:spcPct val="150000"/>
              </a:lnSpc>
              <a:buFont typeface="Wingdings" panose="05000000000000000000" pitchFamily="2" charset="2"/>
              <a:buNone/>
            </a:pPr>
            <a:r>
              <a:rPr lang="zh-CN" altLang="en-US" sz="2400" dirty="0">
                <a:latin typeface="宋体" panose="02010600030101010101" pitchFamily="2" charset="-122"/>
              </a:rPr>
              <a:t>    </a:t>
            </a:r>
            <a:r>
              <a:rPr lang="en-US" altLang="zh-CN" sz="2400" dirty="0">
                <a:latin typeface="宋体" panose="02010600030101010101" pitchFamily="2" charset="-122"/>
              </a:rPr>
              <a:t>PPTP</a:t>
            </a:r>
            <a:r>
              <a:rPr lang="zh-CN" altLang="en-US" sz="2400" dirty="0">
                <a:latin typeface="宋体" panose="02010600030101010101" pitchFamily="2" charset="-122"/>
              </a:rPr>
              <a:t>隧道上传输的是</a:t>
            </a:r>
            <a:r>
              <a:rPr lang="en-US" altLang="zh-CN" sz="2400" dirty="0">
                <a:latin typeface="宋体" panose="02010600030101010101" pitchFamily="2" charset="-122"/>
              </a:rPr>
              <a:t>PPP</a:t>
            </a:r>
            <a:r>
              <a:rPr lang="zh-CN" altLang="en-US" sz="2400" dirty="0">
                <a:latin typeface="宋体" panose="02010600030101010101" pitchFamily="2" charset="-122"/>
              </a:rPr>
              <a:t>数据包。</a:t>
            </a:r>
            <a:r>
              <a:rPr lang="en-US" altLang="zh-CN" sz="2400" dirty="0">
                <a:latin typeface="宋体" panose="02010600030101010101" pitchFamily="2" charset="-122"/>
              </a:rPr>
              <a:t>PPP</a:t>
            </a:r>
            <a:r>
              <a:rPr lang="zh-CN" altLang="en-US" sz="2400" dirty="0">
                <a:latin typeface="宋体" panose="02010600030101010101" pitchFamily="2" charset="-122"/>
              </a:rPr>
              <a:t>数据包是封装在</a:t>
            </a:r>
            <a:r>
              <a:rPr lang="en-US" altLang="zh-CN" sz="2400" dirty="0">
                <a:latin typeface="宋体" panose="02010600030101010101" pitchFamily="2" charset="-122"/>
              </a:rPr>
              <a:t>GRE(</a:t>
            </a:r>
            <a:r>
              <a:rPr lang="zh-CN" altLang="en-US" sz="2400" dirty="0">
                <a:latin typeface="宋体" panose="02010600030101010101" pitchFamily="2" charset="-122"/>
              </a:rPr>
              <a:t>通用路由封装</a:t>
            </a:r>
            <a:r>
              <a:rPr lang="en-US" altLang="zh-CN" sz="2400" dirty="0">
                <a:latin typeface="宋体" panose="02010600030101010101" pitchFamily="2" charset="-122"/>
              </a:rPr>
              <a:t>)</a:t>
            </a:r>
            <a:r>
              <a:rPr lang="zh-CN" altLang="en-US" sz="2400" dirty="0">
                <a:latin typeface="宋体" panose="02010600030101010101" pitchFamily="2" charset="-122"/>
              </a:rPr>
              <a:t>包中的，而</a:t>
            </a:r>
            <a:r>
              <a:rPr lang="en-US" altLang="zh-CN" sz="2400" dirty="0">
                <a:latin typeface="宋体" panose="02010600030101010101" pitchFamily="2" charset="-122"/>
              </a:rPr>
              <a:t>GER</a:t>
            </a:r>
            <a:r>
              <a:rPr lang="zh-CN" altLang="en-US" sz="2400" dirty="0">
                <a:latin typeface="宋体" panose="02010600030101010101" pitchFamily="2" charset="-122"/>
              </a:rPr>
              <a:t>包是在</a:t>
            </a:r>
            <a:r>
              <a:rPr lang="en-US" altLang="zh-CN" sz="2400" dirty="0">
                <a:latin typeface="宋体" panose="02010600030101010101" pitchFamily="2" charset="-122"/>
              </a:rPr>
              <a:t>IP</a:t>
            </a:r>
            <a:r>
              <a:rPr lang="zh-CN" altLang="en-US" sz="2400" dirty="0">
                <a:latin typeface="宋体" panose="02010600030101010101" pitchFamily="2" charset="-122"/>
              </a:rPr>
              <a:t>层上传送的</a:t>
            </a:r>
            <a:r>
              <a:rPr lang="zh-CN" altLang="en-US" sz="2400" dirty="0"/>
              <a:t> </a:t>
            </a:r>
          </a:p>
        </p:txBody>
      </p:sp>
      <p:sp>
        <p:nvSpPr>
          <p:cNvPr id="70659" name="Rectangle 4"/>
          <p:cNvSpPr>
            <a:spLocks noChangeArrowheads="1"/>
          </p:cNvSpPr>
          <p:nvPr/>
        </p:nvSpPr>
        <p:spPr bwMode="auto">
          <a:xfrm>
            <a:off x="1087821" y="4995041"/>
            <a:ext cx="3810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20000"/>
              </a:spcBef>
              <a:buClr>
                <a:schemeClr val="folHlink"/>
              </a:buClr>
              <a:buSzPct val="60000"/>
              <a:buFont typeface="Wingdings" panose="05000000000000000000" pitchFamily="2" charset="2"/>
              <a:buNone/>
            </a:pPr>
            <a:r>
              <a:rPr lang="zh-CN" altLang="en-US" b="1">
                <a:solidFill>
                  <a:schemeClr val="hlink"/>
                </a:solidFill>
              </a:rPr>
              <a:t>报文格式</a:t>
            </a:r>
          </a:p>
        </p:txBody>
      </p:sp>
      <p:grpSp>
        <p:nvGrpSpPr>
          <p:cNvPr id="70660" name="Group 5"/>
          <p:cNvGrpSpPr>
            <a:grpSpLocks/>
          </p:cNvGrpSpPr>
          <p:nvPr/>
        </p:nvGrpSpPr>
        <p:grpSpPr bwMode="auto">
          <a:xfrm>
            <a:off x="1392621" y="5452241"/>
            <a:ext cx="4876800" cy="381000"/>
            <a:chOff x="768" y="2304"/>
            <a:chExt cx="3072" cy="240"/>
          </a:xfrm>
        </p:grpSpPr>
        <p:sp>
          <p:nvSpPr>
            <p:cNvPr id="70661" name="Rectangle 6"/>
            <p:cNvSpPr>
              <a:spLocks noChangeArrowheads="1"/>
            </p:cNvSpPr>
            <p:nvPr/>
          </p:nvSpPr>
          <p:spPr bwMode="auto">
            <a:xfrm>
              <a:off x="768" y="2304"/>
              <a:ext cx="912" cy="240"/>
            </a:xfrm>
            <a:prstGeom prst="rect">
              <a:avLst/>
            </a:prstGeom>
            <a:solidFill>
              <a:srgbClr val="C0C0C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t>IP</a:t>
              </a:r>
              <a:r>
                <a:rPr lang="zh-CN" altLang="en-US" sz="1600"/>
                <a:t>首部</a:t>
              </a:r>
            </a:p>
          </p:txBody>
        </p:sp>
        <p:sp>
          <p:nvSpPr>
            <p:cNvPr id="70662" name="Rectangle 7"/>
            <p:cNvSpPr>
              <a:spLocks noChangeArrowheads="1"/>
            </p:cNvSpPr>
            <p:nvPr/>
          </p:nvSpPr>
          <p:spPr bwMode="auto">
            <a:xfrm>
              <a:off x="1680" y="2304"/>
              <a:ext cx="912" cy="240"/>
            </a:xfrm>
            <a:prstGeom prst="rect">
              <a:avLst/>
            </a:prstGeom>
            <a:solidFill>
              <a:srgbClr val="C0C0C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t>GRE</a:t>
              </a:r>
              <a:r>
                <a:rPr lang="zh-CN" altLang="en-US" sz="1600"/>
                <a:t>首部</a:t>
              </a:r>
            </a:p>
          </p:txBody>
        </p:sp>
        <p:sp>
          <p:nvSpPr>
            <p:cNvPr id="70663" name="Rectangle 8"/>
            <p:cNvSpPr>
              <a:spLocks noChangeArrowheads="1"/>
            </p:cNvSpPr>
            <p:nvPr/>
          </p:nvSpPr>
          <p:spPr bwMode="auto">
            <a:xfrm>
              <a:off x="2592" y="2304"/>
              <a:ext cx="1248" cy="240"/>
            </a:xfrm>
            <a:prstGeom prst="rect">
              <a:avLst/>
            </a:prstGeom>
            <a:solidFill>
              <a:srgbClr val="C0C0C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t>PPP</a:t>
              </a:r>
              <a:r>
                <a:rPr lang="zh-CN" altLang="en-US" sz="1600"/>
                <a:t>数据包</a:t>
              </a:r>
            </a:p>
          </p:txBody>
        </p:sp>
      </p:grpSp>
      <p:sp>
        <p:nvSpPr>
          <p:cNvPr id="8" name="Rectangle 2"/>
          <p:cNvSpPr>
            <a:spLocks noGrp="1" noChangeArrowheads="1"/>
          </p:cNvSpPr>
          <p:nvPr>
            <p:ph type="title"/>
          </p:nvPr>
        </p:nvSpPr>
        <p:spPr>
          <a:xfrm>
            <a:off x="457200" y="274638"/>
            <a:ext cx="8229600" cy="860479"/>
          </a:xfrm>
        </p:spPr>
        <p:txBody>
          <a:bodyPr/>
          <a:lstStyle/>
          <a:p>
            <a:pPr eaLnBrk="1" hangingPunct="1"/>
            <a:r>
              <a:rPr lang="en-US" altLang="zh-CN" dirty="0"/>
              <a:t>11.3.1  PPTP</a:t>
            </a:r>
            <a:r>
              <a:rPr lang="zh-CN" altLang="en-US" dirty="0"/>
              <a:t>协议的基本模型</a:t>
            </a:r>
          </a:p>
        </p:txBody>
      </p:sp>
    </p:spTree>
    <p:extLst>
      <p:ext uri="{BB962C8B-B14F-4D97-AF65-F5344CB8AC3E}">
        <p14:creationId xmlns:p14="http://schemas.microsoft.com/office/powerpoint/2010/main" val="3080587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2" name="Group 47"/>
          <p:cNvGrpSpPr>
            <a:grpSpLocks/>
          </p:cNvGrpSpPr>
          <p:nvPr/>
        </p:nvGrpSpPr>
        <p:grpSpPr bwMode="auto">
          <a:xfrm>
            <a:off x="1447800" y="1240220"/>
            <a:ext cx="5562600" cy="4931979"/>
            <a:chOff x="912" y="384"/>
            <a:chExt cx="3504" cy="3504"/>
          </a:xfrm>
        </p:grpSpPr>
        <p:sp>
          <p:nvSpPr>
            <p:cNvPr id="71686" name="Line 4"/>
            <p:cNvSpPr>
              <a:spLocks noChangeShapeType="1"/>
            </p:cNvSpPr>
            <p:nvPr/>
          </p:nvSpPr>
          <p:spPr bwMode="auto">
            <a:xfrm>
              <a:off x="912" y="384"/>
              <a:ext cx="0" cy="34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687" name="Line 5"/>
            <p:cNvSpPr>
              <a:spLocks noChangeShapeType="1"/>
            </p:cNvSpPr>
            <p:nvPr/>
          </p:nvSpPr>
          <p:spPr bwMode="auto">
            <a:xfrm>
              <a:off x="2448" y="384"/>
              <a:ext cx="0" cy="35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688" name="Line 6"/>
            <p:cNvSpPr>
              <a:spLocks noChangeShapeType="1"/>
            </p:cNvSpPr>
            <p:nvPr/>
          </p:nvSpPr>
          <p:spPr bwMode="auto">
            <a:xfrm>
              <a:off x="4416" y="384"/>
              <a:ext cx="0" cy="35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689" name="Line 7"/>
            <p:cNvSpPr>
              <a:spLocks noChangeShapeType="1"/>
            </p:cNvSpPr>
            <p:nvPr/>
          </p:nvSpPr>
          <p:spPr bwMode="auto">
            <a:xfrm>
              <a:off x="2448" y="912"/>
              <a:ext cx="196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690" name="Line 8"/>
            <p:cNvSpPr>
              <a:spLocks noChangeShapeType="1"/>
            </p:cNvSpPr>
            <p:nvPr/>
          </p:nvSpPr>
          <p:spPr bwMode="auto">
            <a:xfrm flipH="1">
              <a:off x="2448" y="1056"/>
              <a:ext cx="196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691" name="Line 9"/>
            <p:cNvSpPr>
              <a:spLocks noChangeShapeType="1"/>
            </p:cNvSpPr>
            <p:nvPr/>
          </p:nvSpPr>
          <p:spPr bwMode="auto">
            <a:xfrm>
              <a:off x="2448" y="1411"/>
              <a:ext cx="196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692" name="Line 10"/>
            <p:cNvSpPr>
              <a:spLocks noChangeShapeType="1"/>
            </p:cNvSpPr>
            <p:nvPr/>
          </p:nvSpPr>
          <p:spPr bwMode="auto">
            <a:xfrm flipH="1">
              <a:off x="2448" y="1603"/>
              <a:ext cx="196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693" name="Line 11"/>
            <p:cNvSpPr>
              <a:spLocks noChangeShapeType="1"/>
            </p:cNvSpPr>
            <p:nvPr/>
          </p:nvSpPr>
          <p:spPr bwMode="auto">
            <a:xfrm>
              <a:off x="2448" y="2400"/>
              <a:ext cx="196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694" name="Line 12"/>
            <p:cNvSpPr>
              <a:spLocks noChangeShapeType="1"/>
            </p:cNvSpPr>
            <p:nvPr/>
          </p:nvSpPr>
          <p:spPr bwMode="auto">
            <a:xfrm flipH="1">
              <a:off x="2448" y="2208"/>
              <a:ext cx="196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695" name="Line 13"/>
            <p:cNvSpPr>
              <a:spLocks noChangeShapeType="1"/>
            </p:cNvSpPr>
            <p:nvPr/>
          </p:nvSpPr>
          <p:spPr bwMode="auto">
            <a:xfrm>
              <a:off x="2448" y="3475"/>
              <a:ext cx="196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696" name="Line 14"/>
            <p:cNvSpPr>
              <a:spLocks noChangeShapeType="1"/>
            </p:cNvSpPr>
            <p:nvPr/>
          </p:nvSpPr>
          <p:spPr bwMode="auto">
            <a:xfrm flipH="1">
              <a:off x="2448" y="3667"/>
              <a:ext cx="196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697" name="Line 15"/>
            <p:cNvSpPr>
              <a:spLocks noChangeShapeType="1"/>
            </p:cNvSpPr>
            <p:nvPr/>
          </p:nvSpPr>
          <p:spPr bwMode="auto">
            <a:xfrm>
              <a:off x="2448" y="3024"/>
              <a:ext cx="196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698" name="Line 16"/>
            <p:cNvSpPr>
              <a:spLocks noChangeShapeType="1"/>
            </p:cNvSpPr>
            <p:nvPr/>
          </p:nvSpPr>
          <p:spPr bwMode="auto">
            <a:xfrm flipH="1">
              <a:off x="2448" y="2832"/>
              <a:ext cx="196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699" name="Line 17"/>
            <p:cNvSpPr>
              <a:spLocks noChangeShapeType="1"/>
            </p:cNvSpPr>
            <p:nvPr/>
          </p:nvSpPr>
          <p:spPr bwMode="auto">
            <a:xfrm>
              <a:off x="2448" y="1795"/>
              <a:ext cx="196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00" name="Line 18"/>
            <p:cNvSpPr>
              <a:spLocks noChangeShapeType="1"/>
            </p:cNvSpPr>
            <p:nvPr/>
          </p:nvSpPr>
          <p:spPr bwMode="auto">
            <a:xfrm>
              <a:off x="912" y="528"/>
              <a:ext cx="15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01" name="Line 20"/>
            <p:cNvSpPr>
              <a:spLocks noChangeShapeType="1"/>
            </p:cNvSpPr>
            <p:nvPr/>
          </p:nvSpPr>
          <p:spPr bwMode="auto">
            <a:xfrm>
              <a:off x="912" y="720"/>
              <a:ext cx="15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02" name="Rectangle 21"/>
            <p:cNvSpPr>
              <a:spLocks noChangeArrowheads="1"/>
            </p:cNvSpPr>
            <p:nvPr/>
          </p:nvSpPr>
          <p:spPr bwMode="auto">
            <a:xfrm>
              <a:off x="1008" y="432"/>
              <a:ext cx="81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200"/>
                <a:t>拨号建立</a:t>
              </a:r>
              <a:r>
                <a:rPr lang="en-US" altLang="zh-CN" sz="1200"/>
                <a:t>PPP</a:t>
              </a:r>
            </a:p>
          </p:txBody>
        </p:sp>
        <p:sp>
          <p:nvSpPr>
            <p:cNvPr id="71703" name="Rectangle 22"/>
            <p:cNvSpPr>
              <a:spLocks noChangeArrowheads="1"/>
            </p:cNvSpPr>
            <p:nvPr/>
          </p:nvSpPr>
          <p:spPr bwMode="auto">
            <a:xfrm>
              <a:off x="960" y="624"/>
              <a:ext cx="81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200"/>
                <a:t>连接到</a:t>
              </a:r>
              <a:r>
                <a:rPr lang="en-US" altLang="zh-CN" sz="1200"/>
                <a:t>VPN</a:t>
              </a:r>
            </a:p>
          </p:txBody>
        </p:sp>
        <p:sp>
          <p:nvSpPr>
            <p:cNvPr id="71704" name="Rectangle 23"/>
            <p:cNvSpPr>
              <a:spLocks noChangeArrowheads="1"/>
            </p:cNvSpPr>
            <p:nvPr/>
          </p:nvSpPr>
          <p:spPr bwMode="auto">
            <a:xfrm>
              <a:off x="2544" y="768"/>
              <a:ext cx="14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cs typeface="Times New Roman" panose="02020603050405020304" pitchFamily="18" charset="0"/>
                </a:rPr>
                <a:t>Start_control_connection_request</a:t>
              </a:r>
              <a:r>
                <a:rPr kumimoji="1" lang="en-US" altLang="zh-CN" sz="1200"/>
                <a:t> </a:t>
              </a:r>
              <a:endParaRPr kumimoji="1" lang="en-US" altLang="zh-CN" sz="1200">
                <a:latin typeface="Times New Roman" panose="02020603050405020304" pitchFamily="18" charset="0"/>
              </a:endParaRPr>
            </a:p>
          </p:txBody>
        </p:sp>
        <p:sp>
          <p:nvSpPr>
            <p:cNvPr id="71705" name="Rectangle 24"/>
            <p:cNvSpPr>
              <a:spLocks noChangeArrowheads="1"/>
            </p:cNvSpPr>
            <p:nvPr/>
          </p:nvSpPr>
          <p:spPr bwMode="auto">
            <a:xfrm>
              <a:off x="2544" y="912"/>
              <a:ext cx="14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cs typeface="Times New Roman" panose="02020603050405020304" pitchFamily="18" charset="0"/>
                </a:rPr>
                <a:t>Start_control_connection_reply</a:t>
              </a:r>
              <a:r>
                <a:rPr kumimoji="1" lang="en-US" altLang="zh-CN" sz="1200"/>
                <a:t> </a:t>
              </a:r>
              <a:endParaRPr kumimoji="1" lang="en-US" altLang="zh-CN" sz="1200">
                <a:latin typeface="Times New Roman" panose="02020603050405020304" pitchFamily="18" charset="0"/>
              </a:endParaRPr>
            </a:p>
          </p:txBody>
        </p:sp>
        <p:sp>
          <p:nvSpPr>
            <p:cNvPr id="71706" name="Rectangle 25"/>
            <p:cNvSpPr>
              <a:spLocks noChangeArrowheads="1"/>
            </p:cNvSpPr>
            <p:nvPr/>
          </p:nvSpPr>
          <p:spPr bwMode="auto">
            <a:xfrm>
              <a:off x="2544" y="1267"/>
              <a:ext cx="12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cs typeface="Times New Roman" panose="02020603050405020304" pitchFamily="18" charset="0"/>
                </a:rPr>
                <a:t>Incoming_call_request</a:t>
              </a:r>
              <a:r>
                <a:rPr kumimoji="1" lang="en-US" altLang="zh-CN" sz="1200"/>
                <a:t> </a:t>
              </a:r>
              <a:endParaRPr kumimoji="1" lang="en-US" altLang="zh-CN" sz="1200">
                <a:latin typeface="Times New Roman" panose="02020603050405020304" pitchFamily="18" charset="0"/>
              </a:endParaRPr>
            </a:p>
          </p:txBody>
        </p:sp>
        <p:sp>
          <p:nvSpPr>
            <p:cNvPr id="71707" name="Rectangle 26"/>
            <p:cNvSpPr>
              <a:spLocks noChangeArrowheads="1"/>
            </p:cNvSpPr>
            <p:nvPr/>
          </p:nvSpPr>
          <p:spPr bwMode="auto">
            <a:xfrm>
              <a:off x="2544" y="1459"/>
              <a:ext cx="10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cs typeface="Times New Roman" panose="02020603050405020304" pitchFamily="18" charset="0"/>
                </a:rPr>
                <a:t>Incoming_call_reply</a:t>
              </a:r>
              <a:r>
                <a:rPr kumimoji="1" lang="en-US" altLang="zh-CN" sz="1200"/>
                <a:t> </a:t>
              </a:r>
              <a:endParaRPr kumimoji="1" lang="en-US" altLang="zh-CN" sz="1200">
                <a:latin typeface="Times New Roman" panose="02020603050405020304" pitchFamily="18" charset="0"/>
              </a:endParaRPr>
            </a:p>
          </p:txBody>
        </p:sp>
        <p:sp>
          <p:nvSpPr>
            <p:cNvPr id="71708" name="Rectangle 27"/>
            <p:cNvSpPr>
              <a:spLocks noChangeArrowheads="1"/>
            </p:cNvSpPr>
            <p:nvPr/>
          </p:nvSpPr>
          <p:spPr bwMode="auto">
            <a:xfrm>
              <a:off x="2544" y="1651"/>
              <a:ext cx="13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cs typeface="Times New Roman" panose="02020603050405020304" pitchFamily="18" charset="0"/>
                </a:rPr>
                <a:t>Incoming_call_connected</a:t>
              </a:r>
              <a:r>
                <a:rPr kumimoji="1" lang="en-US" altLang="zh-CN" sz="1200"/>
                <a:t> </a:t>
              </a:r>
              <a:endParaRPr kumimoji="1" lang="en-US" altLang="zh-CN" sz="1200">
                <a:latin typeface="Times New Roman" panose="02020603050405020304" pitchFamily="18" charset="0"/>
              </a:endParaRPr>
            </a:p>
          </p:txBody>
        </p:sp>
        <p:sp>
          <p:nvSpPr>
            <p:cNvPr id="71709" name="Line 28"/>
            <p:cNvSpPr>
              <a:spLocks noChangeShapeType="1"/>
            </p:cNvSpPr>
            <p:nvPr/>
          </p:nvSpPr>
          <p:spPr bwMode="auto">
            <a:xfrm>
              <a:off x="912" y="1248"/>
              <a:ext cx="15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10" name="Rectangle 29"/>
            <p:cNvSpPr>
              <a:spLocks noChangeArrowheads="1"/>
            </p:cNvSpPr>
            <p:nvPr/>
          </p:nvSpPr>
          <p:spPr bwMode="auto">
            <a:xfrm>
              <a:off x="1056" y="1104"/>
              <a:ext cx="12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cs typeface="Times New Roman" panose="02020603050405020304" pitchFamily="18" charset="0"/>
                </a:rPr>
                <a:t>PPP</a:t>
              </a:r>
              <a:r>
                <a:rPr kumimoji="1" lang="zh-CN" altLang="en-US" sz="1200">
                  <a:latin typeface="宋体" panose="02010600030101010101" pitchFamily="2" charset="-122"/>
                </a:rPr>
                <a:t>数据包</a:t>
              </a:r>
              <a:r>
                <a:rPr kumimoji="1" lang="zh-CN" altLang="en-US" sz="1200"/>
                <a:t> </a:t>
              </a:r>
              <a:endParaRPr kumimoji="1" lang="zh-CN" altLang="en-US" sz="1200">
                <a:latin typeface="Times New Roman" panose="02020603050405020304" pitchFamily="18" charset="0"/>
              </a:endParaRPr>
            </a:p>
          </p:txBody>
        </p:sp>
        <p:sp>
          <p:nvSpPr>
            <p:cNvPr id="71711" name="Rectangle 30"/>
            <p:cNvSpPr>
              <a:spLocks noChangeArrowheads="1"/>
            </p:cNvSpPr>
            <p:nvPr/>
          </p:nvSpPr>
          <p:spPr bwMode="auto">
            <a:xfrm>
              <a:off x="2496" y="1123"/>
              <a:ext cx="8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宋体" panose="02010600030101010101" pitchFamily="2" charset="-122"/>
                </a:rPr>
                <a:t>流入呼叫</a:t>
              </a:r>
              <a:r>
                <a:rPr kumimoji="1" lang="zh-CN" altLang="en-US" sz="1200">
                  <a:latin typeface="宋体" panose="02010600030101010101" pitchFamily="2" charset="-122"/>
                </a:rPr>
                <a:t> </a:t>
              </a:r>
            </a:p>
          </p:txBody>
        </p:sp>
        <p:sp>
          <p:nvSpPr>
            <p:cNvPr id="71712" name="Rectangle 31"/>
            <p:cNvSpPr>
              <a:spLocks noChangeArrowheads="1"/>
            </p:cNvSpPr>
            <p:nvPr/>
          </p:nvSpPr>
          <p:spPr bwMode="auto">
            <a:xfrm>
              <a:off x="2496" y="1920"/>
              <a:ext cx="8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宋体" panose="02010600030101010101" pitchFamily="2" charset="-122"/>
                </a:rPr>
                <a:t>流出呼叫 </a:t>
              </a:r>
            </a:p>
          </p:txBody>
        </p:sp>
        <p:sp>
          <p:nvSpPr>
            <p:cNvPr id="71713" name="Rectangle 32"/>
            <p:cNvSpPr>
              <a:spLocks noChangeArrowheads="1"/>
            </p:cNvSpPr>
            <p:nvPr/>
          </p:nvSpPr>
          <p:spPr bwMode="auto">
            <a:xfrm>
              <a:off x="2496" y="2064"/>
              <a:ext cx="12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cs typeface="Times New Roman" panose="02020603050405020304" pitchFamily="18" charset="0"/>
                </a:rPr>
                <a:t>Outcoming_call_request</a:t>
              </a:r>
              <a:r>
                <a:rPr kumimoji="1" lang="en-US" altLang="zh-CN" sz="1200"/>
                <a:t> </a:t>
              </a:r>
              <a:endParaRPr kumimoji="1" lang="en-US" altLang="zh-CN" sz="1200">
                <a:latin typeface="Times New Roman" panose="02020603050405020304" pitchFamily="18" charset="0"/>
              </a:endParaRPr>
            </a:p>
          </p:txBody>
        </p:sp>
        <p:sp>
          <p:nvSpPr>
            <p:cNvPr id="71714" name="Rectangle 33"/>
            <p:cNvSpPr>
              <a:spLocks noChangeArrowheads="1"/>
            </p:cNvSpPr>
            <p:nvPr/>
          </p:nvSpPr>
          <p:spPr bwMode="auto">
            <a:xfrm>
              <a:off x="2496" y="2256"/>
              <a:ext cx="11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cs typeface="Times New Roman" panose="02020603050405020304" pitchFamily="18" charset="0"/>
                </a:rPr>
                <a:t>Outcoming_call_reply</a:t>
              </a:r>
              <a:r>
                <a:rPr kumimoji="1" lang="en-US" altLang="zh-CN" sz="1200"/>
                <a:t> </a:t>
              </a:r>
              <a:endParaRPr kumimoji="1" lang="en-US" altLang="zh-CN" sz="1200">
                <a:latin typeface="Times New Roman" panose="02020603050405020304" pitchFamily="18" charset="0"/>
              </a:endParaRPr>
            </a:p>
          </p:txBody>
        </p:sp>
        <p:sp>
          <p:nvSpPr>
            <p:cNvPr id="71715" name="Line 34"/>
            <p:cNvSpPr>
              <a:spLocks noChangeShapeType="1"/>
            </p:cNvSpPr>
            <p:nvPr/>
          </p:nvSpPr>
          <p:spPr bwMode="auto">
            <a:xfrm flipH="1">
              <a:off x="912" y="2544"/>
              <a:ext cx="15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16" name="Rectangle 35"/>
            <p:cNvSpPr>
              <a:spLocks noChangeArrowheads="1"/>
            </p:cNvSpPr>
            <p:nvPr/>
          </p:nvSpPr>
          <p:spPr bwMode="auto">
            <a:xfrm>
              <a:off x="1008" y="2352"/>
              <a:ext cx="12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cs typeface="Times New Roman" panose="02020603050405020304" pitchFamily="18" charset="0"/>
                </a:rPr>
                <a:t>PPP</a:t>
              </a:r>
              <a:r>
                <a:rPr kumimoji="1" lang="zh-CN" altLang="en-US" sz="1200">
                  <a:latin typeface="宋体" panose="02010600030101010101" pitchFamily="2" charset="-122"/>
                </a:rPr>
                <a:t>数据包</a:t>
              </a:r>
              <a:r>
                <a:rPr kumimoji="1" lang="zh-CN" altLang="en-US" sz="1200"/>
                <a:t> </a:t>
              </a:r>
              <a:endParaRPr kumimoji="1" lang="zh-CN" altLang="en-US" sz="1200">
                <a:latin typeface="Times New Roman" panose="02020603050405020304" pitchFamily="18" charset="0"/>
              </a:endParaRPr>
            </a:p>
          </p:txBody>
        </p:sp>
        <p:sp>
          <p:nvSpPr>
            <p:cNvPr id="71717" name="Rectangle 36"/>
            <p:cNvSpPr>
              <a:spLocks noChangeArrowheads="1"/>
            </p:cNvSpPr>
            <p:nvPr/>
          </p:nvSpPr>
          <p:spPr bwMode="auto">
            <a:xfrm>
              <a:off x="2544" y="2688"/>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cs typeface="Times New Roman" panose="02020603050405020304" pitchFamily="18" charset="0"/>
                </a:rPr>
                <a:t>Call_clear_request</a:t>
              </a:r>
              <a:r>
                <a:rPr kumimoji="1" lang="en-US" altLang="zh-CN" sz="1200"/>
                <a:t> </a:t>
              </a:r>
              <a:endParaRPr kumimoji="1" lang="en-US" altLang="zh-CN" sz="1200">
                <a:latin typeface="Times New Roman" panose="02020603050405020304" pitchFamily="18" charset="0"/>
              </a:endParaRPr>
            </a:p>
          </p:txBody>
        </p:sp>
        <p:sp>
          <p:nvSpPr>
            <p:cNvPr id="71718" name="Rectangle 37"/>
            <p:cNvSpPr>
              <a:spLocks noChangeArrowheads="1"/>
            </p:cNvSpPr>
            <p:nvPr/>
          </p:nvSpPr>
          <p:spPr bwMode="auto">
            <a:xfrm>
              <a:off x="2544" y="2880"/>
              <a:ext cx="13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cs typeface="Times New Roman" panose="02020603050405020304" pitchFamily="18" charset="0"/>
                </a:rPr>
                <a:t>Call_clear_reply</a:t>
              </a:r>
              <a:r>
                <a:rPr kumimoji="1" lang="en-US" altLang="zh-CN" sz="1200"/>
                <a:t> </a:t>
              </a:r>
              <a:endParaRPr kumimoji="1" lang="en-US" altLang="zh-CN" sz="1200">
                <a:latin typeface="Times New Roman" panose="02020603050405020304" pitchFamily="18" charset="0"/>
              </a:endParaRPr>
            </a:p>
          </p:txBody>
        </p:sp>
        <p:sp>
          <p:nvSpPr>
            <p:cNvPr id="71719" name="Rectangle 38"/>
            <p:cNvSpPr>
              <a:spLocks noChangeArrowheads="1"/>
            </p:cNvSpPr>
            <p:nvPr/>
          </p:nvSpPr>
          <p:spPr bwMode="auto">
            <a:xfrm>
              <a:off x="2496" y="2515"/>
              <a:ext cx="8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宋体" panose="02010600030101010101" pitchFamily="2" charset="-122"/>
                </a:rPr>
                <a:t>清除呼叫 </a:t>
              </a:r>
            </a:p>
          </p:txBody>
        </p:sp>
        <p:sp>
          <p:nvSpPr>
            <p:cNvPr id="71720" name="Rectangle 39"/>
            <p:cNvSpPr>
              <a:spLocks noChangeArrowheads="1"/>
            </p:cNvSpPr>
            <p:nvPr/>
          </p:nvSpPr>
          <p:spPr bwMode="auto">
            <a:xfrm>
              <a:off x="2496" y="3168"/>
              <a:ext cx="8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宋体" panose="02010600030101010101" pitchFamily="2" charset="-122"/>
                </a:rPr>
                <a:t>停止会话 </a:t>
              </a:r>
            </a:p>
          </p:txBody>
        </p:sp>
        <p:sp>
          <p:nvSpPr>
            <p:cNvPr id="71721" name="Line 40"/>
            <p:cNvSpPr>
              <a:spLocks noChangeShapeType="1"/>
            </p:cNvSpPr>
            <p:nvPr/>
          </p:nvSpPr>
          <p:spPr bwMode="auto">
            <a:xfrm>
              <a:off x="912" y="3312"/>
              <a:ext cx="15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22" name="Rectangle 41"/>
            <p:cNvSpPr>
              <a:spLocks noChangeArrowheads="1"/>
            </p:cNvSpPr>
            <p:nvPr/>
          </p:nvSpPr>
          <p:spPr bwMode="auto">
            <a:xfrm>
              <a:off x="1008" y="3120"/>
              <a:ext cx="12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a:latin typeface="Times New Roman" panose="02020603050405020304" pitchFamily="18" charset="0"/>
                </a:rPr>
                <a:t>关闭</a:t>
              </a:r>
              <a:r>
                <a:rPr kumimoji="1" lang="en-US" altLang="zh-CN" sz="1200">
                  <a:latin typeface="Times New Roman" panose="02020603050405020304" pitchFamily="18" charset="0"/>
                </a:rPr>
                <a:t>PPP</a:t>
              </a:r>
              <a:r>
                <a:rPr kumimoji="1" lang="zh-CN" altLang="en-US" sz="1200">
                  <a:latin typeface="Times New Roman" panose="02020603050405020304" pitchFamily="18" charset="0"/>
                </a:rPr>
                <a:t>连接</a:t>
              </a:r>
            </a:p>
          </p:txBody>
        </p:sp>
        <p:sp>
          <p:nvSpPr>
            <p:cNvPr id="71723" name="Rectangle 42"/>
            <p:cNvSpPr>
              <a:spLocks noChangeArrowheads="1"/>
            </p:cNvSpPr>
            <p:nvPr/>
          </p:nvSpPr>
          <p:spPr bwMode="auto">
            <a:xfrm>
              <a:off x="2496" y="3331"/>
              <a:ext cx="172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cs typeface="Times New Roman" panose="02020603050405020304" pitchFamily="18" charset="0"/>
                </a:rPr>
                <a:t>Stop_control_connection_request</a:t>
              </a:r>
              <a:r>
                <a:rPr kumimoji="1" lang="en-US" altLang="zh-CN" sz="1200"/>
                <a:t> </a:t>
              </a:r>
              <a:endParaRPr kumimoji="1" lang="en-US" altLang="zh-CN" sz="1200">
                <a:latin typeface="Times New Roman" panose="02020603050405020304" pitchFamily="18" charset="0"/>
              </a:endParaRPr>
            </a:p>
          </p:txBody>
        </p:sp>
        <p:sp>
          <p:nvSpPr>
            <p:cNvPr id="71724" name="Rectangle 43"/>
            <p:cNvSpPr>
              <a:spLocks noChangeArrowheads="1"/>
            </p:cNvSpPr>
            <p:nvPr/>
          </p:nvSpPr>
          <p:spPr bwMode="auto">
            <a:xfrm>
              <a:off x="2496" y="3523"/>
              <a:ext cx="1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cs typeface="Times New Roman" panose="02020603050405020304" pitchFamily="18" charset="0"/>
                </a:rPr>
                <a:t>Stop_control_connection_reply</a:t>
              </a:r>
              <a:r>
                <a:rPr kumimoji="1" lang="en-US" altLang="zh-CN" sz="1200"/>
                <a:t> </a:t>
              </a:r>
              <a:endParaRPr kumimoji="1" lang="en-US" altLang="zh-CN" sz="1200">
                <a:latin typeface="Times New Roman" panose="02020603050405020304" pitchFamily="18" charset="0"/>
              </a:endParaRPr>
            </a:p>
          </p:txBody>
        </p:sp>
        <p:sp>
          <p:nvSpPr>
            <p:cNvPr id="71725" name="Rectangle 46"/>
            <p:cNvSpPr>
              <a:spLocks noChangeArrowheads="1"/>
            </p:cNvSpPr>
            <p:nvPr/>
          </p:nvSpPr>
          <p:spPr bwMode="auto">
            <a:xfrm>
              <a:off x="2544" y="576"/>
              <a:ext cx="8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宋体" panose="02010600030101010101" pitchFamily="2" charset="-122"/>
                </a:rPr>
                <a:t>开始会话</a:t>
              </a:r>
              <a:r>
                <a:rPr kumimoji="1" lang="zh-CN" altLang="en-US" sz="1200">
                  <a:latin typeface="宋体" panose="02010600030101010101" pitchFamily="2" charset="-122"/>
                </a:rPr>
                <a:t> </a:t>
              </a:r>
            </a:p>
          </p:txBody>
        </p:sp>
      </p:grpSp>
      <p:sp>
        <p:nvSpPr>
          <p:cNvPr id="71683" name="Rectangle 48"/>
          <p:cNvSpPr>
            <a:spLocks noChangeArrowheads="1"/>
          </p:cNvSpPr>
          <p:nvPr/>
        </p:nvSpPr>
        <p:spPr bwMode="auto">
          <a:xfrm>
            <a:off x="838200" y="61722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客户机</a:t>
            </a:r>
          </a:p>
        </p:txBody>
      </p:sp>
      <p:sp>
        <p:nvSpPr>
          <p:cNvPr id="71684" name="Rectangle 49"/>
          <p:cNvSpPr>
            <a:spLocks noChangeArrowheads="1"/>
          </p:cNvSpPr>
          <p:nvPr/>
        </p:nvSpPr>
        <p:spPr bwMode="auto">
          <a:xfrm>
            <a:off x="3124200" y="61722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t>PAC</a:t>
            </a:r>
          </a:p>
        </p:txBody>
      </p:sp>
      <p:sp>
        <p:nvSpPr>
          <p:cNvPr id="71685" name="Rectangle 50"/>
          <p:cNvSpPr>
            <a:spLocks noChangeArrowheads="1"/>
          </p:cNvSpPr>
          <p:nvPr/>
        </p:nvSpPr>
        <p:spPr bwMode="auto">
          <a:xfrm>
            <a:off x="6324600" y="61722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t>PNS</a:t>
            </a:r>
          </a:p>
        </p:txBody>
      </p:sp>
      <p:sp>
        <p:nvSpPr>
          <p:cNvPr id="46" name="Rectangle 2"/>
          <p:cNvSpPr>
            <a:spLocks noGrp="1" noChangeArrowheads="1"/>
          </p:cNvSpPr>
          <p:nvPr>
            <p:ph type="title"/>
          </p:nvPr>
        </p:nvSpPr>
        <p:spPr>
          <a:xfrm>
            <a:off x="457200" y="274638"/>
            <a:ext cx="8229600" cy="860479"/>
          </a:xfrm>
        </p:spPr>
        <p:txBody>
          <a:bodyPr/>
          <a:lstStyle/>
          <a:p>
            <a:pPr eaLnBrk="1" hangingPunct="1"/>
            <a:r>
              <a:rPr lang="en-US" altLang="zh-CN" dirty="0"/>
              <a:t>11.3.1  PPTP</a:t>
            </a:r>
            <a:r>
              <a:rPr lang="zh-CN" altLang="en-US" dirty="0"/>
              <a:t>协议的基本模型</a:t>
            </a:r>
          </a:p>
        </p:txBody>
      </p:sp>
    </p:spTree>
    <p:extLst>
      <p:ext uri="{BB962C8B-B14F-4D97-AF65-F5344CB8AC3E}">
        <p14:creationId xmlns:p14="http://schemas.microsoft.com/office/powerpoint/2010/main" val="4024667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55376"/>
          </a:xfrm>
        </p:spPr>
        <p:txBody>
          <a:bodyPr/>
          <a:lstStyle/>
          <a:p>
            <a:r>
              <a:rPr lang="en-US" altLang="zh-CN" dirty="0"/>
              <a:t>11.3.2 L2TP </a:t>
            </a:r>
            <a:r>
              <a:rPr lang="zh-CN" altLang="en-US" dirty="0"/>
              <a:t>协议</a:t>
            </a:r>
          </a:p>
        </p:txBody>
      </p:sp>
      <p:sp>
        <p:nvSpPr>
          <p:cNvPr id="4" name="Rectangle 3"/>
          <p:cNvSpPr txBox="1">
            <a:spLocks noChangeArrowheads="1"/>
          </p:cNvSpPr>
          <p:nvPr/>
        </p:nvSpPr>
        <p:spPr bwMode="auto">
          <a:xfrm>
            <a:off x="533400" y="1363717"/>
            <a:ext cx="8077200" cy="48268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charset="0"/>
              <a:buChar char="»"/>
              <a:defRPr sz="2000">
                <a:solidFill>
                  <a:schemeClr val="tx1"/>
                </a:solidFill>
                <a:latin typeface="+mn-lt"/>
                <a:ea typeface="+mn-ea"/>
              </a:defRPr>
            </a:lvl9pPr>
          </a:lstStyle>
          <a:p>
            <a:pPr marL="714375" indent="-714375" eaLnBrk="1" hangingPunct="1">
              <a:lnSpc>
                <a:spcPct val="150000"/>
              </a:lnSpc>
              <a:buFont typeface="Wingdings" panose="05000000000000000000" pitchFamily="2" charset="2"/>
              <a:buNone/>
            </a:pPr>
            <a:r>
              <a:rPr lang="zh-CN" altLang="en-US" sz="2400" kern="0" dirty="0">
                <a:ea typeface=""/>
                <a:cs typeface=""/>
              </a:rPr>
              <a:t>（</a:t>
            </a:r>
            <a:r>
              <a:rPr lang="en-US" altLang="zh-CN" sz="2400" kern="0" dirty="0">
                <a:ea typeface=""/>
                <a:cs typeface=""/>
              </a:rPr>
              <a:t>1</a:t>
            </a:r>
            <a:r>
              <a:rPr lang="zh-CN" altLang="en-US" sz="2400" kern="0" dirty="0">
                <a:ea typeface=""/>
                <a:cs typeface=""/>
              </a:rPr>
              <a:t>）</a:t>
            </a:r>
            <a:r>
              <a:rPr lang="en-US" altLang="zh-CN" sz="2400" kern="0" dirty="0">
                <a:ea typeface=""/>
                <a:cs typeface=""/>
              </a:rPr>
              <a:t>L2TP</a:t>
            </a:r>
            <a:r>
              <a:rPr lang="zh-CN" altLang="en-US" sz="2400" kern="0" dirty="0">
                <a:ea typeface=""/>
                <a:cs typeface=""/>
              </a:rPr>
              <a:t>是一个国际标准隧道协议，它结合了</a:t>
            </a:r>
            <a:r>
              <a:rPr lang="en-US" altLang="zh-CN" sz="2400" b="1" kern="0" dirty="0">
                <a:solidFill>
                  <a:srgbClr val="FF0000"/>
                </a:solidFill>
                <a:ea typeface=""/>
                <a:cs typeface=""/>
              </a:rPr>
              <a:t>PPTP</a:t>
            </a:r>
            <a:r>
              <a:rPr lang="zh-CN" altLang="en-US" sz="2400" b="1" kern="0" dirty="0">
                <a:solidFill>
                  <a:srgbClr val="FF0000"/>
                </a:solidFill>
                <a:ea typeface=""/>
                <a:cs typeface=""/>
              </a:rPr>
              <a:t>协议</a:t>
            </a:r>
            <a:r>
              <a:rPr lang="zh-CN" altLang="en-US" sz="2400" kern="0" dirty="0">
                <a:ea typeface=""/>
                <a:cs typeface=""/>
              </a:rPr>
              <a:t>以及第二层转发</a:t>
            </a:r>
            <a:r>
              <a:rPr lang="en-US" altLang="zh-CN" sz="2400" b="1" kern="0" dirty="0">
                <a:solidFill>
                  <a:srgbClr val="FF0000"/>
                </a:solidFill>
                <a:ea typeface=""/>
                <a:cs typeface=""/>
              </a:rPr>
              <a:t>L2F</a:t>
            </a:r>
            <a:r>
              <a:rPr lang="zh-CN" altLang="en-US" sz="2400" b="1" kern="0" dirty="0">
                <a:solidFill>
                  <a:srgbClr val="FF0000"/>
                </a:solidFill>
                <a:ea typeface=""/>
                <a:cs typeface=""/>
              </a:rPr>
              <a:t>协议</a:t>
            </a:r>
            <a:r>
              <a:rPr lang="zh-CN" altLang="en-US" sz="2400" kern="0" dirty="0">
                <a:ea typeface=""/>
                <a:cs typeface=""/>
              </a:rPr>
              <a:t>的优点。</a:t>
            </a:r>
            <a:endParaRPr lang="en-US" altLang="zh-CN" sz="2400" kern="0" dirty="0">
              <a:ea typeface=""/>
              <a:cs typeface=""/>
            </a:endParaRPr>
          </a:p>
          <a:p>
            <a:pPr marL="714375" indent="-714375" eaLnBrk="1" hangingPunct="1">
              <a:lnSpc>
                <a:spcPct val="150000"/>
              </a:lnSpc>
              <a:buFont typeface="Wingdings" panose="05000000000000000000" pitchFamily="2" charset="2"/>
              <a:buNone/>
            </a:pPr>
            <a:r>
              <a:rPr lang="zh-CN" altLang="en-US" sz="2400" kern="0" dirty="0">
                <a:ea typeface=""/>
                <a:cs typeface=""/>
              </a:rPr>
              <a:t>（</a:t>
            </a:r>
            <a:r>
              <a:rPr lang="en-US" altLang="zh-CN" sz="2400" kern="0" dirty="0">
                <a:ea typeface=""/>
                <a:cs typeface=""/>
              </a:rPr>
              <a:t>2</a:t>
            </a:r>
            <a:r>
              <a:rPr lang="zh-CN" altLang="en-US" sz="2400" kern="0" dirty="0">
                <a:ea typeface=""/>
                <a:cs typeface=""/>
              </a:rPr>
              <a:t>）</a:t>
            </a:r>
            <a:r>
              <a:rPr lang="en-US" altLang="zh-CN" sz="2400" kern="0" dirty="0">
                <a:ea typeface=""/>
                <a:cs typeface=""/>
              </a:rPr>
              <a:t>L2TP</a:t>
            </a:r>
            <a:r>
              <a:rPr lang="zh-CN" altLang="en-US" sz="2400" kern="0" dirty="0">
                <a:ea typeface=""/>
                <a:cs typeface=""/>
              </a:rPr>
              <a:t>与</a:t>
            </a:r>
            <a:r>
              <a:rPr lang="en-US" altLang="zh-CN" sz="2400" kern="0" dirty="0">
                <a:ea typeface=""/>
                <a:cs typeface=""/>
              </a:rPr>
              <a:t>PPTP</a:t>
            </a:r>
            <a:r>
              <a:rPr lang="zh-CN" altLang="en-US" sz="2400" kern="0" dirty="0">
                <a:ea typeface=""/>
                <a:cs typeface=""/>
              </a:rPr>
              <a:t>的最大不同在于</a:t>
            </a:r>
            <a:r>
              <a:rPr lang="en-US" altLang="zh-CN" sz="2400" kern="0" dirty="0">
                <a:ea typeface=""/>
                <a:cs typeface=""/>
              </a:rPr>
              <a:t>L2TP</a:t>
            </a:r>
            <a:r>
              <a:rPr lang="zh-CN" altLang="en-US" sz="2400" kern="0" dirty="0">
                <a:ea typeface=""/>
                <a:cs typeface=""/>
              </a:rPr>
              <a:t>将控制</a:t>
            </a:r>
            <a:r>
              <a:rPr lang="zh-CN" altLang="en-US" sz="2400" kern="0" dirty="0"/>
              <a:t>报文</a:t>
            </a:r>
            <a:r>
              <a:rPr lang="zh-CN" altLang="en-US" sz="2400" kern="0" dirty="0">
                <a:ea typeface=""/>
                <a:cs typeface=""/>
              </a:rPr>
              <a:t>和数据</a:t>
            </a:r>
            <a:r>
              <a:rPr lang="zh-CN" altLang="en-US" sz="2400" kern="0" dirty="0"/>
              <a:t>报文</a:t>
            </a:r>
            <a:r>
              <a:rPr lang="zh-CN" altLang="en-US" sz="2400" kern="0" dirty="0">
                <a:ea typeface=""/>
                <a:cs typeface=""/>
              </a:rPr>
              <a:t>合二为一，并</a:t>
            </a:r>
            <a:r>
              <a:rPr lang="zh-CN" altLang="en-US" sz="2400" b="1" kern="0" dirty="0">
                <a:solidFill>
                  <a:srgbClr val="FF0000"/>
                </a:solidFill>
                <a:ea typeface=""/>
                <a:cs typeface=""/>
              </a:rPr>
              <a:t>运行在</a:t>
            </a:r>
            <a:r>
              <a:rPr lang="en-US" altLang="zh-CN" sz="2400" b="1" kern="0" dirty="0">
                <a:solidFill>
                  <a:srgbClr val="FF0000"/>
                </a:solidFill>
                <a:ea typeface=""/>
                <a:cs typeface=""/>
              </a:rPr>
              <a:t>UDP</a:t>
            </a:r>
            <a:r>
              <a:rPr lang="zh-CN" altLang="en-US" sz="2400" b="1" kern="0" dirty="0">
                <a:solidFill>
                  <a:srgbClr val="FF0000"/>
                </a:solidFill>
                <a:ea typeface=""/>
                <a:cs typeface=""/>
              </a:rPr>
              <a:t>上，而不是</a:t>
            </a:r>
            <a:r>
              <a:rPr lang="en-US" altLang="zh-CN" sz="2400" b="1" kern="0" dirty="0">
                <a:solidFill>
                  <a:srgbClr val="FF0000"/>
                </a:solidFill>
                <a:ea typeface=""/>
                <a:cs typeface=""/>
              </a:rPr>
              <a:t>TCP</a:t>
            </a:r>
            <a:r>
              <a:rPr lang="zh-CN" altLang="en-US" sz="2400" b="1" kern="0" dirty="0">
                <a:solidFill>
                  <a:srgbClr val="FF0000"/>
                </a:solidFill>
                <a:ea typeface=""/>
                <a:cs typeface=""/>
              </a:rPr>
              <a:t>上</a:t>
            </a:r>
            <a:r>
              <a:rPr lang="zh-CN" altLang="en-US" sz="2400" kern="0" dirty="0">
                <a:ea typeface=""/>
                <a:cs typeface=""/>
              </a:rPr>
              <a:t>。</a:t>
            </a:r>
            <a:r>
              <a:rPr lang="en-US" altLang="zh-CN" sz="2400" kern="0" dirty="0">
                <a:ea typeface=""/>
                <a:cs typeface=""/>
              </a:rPr>
              <a:t>UDP</a:t>
            </a:r>
            <a:r>
              <a:rPr lang="zh-CN" altLang="en-US" sz="2400" kern="0" dirty="0">
                <a:ea typeface=""/>
                <a:cs typeface=""/>
              </a:rPr>
              <a:t>省去了</a:t>
            </a:r>
            <a:r>
              <a:rPr lang="en-US" altLang="zh-CN" sz="2400" kern="0" dirty="0">
                <a:ea typeface=""/>
                <a:cs typeface=""/>
              </a:rPr>
              <a:t>TCP</a:t>
            </a:r>
            <a:r>
              <a:rPr lang="zh-CN" altLang="en-US" sz="2400" kern="0" dirty="0">
                <a:ea typeface=""/>
                <a:cs typeface=""/>
              </a:rPr>
              <a:t>中同步、检错、重传等机制，因此</a:t>
            </a:r>
            <a:r>
              <a:rPr lang="en-US" altLang="zh-CN" sz="2400" kern="0" dirty="0">
                <a:ea typeface=""/>
                <a:cs typeface=""/>
              </a:rPr>
              <a:t>L2TP</a:t>
            </a:r>
            <a:r>
              <a:rPr lang="zh-CN" altLang="en-US" sz="2400" kern="0" dirty="0">
                <a:ea typeface=""/>
                <a:cs typeface=""/>
              </a:rPr>
              <a:t>速度很快。</a:t>
            </a:r>
            <a:r>
              <a:rPr lang="en-US" altLang="zh-CN" sz="2400" kern="0" dirty="0">
                <a:ea typeface=""/>
                <a:cs typeface=""/>
              </a:rPr>
              <a:t>L2TP</a:t>
            </a:r>
            <a:r>
              <a:rPr lang="zh-CN" altLang="en-US" sz="2400" kern="0" dirty="0">
                <a:ea typeface=""/>
                <a:cs typeface=""/>
              </a:rPr>
              <a:t>协议封装格式如下：</a:t>
            </a:r>
            <a:endParaRPr lang="en-US" altLang="zh-CN" sz="2400" kern="0" dirty="0">
              <a:ea typeface=""/>
              <a:cs typeface=""/>
            </a:endParaRPr>
          </a:p>
          <a:p>
            <a:pPr marL="714375" indent="-714375" eaLnBrk="1" hangingPunct="1">
              <a:lnSpc>
                <a:spcPct val="150000"/>
              </a:lnSpc>
              <a:buFont typeface="Wingdings" panose="05000000000000000000" pitchFamily="2" charset="2"/>
              <a:buNone/>
            </a:pPr>
            <a:r>
              <a:rPr lang="zh-CN" altLang="en-US" sz="2400" kern="0" dirty="0">
                <a:ea typeface=""/>
                <a:cs typeface=""/>
              </a:rPr>
              <a:t>（</a:t>
            </a:r>
            <a:r>
              <a:rPr lang="en-US" altLang="zh-CN" sz="2400" kern="0" dirty="0">
                <a:ea typeface=""/>
                <a:cs typeface=""/>
              </a:rPr>
              <a:t>3</a:t>
            </a:r>
            <a:r>
              <a:rPr lang="zh-CN" altLang="en-US" sz="2400" kern="0" dirty="0">
                <a:ea typeface=""/>
                <a:cs typeface=""/>
              </a:rPr>
              <a:t>）与</a:t>
            </a:r>
            <a:r>
              <a:rPr lang="en-US" altLang="zh-CN" sz="2400" kern="0" dirty="0">
                <a:ea typeface=""/>
                <a:cs typeface=""/>
              </a:rPr>
              <a:t>PPTP</a:t>
            </a:r>
            <a:r>
              <a:rPr lang="zh-CN" altLang="en-US" sz="2400" kern="0" dirty="0">
                <a:ea typeface=""/>
                <a:cs typeface=""/>
              </a:rPr>
              <a:t>类似，</a:t>
            </a:r>
            <a:r>
              <a:rPr lang="en-US" altLang="zh-CN" sz="2400" kern="0" dirty="0">
                <a:ea typeface=""/>
                <a:cs typeface=""/>
              </a:rPr>
              <a:t>L2TP</a:t>
            </a:r>
            <a:r>
              <a:rPr lang="zh-CN" altLang="en-US" sz="2400" kern="0" dirty="0">
                <a:ea typeface=""/>
                <a:cs typeface=""/>
              </a:rPr>
              <a:t>也可支持多种协议。</a:t>
            </a:r>
            <a:endParaRPr lang="en-US" altLang="zh-CN" sz="2400" kern="0" dirty="0">
              <a:ea typeface=""/>
              <a:cs typeface=""/>
            </a:endParaRPr>
          </a:p>
          <a:p>
            <a:pPr marL="714375" indent="-714375" eaLnBrk="1" hangingPunct="1">
              <a:lnSpc>
                <a:spcPct val="150000"/>
              </a:lnSpc>
              <a:buFont typeface="Wingdings" panose="05000000000000000000" pitchFamily="2" charset="2"/>
              <a:buNone/>
            </a:pPr>
            <a:r>
              <a:rPr lang="zh-CN" altLang="en-US" sz="2400" kern="0" dirty="0">
                <a:ea typeface=""/>
                <a:cs typeface=""/>
              </a:rPr>
              <a:t>（</a:t>
            </a:r>
            <a:r>
              <a:rPr lang="en-US" altLang="zh-CN" sz="2400" kern="0" dirty="0">
                <a:ea typeface=""/>
                <a:cs typeface=""/>
              </a:rPr>
              <a:t>4</a:t>
            </a:r>
            <a:r>
              <a:rPr lang="zh-CN" altLang="en-US" sz="2400" kern="0" dirty="0">
                <a:ea typeface=""/>
                <a:cs typeface=""/>
              </a:rPr>
              <a:t>）</a:t>
            </a:r>
            <a:r>
              <a:rPr lang="en-US" altLang="zh-CN" sz="2400" kern="0" dirty="0">
                <a:ea typeface=""/>
                <a:cs typeface=""/>
              </a:rPr>
              <a:t>L2TP</a:t>
            </a:r>
            <a:r>
              <a:rPr lang="zh-CN" altLang="en-US" sz="2400" kern="0" dirty="0">
                <a:ea typeface=""/>
                <a:cs typeface=""/>
              </a:rPr>
              <a:t>协议本身并没有提供任何加密功能</a:t>
            </a:r>
            <a:endParaRPr lang="zh-CN" altLang="en-US" sz="2400" kern="0" dirty="0"/>
          </a:p>
        </p:txBody>
      </p:sp>
    </p:spTree>
    <p:extLst>
      <p:ext uri="{BB962C8B-B14F-4D97-AF65-F5344CB8AC3E}">
        <p14:creationId xmlns:p14="http://schemas.microsoft.com/office/powerpoint/2010/main" val="3624744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034"/>
          <p:cNvGrpSpPr>
            <a:grpSpLocks/>
          </p:cNvGrpSpPr>
          <p:nvPr/>
        </p:nvGrpSpPr>
        <p:grpSpPr bwMode="auto">
          <a:xfrm>
            <a:off x="1455683" y="1710695"/>
            <a:ext cx="4495800" cy="2514600"/>
            <a:chOff x="864" y="1872"/>
            <a:chExt cx="2832" cy="1584"/>
          </a:xfrm>
        </p:grpSpPr>
        <p:sp>
          <p:nvSpPr>
            <p:cNvPr id="5" name="Rectangle 1028"/>
            <p:cNvSpPr>
              <a:spLocks noChangeArrowheads="1"/>
            </p:cNvSpPr>
            <p:nvPr/>
          </p:nvSpPr>
          <p:spPr bwMode="auto">
            <a:xfrm>
              <a:off x="864" y="1872"/>
              <a:ext cx="1248" cy="336"/>
            </a:xfrm>
            <a:prstGeom prst="rect">
              <a:avLst/>
            </a:prstGeom>
            <a:solidFill>
              <a:srgbClr val="C0C0C0"/>
            </a:solidFill>
            <a:ln w="9525">
              <a:solidFill>
                <a:schemeClr val="tx1"/>
              </a:solidFill>
              <a:miter lim="800000"/>
              <a:headEnd/>
              <a:tailEnd/>
            </a:ln>
            <a:effectLst>
              <a:outerShdw dist="35921" dir="2700000" algn="ctr" rotWithShape="0">
                <a:schemeClr val="bg2"/>
              </a:outerShdw>
            </a:effectLst>
          </p:spPr>
          <p:txBody>
            <a:bodyPr wrap="none" anchor="ctr"/>
            <a:lstStyle/>
            <a:p>
              <a:pPr algn="ctr">
                <a:defRPr/>
              </a:pPr>
              <a:r>
                <a:rPr lang="en-US" altLang="zh-CN" sz="1600" dirty="0"/>
                <a:t>PPP</a:t>
              </a:r>
              <a:r>
                <a:rPr lang="zh-CN" altLang="en-US" sz="1600" dirty="0"/>
                <a:t>帧</a:t>
              </a:r>
            </a:p>
          </p:txBody>
        </p:sp>
        <p:sp>
          <p:nvSpPr>
            <p:cNvPr id="6" name="Rectangle 1029"/>
            <p:cNvSpPr>
              <a:spLocks noChangeArrowheads="1"/>
            </p:cNvSpPr>
            <p:nvPr/>
          </p:nvSpPr>
          <p:spPr bwMode="auto">
            <a:xfrm>
              <a:off x="864" y="2208"/>
              <a:ext cx="1248" cy="336"/>
            </a:xfrm>
            <a:prstGeom prst="rect">
              <a:avLst/>
            </a:prstGeom>
            <a:solidFill>
              <a:srgbClr val="C0C0C0"/>
            </a:solidFill>
            <a:ln w="9525">
              <a:solidFill>
                <a:schemeClr val="tx1"/>
              </a:solidFill>
              <a:miter lim="800000"/>
              <a:headEnd/>
              <a:tailEnd/>
            </a:ln>
            <a:effectLst>
              <a:outerShdw dist="35921" dir="2700000" algn="ctr" rotWithShape="0">
                <a:schemeClr val="bg2"/>
              </a:outerShdw>
            </a:effectLst>
          </p:spPr>
          <p:txBody>
            <a:bodyPr wrap="none" anchor="ctr"/>
            <a:lstStyle/>
            <a:p>
              <a:pPr algn="ctr">
                <a:defRPr/>
              </a:pPr>
              <a:r>
                <a:rPr lang="en-US" altLang="zh-CN" sz="1600"/>
                <a:t>L2TP</a:t>
              </a:r>
              <a:r>
                <a:rPr lang="zh-CN" altLang="en-US" sz="1600"/>
                <a:t>数据报文</a:t>
              </a:r>
            </a:p>
          </p:txBody>
        </p:sp>
        <p:sp>
          <p:nvSpPr>
            <p:cNvPr id="7" name="Rectangle 1030"/>
            <p:cNvSpPr>
              <a:spLocks noChangeArrowheads="1"/>
            </p:cNvSpPr>
            <p:nvPr/>
          </p:nvSpPr>
          <p:spPr bwMode="auto">
            <a:xfrm>
              <a:off x="864" y="2544"/>
              <a:ext cx="1248" cy="432"/>
            </a:xfrm>
            <a:prstGeom prst="rect">
              <a:avLst/>
            </a:prstGeom>
            <a:solidFill>
              <a:srgbClr val="C0C0C0"/>
            </a:solidFill>
            <a:ln w="9525">
              <a:solidFill>
                <a:schemeClr val="tx1"/>
              </a:solidFill>
              <a:miter lim="800000"/>
              <a:headEnd/>
              <a:tailEnd/>
            </a:ln>
            <a:effectLst>
              <a:outerShdw dist="35921" dir="2700000" algn="ctr" rotWithShape="0">
                <a:schemeClr val="bg2"/>
              </a:outerShdw>
            </a:effectLst>
          </p:spPr>
          <p:txBody>
            <a:bodyPr wrap="none" anchor="ctr"/>
            <a:lstStyle/>
            <a:p>
              <a:pPr algn="ctr">
                <a:defRPr/>
              </a:pPr>
              <a:r>
                <a:rPr lang="en-US" altLang="zh-CN" sz="1600"/>
                <a:t>L2TP</a:t>
              </a:r>
              <a:r>
                <a:rPr lang="zh-CN" altLang="en-US" sz="1600"/>
                <a:t>数据通道</a:t>
              </a:r>
            </a:p>
            <a:p>
              <a:pPr algn="ctr">
                <a:defRPr/>
              </a:pPr>
              <a:r>
                <a:rPr lang="zh-CN" altLang="en-US" sz="1600"/>
                <a:t>（不可靠）</a:t>
              </a:r>
            </a:p>
          </p:txBody>
        </p:sp>
        <p:sp>
          <p:nvSpPr>
            <p:cNvPr id="8" name="Rectangle 1031"/>
            <p:cNvSpPr>
              <a:spLocks noChangeArrowheads="1"/>
            </p:cNvSpPr>
            <p:nvPr/>
          </p:nvSpPr>
          <p:spPr bwMode="auto">
            <a:xfrm>
              <a:off x="2448" y="2208"/>
              <a:ext cx="1248" cy="336"/>
            </a:xfrm>
            <a:prstGeom prst="rect">
              <a:avLst/>
            </a:prstGeom>
            <a:solidFill>
              <a:srgbClr val="C0C0C0"/>
            </a:solidFill>
            <a:ln w="9525">
              <a:solidFill>
                <a:schemeClr val="tx1"/>
              </a:solidFill>
              <a:miter lim="800000"/>
              <a:headEnd/>
              <a:tailEnd/>
            </a:ln>
            <a:effectLst>
              <a:outerShdw dist="35921" dir="2700000" algn="ctr" rotWithShape="0">
                <a:schemeClr val="bg2"/>
              </a:outerShdw>
            </a:effectLst>
          </p:spPr>
          <p:txBody>
            <a:bodyPr wrap="none" anchor="ctr"/>
            <a:lstStyle/>
            <a:p>
              <a:pPr algn="ctr">
                <a:defRPr/>
              </a:pPr>
              <a:r>
                <a:rPr lang="en-US" altLang="zh-CN" sz="1600"/>
                <a:t>L2TP</a:t>
              </a:r>
              <a:r>
                <a:rPr lang="zh-CN" altLang="en-US" sz="1600"/>
                <a:t>控制报文</a:t>
              </a:r>
            </a:p>
          </p:txBody>
        </p:sp>
        <p:sp>
          <p:nvSpPr>
            <p:cNvPr id="9" name="Rectangle 1032"/>
            <p:cNvSpPr>
              <a:spLocks noChangeArrowheads="1"/>
            </p:cNvSpPr>
            <p:nvPr/>
          </p:nvSpPr>
          <p:spPr bwMode="auto">
            <a:xfrm>
              <a:off x="2448" y="2544"/>
              <a:ext cx="1248" cy="432"/>
            </a:xfrm>
            <a:prstGeom prst="rect">
              <a:avLst/>
            </a:prstGeom>
            <a:solidFill>
              <a:srgbClr val="C0C0C0"/>
            </a:solidFill>
            <a:ln w="9525">
              <a:solidFill>
                <a:schemeClr val="tx1"/>
              </a:solidFill>
              <a:miter lim="800000"/>
              <a:headEnd/>
              <a:tailEnd/>
            </a:ln>
            <a:effectLst>
              <a:outerShdw dist="35921" dir="2700000" algn="ctr" rotWithShape="0">
                <a:schemeClr val="bg2"/>
              </a:outerShdw>
            </a:effectLst>
          </p:spPr>
          <p:txBody>
            <a:bodyPr wrap="none" anchor="ctr"/>
            <a:lstStyle/>
            <a:p>
              <a:pPr algn="ctr">
                <a:defRPr/>
              </a:pPr>
              <a:r>
                <a:rPr lang="en-US" altLang="zh-CN" sz="1600"/>
                <a:t>L2TP</a:t>
              </a:r>
              <a:r>
                <a:rPr lang="zh-CN" altLang="en-US" sz="1600"/>
                <a:t>控制通道</a:t>
              </a:r>
            </a:p>
            <a:p>
              <a:pPr algn="ctr">
                <a:defRPr/>
              </a:pPr>
              <a:r>
                <a:rPr lang="zh-CN" altLang="en-US" sz="1600"/>
                <a:t>（可靠）</a:t>
              </a:r>
            </a:p>
          </p:txBody>
        </p:sp>
        <p:sp>
          <p:nvSpPr>
            <p:cNvPr id="10" name="Rectangle 1033"/>
            <p:cNvSpPr>
              <a:spLocks noChangeArrowheads="1"/>
            </p:cNvSpPr>
            <p:nvPr/>
          </p:nvSpPr>
          <p:spPr bwMode="auto">
            <a:xfrm>
              <a:off x="864" y="2976"/>
              <a:ext cx="2832" cy="480"/>
            </a:xfrm>
            <a:prstGeom prst="rect">
              <a:avLst/>
            </a:prstGeom>
            <a:solidFill>
              <a:srgbClr val="C0C0C0"/>
            </a:solidFill>
            <a:ln w="9525">
              <a:solidFill>
                <a:schemeClr val="tx1"/>
              </a:solidFill>
              <a:miter lim="800000"/>
              <a:headEnd/>
              <a:tailEnd/>
            </a:ln>
            <a:effectLst>
              <a:outerShdw dist="35921" dir="2700000" algn="ctr" rotWithShape="0">
                <a:schemeClr val="bg2"/>
              </a:outerShdw>
            </a:effectLst>
          </p:spPr>
          <p:txBody>
            <a:bodyPr wrap="none" anchor="ctr"/>
            <a:lstStyle/>
            <a:p>
              <a:pPr algn="ctr">
                <a:defRPr/>
              </a:pPr>
              <a:r>
                <a:rPr lang="zh-CN" altLang="en-US" sz="1600"/>
                <a:t>报文传输</a:t>
              </a:r>
              <a:r>
                <a:rPr lang="en-US" altLang="zh-CN" sz="1600"/>
                <a:t>(UDP</a:t>
              </a:r>
              <a:r>
                <a:rPr lang="zh-CN" altLang="en-US" sz="1600"/>
                <a:t>、</a:t>
              </a:r>
              <a:r>
                <a:rPr lang="en-US" altLang="zh-CN" sz="1600"/>
                <a:t>FR</a:t>
              </a:r>
              <a:r>
                <a:rPr lang="zh-CN" altLang="en-US" sz="1600"/>
                <a:t>、</a:t>
              </a:r>
              <a:r>
                <a:rPr lang="en-US" altLang="zh-CN" sz="1600"/>
                <a:t>ATM)</a:t>
              </a:r>
            </a:p>
          </p:txBody>
        </p:sp>
      </p:grpSp>
      <p:sp>
        <p:nvSpPr>
          <p:cNvPr id="11" name="标题 1"/>
          <p:cNvSpPr>
            <a:spLocks noGrp="1"/>
          </p:cNvSpPr>
          <p:nvPr>
            <p:ph type="title"/>
          </p:nvPr>
        </p:nvSpPr>
        <p:spPr>
          <a:xfrm>
            <a:off x="457200" y="274638"/>
            <a:ext cx="8229600" cy="755376"/>
          </a:xfrm>
        </p:spPr>
        <p:txBody>
          <a:bodyPr/>
          <a:lstStyle/>
          <a:p>
            <a:r>
              <a:rPr lang="en-US" altLang="zh-CN" dirty="0"/>
              <a:t>11.3.2 L2TP </a:t>
            </a:r>
            <a:r>
              <a:rPr lang="zh-CN" altLang="en-US" dirty="0"/>
              <a:t>协议</a:t>
            </a:r>
          </a:p>
        </p:txBody>
      </p:sp>
      <p:pic>
        <p:nvPicPr>
          <p:cNvPr id="12" name="图片 11"/>
          <p:cNvPicPr>
            <a:picLocks noChangeAspect="1"/>
          </p:cNvPicPr>
          <p:nvPr/>
        </p:nvPicPr>
        <p:blipFill>
          <a:blip r:embed="rId2"/>
          <a:stretch>
            <a:fillRect/>
          </a:stretch>
        </p:blipFill>
        <p:spPr>
          <a:xfrm>
            <a:off x="921203" y="4677376"/>
            <a:ext cx="7301593" cy="1865313"/>
          </a:xfrm>
          <a:prstGeom prst="rect">
            <a:avLst/>
          </a:prstGeom>
        </p:spPr>
      </p:pic>
    </p:spTree>
    <p:extLst>
      <p:ext uri="{BB962C8B-B14F-4D97-AF65-F5344CB8AC3E}">
        <p14:creationId xmlns:p14="http://schemas.microsoft.com/office/powerpoint/2010/main" val="1513540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ChangeAspect="1"/>
          </p:cNvGraphicFramePr>
          <p:nvPr>
            <p:extLst>
              <p:ext uri="{D42A27DB-BD31-4B8C-83A1-F6EECF244321}">
                <p14:modId xmlns:p14="http://schemas.microsoft.com/office/powerpoint/2010/main" val="1663775314"/>
              </p:ext>
            </p:extLst>
          </p:nvPr>
        </p:nvGraphicFramePr>
        <p:xfrm>
          <a:off x="664779" y="1694793"/>
          <a:ext cx="7010400" cy="2514600"/>
        </p:xfrm>
        <a:graphic>
          <a:graphicData uri="http://schemas.openxmlformats.org/presentationml/2006/ole">
            <mc:AlternateContent xmlns:mc="http://schemas.openxmlformats.org/markup-compatibility/2006">
              <mc:Choice xmlns:v="urn:schemas-microsoft-com:vml" Requires="v">
                <p:oleObj spid="_x0000_s94218" name="位图图像" r:id="rId3" imgW="6028571" imgH="1867161" progId="Paint.Picture">
                  <p:embed/>
                </p:oleObj>
              </mc:Choice>
              <mc:Fallback>
                <p:oleObj name="位图图像" r:id="rId3" imgW="6028571" imgH="1867161" progId="Paint.Picture">
                  <p:embed/>
                  <p:pic>
                    <p:nvPicPr>
                      <p:cNvPr id="1433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779" y="1694793"/>
                        <a:ext cx="70104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5"/>
          <p:cNvSpPr txBox="1">
            <a:spLocks noChangeArrowheads="1"/>
          </p:cNvSpPr>
          <p:nvPr/>
        </p:nvSpPr>
        <p:spPr bwMode="auto">
          <a:xfrm>
            <a:off x="740979" y="4285593"/>
            <a:ext cx="7772400" cy="2133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charset="0"/>
              <a:buChar char="»"/>
              <a:defRPr sz="2000">
                <a:solidFill>
                  <a:schemeClr val="tx1"/>
                </a:solidFill>
                <a:latin typeface="+mn-lt"/>
                <a:ea typeface="+mn-ea"/>
              </a:defRPr>
            </a:lvl9pPr>
          </a:lstStyle>
          <a:p>
            <a:pPr eaLnBrk="1" hangingPunct="1">
              <a:lnSpc>
                <a:spcPct val="90000"/>
              </a:lnSpc>
              <a:buFont typeface="Wingdings" panose="05000000000000000000" pitchFamily="2" charset="2"/>
              <a:buNone/>
            </a:pPr>
            <a:r>
              <a:rPr lang="en-US" altLang="zh-CN" sz="1800" kern="0">
                <a:latin typeface="宋体" panose="02010600030101010101" pitchFamily="2" charset="-122"/>
              </a:rPr>
              <a:t>T:</a:t>
            </a:r>
            <a:r>
              <a:rPr lang="zh-CN" altLang="en-US" sz="1800" kern="0">
                <a:latin typeface="宋体" panose="02010600030101010101" pitchFamily="2" charset="-122"/>
              </a:rPr>
              <a:t>报文类型              </a:t>
            </a:r>
            <a:r>
              <a:rPr lang="en-US" altLang="zh-CN" sz="1800" kern="0">
                <a:latin typeface="宋体" panose="02010600030101010101" pitchFamily="2" charset="-122"/>
              </a:rPr>
              <a:t>0---</a:t>
            </a:r>
            <a:r>
              <a:rPr lang="zh-CN" altLang="en-US" sz="1800" kern="0">
                <a:latin typeface="宋体" panose="02010600030101010101" pitchFamily="2" charset="-122"/>
              </a:rPr>
              <a:t>数据报文，</a:t>
            </a:r>
            <a:r>
              <a:rPr lang="en-US" altLang="zh-CN" sz="1800" kern="0">
                <a:latin typeface="宋体" panose="02010600030101010101" pitchFamily="2" charset="-122"/>
              </a:rPr>
              <a:t>1----</a:t>
            </a:r>
            <a:r>
              <a:rPr lang="zh-CN" altLang="en-US" sz="1800" kern="0">
                <a:latin typeface="宋体" panose="02010600030101010101" pitchFamily="2" charset="-122"/>
              </a:rPr>
              <a:t>控制报文</a:t>
            </a:r>
          </a:p>
          <a:p>
            <a:pPr eaLnBrk="1" hangingPunct="1">
              <a:lnSpc>
                <a:spcPct val="90000"/>
              </a:lnSpc>
              <a:buFont typeface="Wingdings" panose="05000000000000000000" pitchFamily="2" charset="2"/>
              <a:buNone/>
            </a:pPr>
            <a:r>
              <a:rPr lang="en-US" altLang="zh-CN" sz="1800" kern="0">
                <a:latin typeface="宋体" panose="02010600030101010101" pitchFamily="2" charset="-122"/>
              </a:rPr>
              <a:t>L:</a:t>
            </a:r>
            <a:r>
              <a:rPr lang="zh-CN" altLang="en-US" sz="1800" kern="0">
                <a:latin typeface="宋体" panose="02010600030101010101" pitchFamily="2" charset="-122"/>
              </a:rPr>
              <a:t>长度域指示符          </a:t>
            </a:r>
            <a:r>
              <a:rPr lang="en-US" altLang="zh-CN" sz="1800" kern="0">
                <a:latin typeface="宋体" panose="02010600030101010101" pitchFamily="2" charset="-122"/>
              </a:rPr>
              <a:t>1</a:t>
            </a:r>
            <a:r>
              <a:rPr lang="zh-CN" altLang="en-US" sz="1800" kern="0">
                <a:latin typeface="宋体" panose="02010600030101010101" pitchFamily="2" charset="-122"/>
              </a:rPr>
              <a:t>：有长度域</a:t>
            </a:r>
            <a:r>
              <a:rPr lang="en-US" altLang="zh-CN" sz="1800" kern="0">
                <a:latin typeface="宋体" panose="02010600030101010101" pitchFamily="2" charset="-122"/>
              </a:rPr>
              <a:t>,</a:t>
            </a:r>
            <a:r>
              <a:rPr lang="zh-CN" altLang="en-US" sz="1800" kern="0">
                <a:latin typeface="宋体" panose="02010600030101010101" pitchFamily="2" charset="-122"/>
              </a:rPr>
              <a:t>对控制报文必须置其为</a:t>
            </a:r>
            <a:r>
              <a:rPr lang="en-US" altLang="zh-CN" sz="1800" kern="0">
                <a:latin typeface="宋体" panose="02010600030101010101" pitchFamily="2" charset="-122"/>
              </a:rPr>
              <a:t>1</a:t>
            </a:r>
          </a:p>
          <a:p>
            <a:pPr eaLnBrk="1" hangingPunct="1">
              <a:lnSpc>
                <a:spcPct val="90000"/>
              </a:lnSpc>
              <a:buFont typeface="Wingdings" panose="05000000000000000000" pitchFamily="2" charset="2"/>
              <a:buNone/>
            </a:pPr>
            <a:r>
              <a:rPr lang="en-US" altLang="zh-CN" sz="1800" kern="0">
                <a:latin typeface="宋体" panose="02010600030101010101" pitchFamily="2" charset="-122"/>
              </a:rPr>
              <a:t>S:</a:t>
            </a:r>
            <a:r>
              <a:rPr lang="zh-CN" altLang="en-US" sz="1800" kern="0">
                <a:latin typeface="宋体" panose="02010600030101010101" pitchFamily="2" charset="-122"/>
              </a:rPr>
              <a:t>序号</a:t>
            </a:r>
            <a:r>
              <a:rPr lang="en-US" altLang="zh-CN" sz="1800" kern="0">
                <a:latin typeface="宋体" panose="02010600030101010101" pitchFamily="2" charset="-122"/>
              </a:rPr>
              <a:t>Ns</a:t>
            </a:r>
            <a:r>
              <a:rPr lang="zh-CN" altLang="en-US" sz="1800" kern="0">
                <a:latin typeface="宋体" panose="02010600030101010101" pitchFamily="2" charset="-122"/>
              </a:rPr>
              <a:t>、</a:t>
            </a:r>
            <a:r>
              <a:rPr lang="en-US" altLang="zh-CN" sz="1800" kern="0">
                <a:latin typeface="宋体" panose="02010600030101010101" pitchFamily="2" charset="-122"/>
              </a:rPr>
              <a:t>Nr</a:t>
            </a:r>
            <a:r>
              <a:rPr lang="zh-CN" altLang="en-US" sz="1800" kern="0">
                <a:latin typeface="宋体" panose="02010600030101010101" pitchFamily="2" charset="-122"/>
              </a:rPr>
              <a:t>域指示符    </a:t>
            </a:r>
            <a:r>
              <a:rPr lang="en-US" altLang="zh-CN" sz="1800" kern="0">
                <a:latin typeface="宋体" panose="02010600030101010101" pitchFamily="2" charset="-122"/>
              </a:rPr>
              <a:t>1</a:t>
            </a:r>
            <a:r>
              <a:rPr lang="zh-CN" altLang="en-US" sz="1800" kern="0">
                <a:latin typeface="宋体" panose="02010600030101010101" pitchFamily="2" charset="-122"/>
              </a:rPr>
              <a:t>：有</a:t>
            </a:r>
            <a:r>
              <a:rPr lang="en-US" altLang="zh-CN" sz="1800" kern="0">
                <a:latin typeface="宋体" panose="02010600030101010101" pitchFamily="2" charset="-122"/>
              </a:rPr>
              <a:t>Ns</a:t>
            </a:r>
            <a:r>
              <a:rPr lang="zh-CN" altLang="en-US" sz="1800" kern="0">
                <a:latin typeface="宋体" panose="02010600030101010101" pitchFamily="2" charset="-122"/>
              </a:rPr>
              <a:t>、</a:t>
            </a:r>
            <a:r>
              <a:rPr lang="en-US" altLang="zh-CN" sz="1800" kern="0">
                <a:latin typeface="宋体" panose="02010600030101010101" pitchFamily="2" charset="-122"/>
              </a:rPr>
              <a:t>Nr</a:t>
            </a:r>
            <a:r>
              <a:rPr lang="zh-CN" altLang="en-US" sz="1800" kern="0">
                <a:latin typeface="宋体" panose="02010600030101010101" pitchFamily="2" charset="-122"/>
              </a:rPr>
              <a:t>域</a:t>
            </a:r>
            <a:r>
              <a:rPr lang="en-US" altLang="zh-CN" sz="1800" kern="0">
                <a:latin typeface="宋体" panose="02010600030101010101" pitchFamily="2" charset="-122"/>
              </a:rPr>
              <a:t>,</a:t>
            </a:r>
            <a:r>
              <a:rPr lang="zh-CN" altLang="en-US" sz="1800" kern="0">
                <a:latin typeface="宋体" panose="02010600030101010101" pitchFamily="2" charset="-122"/>
              </a:rPr>
              <a:t>对控制报文必须置其为</a:t>
            </a:r>
            <a:r>
              <a:rPr lang="en-US" altLang="zh-CN" sz="1800" kern="0">
                <a:latin typeface="宋体" panose="02010600030101010101" pitchFamily="2" charset="-122"/>
              </a:rPr>
              <a:t>1</a:t>
            </a:r>
          </a:p>
          <a:p>
            <a:pPr eaLnBrk="1" hangingPunct="1">
              <a:lnSpc>
                <a:spcPct val="90000"/>
              </a:lnSpc>
              <a:buFont typeface="Wingdings" panose="05000000000000000000" pitchFamily="2" charset="2"/>
              <a:buNone/>
            </a:pPr>
            <a:r>
              <a:rPr lang="en-US" altLang="zh-CN" sz="1800" kern="0">
                <a:latin typeface="宋体" panose="02010600030101010101" pitchFamily="2" charset="-122"/>
              </a:rPr>
              <a:t>O:offset size</a:t>
            </a:r>
            <a:r>
              <a:rPr lang="zh-CN" altLang="en-US" sz="1800" kern="0">
                <a:latin typeface="宋体" panose="02010600030101010101" pitchFamily="2" charset="-122"/>
              </a:rPr>
              <a:t>域指示符   </a:t>
            </a:r>
            <a:r>
              <a:rPr lang="en-US" altLang="zh-CN" sz="1800" kern="0">
                <a:latin typeface="宋体" panose="02010600030101010101" pitchFamily="2" charset="-122"/>
              </a:rPr>
              <a:t>1</a:t>
            </a:r>
            <a:r>
              <a:rPr lang="zh-CN" altLang="en-US" sz="1800" kern="0">
                <a:latin typeface="宋体" panose="02010600030101010101" pitchFamily="2" charset="-122"/>
              </a:rPr>
              <a:t>：有</a:t>
            </a:r>
            <a:r>
              <a:rPr lang="en-US" altLang="zh-CN" sz="1800" kern="0">
                <a:latin typeface="宋体" panose="02010600030101010101" pitchFamily="2" charset="-122"/>
              </a:rPr>
              <a:t>offset size</a:t>
            </a:r>
            <a:r>
              <a:rPr lang="zh-CN" altLang="en-US" sz="1800" kern="0">
                <a:latin typeface="宋体" panose="02010600030101010101" pitchFamily="2" charset="-122"/>
              </a:rPr>
              <a:t>域</a:t>
            </a:r>
            <a:r>
              <a:rPr lang="en-US" altLang="zh-CN" sz="1800" kern="0">
                <a:latin typeface="宋体" panose="02010600030101010101" pitchFamily="2" charset="-122"/>
              </a:rPr>
              <a:t>,</a:t>
            </a:r>
            <a:r>
              <a:rPr lang="zh-CN" altLang="en-US" sz="1800" kern="0">
                <a:latin typeface="宋体" panose="02010600030101010101" pitchFamily="2" charset="-122"/>
              </a:rPr>
              <a:t>对控制报文必须置其为</a:t>
            </a:r>
            <a:r>
              <a:rPr lang="en-US" altLang="zh-CN" sz="1800" kern="0">
                <a:latin typeface="宋体" panose="02010600030101010101" pitchFamily="2" charset="-122"/>
              </a:rPr>
              <a:t>0</a:t>
            </a:r>
          </a:p>
          <a:p>
            <a:pPr eaLnBrk="1" hangingPunct="1">
              <a:lnSpc>
                <a:spcPct val="90000"/>
              </a:lnSpc>
              <a:buFont typeface="Wingdings" panose="05000000000000000000" pitchFamily="2" charset="2"/>
              <a:buNone/>
            </a:pPr>
            <a:r>
              <a:rPr lang="en-US" altLang="zh-CN" sz="1800" kern="0">
                <a:latin typeface="宋体" panose="02010600030101010101" pitchFamily="2" charset="-122"/>
              </a:rPr>
              <a:t>P:</a:t>
            </a:r>
            <a:r>
              <a:rPr lang="zh-CN" altLang="en-US" sz="1800" kern="0">
                <a:latin typeface="宋体" panose="02010600030101010101" pitchFamily="2" charset="-122"/>
              </a:rPr>
              <a:t>优先级域              </a:t>
            </a:r>
            <a:r>
              <a:rPr lang="en-US" altLang="zh-CN" sz="1800" kern="0">
                <a:latin typeface="宋体" panose="02010600030101010101" pitchFamily="2" charset="-122"/>
              </a:rPr>
              <a:t>1</a:t>
            </a:r>
            <a:r>
              <a:rPr lang="zh-CN" altLang="en-US" sz="1800" kern="0">
                <a:latin typeface="宋体" panose="02010600030101010101" pitchFamily="2" charset="-122"/>
              </a:rPr>
              <a:t>：则数据消息报文需要优先被处理</a:t>
            </a:r>
            <a:r>
              <a:rPr lang="en-US" altLang="zh-CN" sz="1800" kern="0">
                <a:latin typeface="宋体" panose="02010600030101010101" pitchFamily="2" charset="-122"/>
              </a:rPr>
              <a:t>,</a:t>
            </a:r>
            <a:r>
              <a:rPr lang="zh-CN" altLang="en-US" sz="1800" kern="0">
                <a:latin typeface="宋体" panose="02010600030101010101" pitchFamily="2" charset="-122"/>
              </a:rPr>
              <a:t>对控制报文</a:t>
            </a:r>
          </a:p>
          <a:p>
            <a:pPr eaLnBrk="1" hangingPunct="1">
              <a:lnSpc>
                <a:spcPct val="90000"/>
              </a:lnSpc>
              <a:buFont typeface="Wingdings" panose="05000000000000000000" pitchFamily="2" charset="2"/>
              <a:buNone/>
            </a:pPr>
            <a:r>
              <a:rPr lang="zh-CN" altLang="en-US" sz="1800" kern="0">
                <a:latin typeface="宋体" panose="02010600030101010101" pitchFamily="2" charset="-122"/>
              </a:rPr>
              <a:t>                           必须置其为</a:t>
            </a:r>
            <a:r>
              <a:rPr lang="en-US" altLang="zh-CN" sz="1800" kern="0">
                <a:latin typeface="宋体" panose="02010600030101010101" pitchFamily="2" charset="-122"/>
              </a:rPr>
              <a:t>0</a:t>
            </a:r>
          </a:p>
          <a:p>
            <a:pPr eaLnBrk="1" hangingPunct="1">
              <a:lnSpc>
                <a:spcPct val="90000"/>
              </a:lnSpc>
              <a:buFont typeface="Wingdings" panose="05000000000000000000" pitchFamily="2" charset="2"/>
              <a:buNone/>
            </a:pPr>
            <a:r>
              <a:rPr lang="en-US" altLang="zh-CN" sz="1800" kern="0">
                <a:latin typeface="宋体" panose="02010600030101010101" pitchFamily="2" charset="-122"/>
              </a:rPr>
              <a:t>X:</a:t>
            </a:r>
            <a:r>
              <a:rPr lang="zh-CN" altLang="en-US" sz="1800" kern="0">
                <a:latin typeface="宋体" panose="02010600030101010101" pitchFamily="2" charset="-122"/>
              </a:rPr>
              <a:t>保留比特</a:t>
            </a:r>
          </a:p>
        </p:txBody>
      </p:sp>
      <p:sp>
        <p:nvSpPr>
          <p:cNvPr id="6" name="Rectangle 6"/>
          <p:cNvSpPr>
            <a:spLocks noChangeArrowheads="1"/>
          </p:cNvSpPr>
          <p:nvPr/>
        </p:nvSpPr>
        <p:spPr bwMode="auto">
          <a:xfrm>
            <a:off x="740979" y="525518"/>
            <a:ext cx="777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chemeClr val="folHlink"/>
              </a:buClr>
              <a:buSzPct val="60000"/>
              <a:buFont typeface="Wingdings" panose="05000000000000000000" pitchFamily="2" charset="2"/>
              <a:buNone/>
            </a:pPr>
            <a:r>
              <a:rPr lang="en-US" altLang="zh-CN" sz="2800" b="1" dirty="0">
                <a:solidFill>
                  <a:schemeClr val="hlink"/>
                </a:solidFill>
              </a:rPr>
              <a:t>L2TP</a:t>
            </a:r>
            <a:r>
              <a:rPr lang="zh-CN" altLang="en-US" sz="2800" b="1" dirty="0">
                <a:solidFill>
                  <a:schemeClr val="hlink"/>
                </a:solidFill>
              </a:rPr>
              <a:t>报文头结构</a:t>
            </a:r>
            <a:r>
              <a:rPr lang="en-US" altLang="zh-CN" sz="2800" b="1" dirty="0">
                <a:solidFill>
                  <a:schemeClr val="hlink"/>
                </a:solidFill>
              </a:rPr>
              <a:t>(</a:t>
            </a:r>
            <a:r>
              <a:rPr lang="zh-CN" altLang="en-US" sz="2800" b="1" dirty="0">
                <a:solidFill>
                  <a:schemeClr val="hlink"/>
                </a:solidFill>
              </a:rPr>
              <a:t>数据与控制报文共用</a:t>
            </a:r>
            <a:r>
              <a:rPr lang="en-US" altLang="zh-CN" sz="2800" b="1" dirty="0">
                <a:solidFill>
                  <a:schemeClr val="hlink"/>
                </a:solidFill>
              </a:rPr>
              <a:t>)</a:t>
            </a:r>
          </a:p>
        </p:txBody>
      </p:sp>
    </p:spTree>
    <p:extLst>
      <p:ext uri="{BB962C8B-B14F-4D97-AF65-F5344CB8AC3E}">
        <p14:creationId xmlns:p14="http://schemas.microsoft.com/office/powerpoint/2010/main" val="3730300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827088" y="404813"/>
            <a:ext cx="7793037" cy="550862"/>
          </a:xfrm>
        </p:spPr>
        <p:txBody>
          <a:bodyPr/>
          <a:lstStyle/>
          <a:p>
            <a:pPr algn="l"/>
            <a:r>
              <a:rPr lang="en-US" altLang="zh-CN" sz="3600" dirty="0"/>
              <a:t>11.3.2 L2TP </a:t>
            </a:r>
            <a:r>
              <a:rPr lang="zh-CN" altLang="en-US" sz="3600" dirty="0"/>
              <a:t>协议栈</a:t>
            </a:r>
          </a:p>
        </p:txBody>
      </p:sp>
      <p:sp>
        <p:nvSpPr>
          <p:cNvPr id="5" name="Rectangle 3"/>
          <p:cNvSpPr>
            <a:spLocks noChangeArrowheads="1"/>
          </p:cNvSpPr>
          <p:nvPr/>
        </p:nvSpPr>
        <p:spPr bwMode="auto">
          <a:xfrm>
            <a:off x="2341563" y="1412875"/>
            <a:ext cx="1727200" cy="360363"/>
          </a:xfrm>
          <a:prstGeom prst="rect">
            <a:avLst/>
          </a:prstGeom>
          <a:solidFill>
            <a:srgbClr val="FFCC99"/>
          </a:solidFill>
          <a:ln w="34925">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私有</a:t>
            </a:r>
            <a:r>
              <a:rPr kumimoji="1" lang="en-US" altLang="zh-CN" sz="1800">
                <a:latin typeface="华文细黑" panose="02010600040101010101" pitchFamily="2" charset="-122"/>
                <a:ea typeface="华文细黑" panose="02010600040101010101" pitchFamily="2" charset="-122"/>
              </a:rPr>
              <a:t>IP</a:t>
            </a:r>
          </a:p>
        </p:txBody>
      </p:sp>
      <p:sp>
        <p:nvSpPr>
          <p:cNvPr id="6" name="Rectangle 4"/>
          <p:cNvSpPr>
            <a:spLocks noChangeArrowheads="1"/>
          </p:cNvSpPr>
          <p:nvPr/>
        </p:nvSpPr>
        <p:spPr bwMode="auto">
          <a:xfrm>
            <a:off x="2339975" y="1771650"/>
            <a:ext cx="1727200" cy="360363"/>
          </a:xfrm>
          <a:prstGeom prst="rect">
            <a:avLst/>
          </a:prstGeom>
          <a:solidFill>
            <a:srgbClr val="CCFF99"/>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a:ea typeface="华文细黑" panose="02010600040101010101" pitchFamily="2" charset="-122"/>
              </a:rPr>
              <a:t>PPP</a:t>
            </a:r>
          </a:p>
        </p:txBody>
      </p:sp>
      <p:sp>
        <p:nvSpPr>
          <p:cNvPr id="7" name="Rectangle 5"/>
          <p:cNvSpPr>
            <a:spLocks noChangeArrowheads="1"/>
          </p:cNvSpPr>
          <p:nvPr/>
        </p:nvSpPr>
        <p:spPr bwMode="auto">
          <a:xfrm>
            <a:off x="3203575" y="2133600"/>
            <a:ext cx="865188" cy="360363"/>
          </a:xfrm>
          <a:prstGeom prst="rect">
            <a:avLst/>
          </a:prstGeom>
          <a:solidFill>
            <a:srgbClr val="99CCCC"/>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dirty="0">
                <a:ea typeface="华文细黑" panose="02010600040101010101" pitchFamily="2" charset="-122"/>
              </a:rPr>
              <a:t>L2TP</a:t>
            </a:r>
          </a:p>
        </p:txBody>
      </p:sp>
      <p:sp>
        <p:nvSpPr>
          <p:cNvPr id="8" name="Rectangle 6"/>
          <p:cNvSpPr>
            <a:spLocks noChangeArrowheads="1"/>
          </p:cNvSpPr>
          <p:nvPr/>
        </p:nvSpPr>
        <p:spPr bwMode="auto">
          <a:xfrm>
            <a:off x="3206750" y="2492375"/>
            <a:ext cx="865188" cy="360363"/>
          </a:xfrm>
          <a:prstGeom prst="rect">
            <a:avLst/>
          </a:prstGeom>
          <a:solidFill>
            <a:srgbClr val="99CCCC"/>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dirty="0">
                <a:ea typeface="华文细黑" panose="02010600040101010101" pitchFamily="2" charset="-122"/>
              </a:rPr>
              <a:t>UDP</a:t>
            </a:r>
          </a:p>
        </p:txBody>
      </p:sp>
      <p:sp>
        <p:nvSpPr>
          <p:cNvPr id="9" name="Rectangle 7"/>
          <p:cNvSpPr>
            <a:spLocks noChangeArrowheads="1"/>
          </p:cNvSpPr>
          <p:nvPr/>
        </p:nvSpPr>
        <p:spPr bwMode="auto">
          <a:xfrm>
            <a:off x="3206750" y="2852738"/>
            <a:ext cx="865188" cy="360362"/>
          </a:xfrm>
          <a:prstGeom prst="rect">
            <a:avLst/>
          </a:prstGeom>
          <a:solidFill>
            <a:srgbClr val="99CCCC"/>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dirty="0">
                <a:latin typeface="华文细黑" panose="02010600040101010101" pitchFamily="2" charset="-122"/>
                <a:ea typeface="华文细黑" panose="02010600040101010101" pitchFamily="2" charset="-122"/>
              </a:rPr>
              <a:t>公有</a:t>
            </a:r>
            <a:r>
              <a:rPr kumimoji="1" lang="en-US" altLang="zh-CN" sz="1800" dirty="0">
                <a:latin typeface="华文细黑" panose="02010600040101010101" pitchFamily="2" charset="-122"/>
                <a:ea typeface="华文细黑" panose="02010600040101010101" pitchFamily="2" charset="-122"/>
              </a:rPr>
              <a:t>IP</a:t>
            </a:r>
          </a:p>
        </p:txBody>
      </p:sp>
      <p:sp>
        <p:nvSpPr>
          <p:cNvPr id="10" name="Rectangle 8"/>
          <p:cNvSpPr>
            <a:spLocks noChangeArrowheads="1"/>
          </p:cNvSpPr>
          <p:nvPr/>
        </p:nvSpPr>
        <p:spPr bwMode="auto">
          <a:xfrm>
            <a:off x="3206750" y="3213100"/>
            <a:ext cx="865188" cy="360363"/>
          </a:xfrm>
          <a:prstGeom prst="rect">
            <a:avLst/>
          </a:prstGeom>
          <a:solidFill>
            <a:srgbClr val="99CCCC"/>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dirty="0">
                <a:latin typeface="华文细黑" panose="02010600040101010101" pitchFamily="2" charset="-122"/>
                <a:ea typeface="华文细黑" panose="02010600040101010101" pitchFamily="2" charset="-122"/>
              </a:rPr>
              <a:t>链路层</a:t>
            </a:r>
          </a:p>
        </p:txBody>
      </p:sp>
      <p:sp>
        <p:nvSpPr>
          <p:cNvPr id="11" name="Rectangle 9"/>
          <p:cNvSpPr>
            <a:spLocks noChangeArrowheads="1"/>
          </p:cNvSpPr>
          <p:nvPr/>
        </p:nvSpPr>
        <p:spPr bwMode="auto">
          <a:xfrm>
            <a:off x="3206750" y="3573463"/>
            <a:ext cx="865188" cy="360362"/>
          </a:xfrm>
          <a:prstGeom prst="rect">
            <a:avLst/>
          </a:prstGeom>
          <a:solidFill>
            <a:schemeClr val="bg1"/>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dirty="0">
                <a:latin typeface="华文细黑" panose="02010600040101010101" pitchFamily="2" charset="-122"/>
                <a:ea typeface="华文细黑" panose="02010600040101010101" pitchFamily="2" charset="-122"/>
              </a:rPr>
              <a:t>物理层</a:t>
            </a:r>
          </a:p>
        </p:txBody>
      </p:sp>
      <p:sp>
        <p:nvSpPr>
          <p:cNvPr id="12" name="Rectangle 10"/>
          <p:cNvSpPr>
            <a:spLocks noChangeArrowheads="1"/>
          </p:cNvSpPr>
          <p:nvPr/>
        </p:nvSpPr>
        <p:spPr bwMode="auto">
          <a:xfrm>
            <a:off x="2339975" y="2132013"/>
            <a:ext cx="865188" cy="1800225"/>
          </a:xfrm>
          <a:prstGeom prst="rect">
            <a:avLst/>
          </a:prstGeom>
          <a:solidFill>
            <a:schemeClr val="bg1"/>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物理层</a:t>
            </a:r>
          </a:p>
        </p:txBody>
      </p:sp>
      <p:sp>
        <p:nvSpPr>
          <p:cNvPr id="13" name="Rectangle 11"/>
          <p:cNvSpPr>
            <a:spLocks noChangeArrowheads="1"/>
          </p:cNvSpPr>
          <p:nvPr/>
        </p:nvSpPr>
        <p:spPr bwMode="auto">
          <a:xfrm>
            <a:off x="5005388" y="1412875"/>
            <a:ext cx="1727200" cy="360363"/>
          </a:xfrm>
          <a:prstGeom prst="rect">
            <a:avLst/>
          </a:prstGeom>
          <a:solidFill>
            <a:srgbClr val="FFCC99"/>
          </a:solidFill>
          <a:ln w="34925">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私有</a:t>
            </a:r>
            <a:r>
              <a:rPr kumimoji="1" lang="en-US" altLang="zh-CN" sz="1800">
                <a:latin typeface="华文细黑" panose="02010600040101010101" pitchFamily="2" charset="-122"/>
                <a:ea typeface="华文细黑" panose="02010600040101010101" pitchFamily="2" charset="-122"/>
              </a:rPr>
              <a:t>IP</a:t>
            </a:r>
          </a:p>
        </p:txBody>
      </p:sp>
      <p:sp>
        <p:nvSpPr>
          <p:cNvPr id="14" name="Rectangle 12"/>
          <p:cNvSpPr>
            <a:spLocks noChangeArrowheads="1"/>
          </p:cNvSpPr>
          <p:nvPr/>
        </p:nvSpPr>
        <p:spPr bwMode="auto">
          <a:xfrm>
            <a:off x="5003800" y="1773238"/>
            <a:ext cx="863600" cy="360362"/>
          </a:xfrm>
          <a:prstGeom prst="rect">
            <a:avLst/>
          </a:prstGeom>
          <a:solidFill>
            <a:srgbClr val="CCFF99"/>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a:ea typeface="华文细黑" panose="02010600040101010101" pitchFamily="2" charset="-122"/>
              </a:rPr>
              <a:t>PPP</a:t>
            </a:r>
          </a:p>
        </p:txBody>
      </p:sp>
      <p:sp>
        <p:nvSpPr>
          <p:cNvPr id="20" name="Rectangle 18"/>
          <p:cNvSpPr>
            <a:spLocks noChangeArrowheads="1"/>
          </p:cNvSpPr>
          <p:nvPr/>
        </p:nvSpPr>
        <p:spPr bwMode="auto">
          <a:xfrm>
            <a:off x="5867400" y="1771650"/>
            <a:ext cx="865188" cy="1800225"/>
          </a:xfrm>
          <a:prstGeom prst="rect">
            <a:avLst/>
          </a:prstGeom>
          <a:solidFill>
            <a:srgbClr val="99CCFF"/>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链路层</a:t>
            </a:r>
          </a:p>
        </p:txBody>
      </p:sp>
      <p:sp>
        <p:nvSpPr>
          <p:cNvPr id="21" name="Rectangle 19"/>
          <p:cNvSpPr>
            <a:spLocks noChangeArrowheads="1"/>
          </p:cNvSpPr>
          <p:nvPr/>
        </p:nvSpPr>
        <p:spPr bwMode="auto">
          <a:xfrm>
            <a:off x="1042988" y="2852738"/>
            <a:ext cx="865187" cy="360362"/>
          </a:xfrm>
          <a:prstGeom prst="rect">
            <a:avLst/>
          </a:prstGeom>
          <a:solidFill>
            <a:srgbClr val="FFCC99"/>
          </a:solidFill>
          <a:ln w="34925">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私有</a:t>
            </a:r>
            <a:r>
              <a:rPr kumimoji="1" lang="en-US" altLang="zh-CN" sz="1800">
                <a:latin typeface="华文细黑" panose="02010600040101010101" pitchFamily="2" charset="-122"/>
                <a:ea typeface="华文细黑" panose="02010600040101010101" pitchFamily="2" charset="-122"/>
              </a:rPr>
              <a:t>IP</a:t>
            </a:r>
          </a:p>
        </p:txBody>
      </p:sp>
      <p:sp>
        <p:nvSpPr>
          <p:cNvPr id="22" name="Rectangle 20"/>
          <p:cNvSpPr>
            <a:spLocks noChangeArrowheads="1"/>
          </p:cNvSpPr>
          <p:nvPr/>
        </p:nvSpPr>
        <p:spPr bwMode="auto">
          <a:xfrm>
            <a:off x="1042988" y="3211513"/>
            <a:ext cx="865187" cy="360362"/>
          </a:xfrm>
          <a:prstGeom prst="rect">
            <a:avLst/>
          </a:prstGeom>
          <a:solidFill>
            <a:srgbClr val="CCFF99"/>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a:ea typeface="华文细黑" panose="02010600040101010101" pitchFamily="2" charset="-122"/>
              </a:rPr>
              <a:t>PPP</a:t>
            </a:r>
          </a:p>
        </p:txBody>
      </p:sp>
      <p:sp>
        <p:nvSpPr>
          <p:cNvPr id="23" name="Rectangle 21"/>
          <p:cNvSpPr>
            <a:spLocks noChangeArrowheads="1"/>
          </p:cNvSpPr>
          <p:nvPr/>
        </p:nvSpPr>
        <p:spPr bwMode="auto">
          <a:xfrm>
            <a:off x="1042988" y="3571875"/>
            <a:ext cx="865187" cy="360363"/>
          </a:xfrm>
          <a:prstGeom prst="rect">
            <a:avLst/>
          </a:prstGeom>
          <a:solidFill>
            <a:schemeClr val="bg1"/>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物理层</a:t>
            </a:r>
          </a:p>
        </p:txBody>
      </p:sp>
      <p:sp>
        <p:nvSpPr>
          <p:cNvPr id="24" name="Rectangle 22"/>
          <p:cNvSpPr>
            <a:spLocks noChangeArrowheads="1"/>
          </p:cNvSpPr>
          <p:nvPr/>
        </p:nvSpPr>
        <p:spPr bwMode="auto">
          <a:xfrm>
            <a:off x="4999038" y="2133600"/>
            <a:ext cx="865187" cy="360363"/>
          </a:xfrm>
          <a:prstGeom prst="rect">
            <a:avLst/>
          </a:prstGeom>
          <a:solidFill>
            <a:srgbClr val="99CCCC"/>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a:ea typeface="华文细黑" panose="02010600040101010101" pitchFamily="2" charset="-122"/>
              </a:rPr>
              <a:t>L2TP</a:t>
            </a:r>
          </a:p>
        </p:txBody>
      </p:sp>
      <p:sp>
        <p:nvSpPr>
          <p:cNvPr id="25" name="Rectangle 23"/>
          <p:cNvSpPr>
            <a:spLocks noChangeArrowheads="1"/>
          </p:cNvSpPr>
          <p:nvPr/>
        </p:nvSpPr>
        <p:spPr bwMode="auto">
          <a:xfrm>
            <a:off x="5002213" y="2492375"/>
            <a:ext cx="865187" cy="360363"/>
          </a:xfrm>
          <a:prstGeom prst="rect">
            <a:avLst/>
          </a:prstGeom>
          <a:solidFill>
            <a:srgbClr val="99CCCC"/>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a:ea typeface="华文细黑" panose="02010600040101010101" pitchFamily="2" charset="-122"/>
              </a:rPr>
              <a:t>UDP</a:t>
            </a:r>
          </a:p>
        </p:txBody>
      </p:sp>
      <p:sp>
        <p:nvSpPr>
          <p:cNvPr id="26" name="Rectangle 24"/>
          <p:cNvSpPr>
            <a:spLocks noChangeArrowheads="1"/>
          </p:cNvSpPr>
          <p:nvPr/>
        </p:nvSpPr>
        <p:spPr bwMode="auto">
          <a:xfrm>
            <a:off x="5002213" y="2852738"/>
            <a:ext cx="865187" cy="360362"/>
          </a:xfrm>
          <a:prstGeom prst="rect">
            <a:avLst/>
          </a:prstGeom>
          <a:solidFill>
            <a:srgbClr val="99CCCC"/>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公有</a:t>
            </a:r>
            <a:r>
              <a:rPr kumimoji="1" lang="en-US" altLang="zh-CN" sz="1800">
                <a:latin typeface="华文细黑" panose="02010600040101010101" pitchFamily="2" charset="-122"/>
                <a:ea typeface="华文细黑" panose="02010600040101010101" pitchFamily="2" charset="-122"/>
              </a:rPr>
              <a:t>IP</a:t>
            </a:r>
          </a:p>
        </p:txBody>
      </p:sp>
      <p:sp>
        <p:nvSpPr>
          <p:cNvPr id="27" name="Rectangle 25"/>
          <p:cNvSpPr>
            <a:spLocks noChangeArrowheads="1"/>
          </p:cNvSpPr>
          <p:nvPr/>
        </p:nvSpPr>
        <p:spPr bwMode="auto">
          <a:xfrm>
            <a:off x="5002213" y="3213100"/>
            <a:ext cx="865187" cy="360363"/>
          </a:xfrm>
          <a:prstGeom prst="rect">
            <a:avLst/>
          </a:prstGeom>
          <a:solidFill>
            <a:srgbClr val="99CCCC"/>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链路层</a:t>
            </a:r>
          </a:p>
        </p:txBody>
      </p:sp>
      <p:sp>
        <p:nvSpPr>
          <p:cNvPr id="28" name="Rectangle 26"/>
          <p:cNvSpPr>
            <a:spLocks noChangeArrowheads="1"/>
          </p:cNvSpPr>
          <p:nvPr/>
        </p:nvSpPr>
        <p:spPr bwMode="auto">
          <a:xfrm>
            <a:off x="5002213" y="3573463"/>
            <a:ext cx="865187" cy="360362"/>
          </a:xfrm>
          <a:prstGeom prst="rect">
            <a:avLst/>
          </a:prstGeom>
          <a:solidFill>
            <a:schemeClr val="bg1"/>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物理层</a:t>
            </a:r>
          </a:p>
        </p:txBody>
      </p:sp>
      <p:sp>
        <p:nvSpPr>
          <p:cNvPr id="29" name="Rectangle 27"/>
          <p:cNvSpPr>
            <a:spLocks noChangeArrowheads="1"/>
          </p:cNvSpPr>
          <p:nvPr/>
        </p:nvSpPr>
        <p:spPr bwMode="auto">
          <a:xfrm>
            <a:off x="5867400" y="3573463"/>
            <a:ext cx="865188" cy="360362"/>
          </a:xfrm>
          <a:prstGeom prst="rect">
            <a:avLst/>
          </a:prstGeom>
          <a:solidFill>
            <a:schemeClr val="bg1"/>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物理层</a:t>
            </a:r>
          </a:p>
        </p:txBody>
      </p:sp>
      <p:sp>
        <p:nvSpPr>
          <p:cNvPr id="30" name="Rectangle 28"/>
          <p:cNvSpPr>
            <a:spLocks noChangeArrowheads="1"/>
          </p:cNvSpPr>
          <p:nvPr/>
        </p:nvSpPr>
        <p:spPr bwMode="auto">
          <a:xfrm>
            <a:off x="7164388" y="2852738"/>
            <a:ext cx="865187" cy="360362"/>
          </a:xfrm>
          <a:prstGeom prst="rect">
            <a:avLst/>
          </a:prstGeom>
          <a:solidFill>
            <a:srgbClr val="FFCC99"/>
          </a:solidFill>
          <a:ln w="34925">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私有</a:t>
            </a:r>
            <a:r>
              <a:rPr kumimoji="1" lang="en-US" altLang="zh-CN" sz="1800">
                <a:latin typeface="华文细黑" panose="02010600040101010101" pitchFamily="2" charset="-122"/>
                <a:ea typeface="华文细黑" panose="02010600040101010101" pitchFamily="2" charset="-122"/>
              </a:rPr>
              <a:t>IP</a:t>
            </a:r>
          </a:p>
        </p:txBody>
      </p:sp>
      <p:sp>
        <p:nvSpPr>
          <p:cNvPr id="31" name="Rectangle 29"/>
          <p:cNvSpPr>
            <a:spLocks noChangeArrowheads="1"/>
          </p:cNvSpPr>
          <p:nvPr/>
        </p:nvSpPr>
        <p:spPr bwMode="auto">
          <a:xfrm>
            <a:off x="7164388" y="3211513"/>
            <a:ext cx="865187" cy="360362"/>
          </a:xfrm>
          <a:prstGeom prst="rect">
            <a:avLst/>
          </a:prstGeom>
          <a:solidFill>
            <a:srgbClr val="99CCFF"/>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链路层</a:t>
            </a:r>
          </a:p>
        </p:txBody>
      </p:sp>
      <p:sp>
        <p:nvSpPr>
          <p:cNvPr id="32" name="Rectangle 30"/>
          <p:cNvSpPr>
            <a:spLocks noChangeArrowheads="1"/>
          </p:cNvSpPr>
          <p:nvPr/>
        </p:nvSpPr>
        <p:spPr bwMode="auto">
          <a:xfrm>
            <a:off x="7165975" y="3573463"/>
            <a:ext cx="865188" cy="360362"/>
          </a:xfrm>
          <a:prstGeom prst="rect">
            <a:avLst/>
          </a:prstGeom>
          <a:solidFill>
            <a:schemeClr val="bg1"/>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物理层</a:t>
            </a:r>
          </a:p>
        </p:txBody>
      </p:sp>
      <p:sp>
        <p:nvSpPr>
          <p:cNvPr id="33" name="Text Box 31"/>
          <p:cNvSpPr txBox="1">
            <a:spLocks noChangeArrowheads="1"/>
          </p:cNvSpPr>
          <p:nvPr/>
        </p:nvSpPr>
        <p:spPr bwMode="auto">
          <a:xfrm>
            <a:off x="971550" y="4111625"/>
            <a:ext cx="935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9" tIns="45688" rIns="91379" bIns="45688">
            <a:spAutoFit/>
          </a:bodyP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a:ea typeface="华文细黑" panose="02010600040101010101" pitchFamily="2" charset="-122"/>
              </a:rPr>
              <a:t>Client</a:t>
            </a:r>
          </a:p>
        </p:txBody>
      </p:sp>
      <p:sp>
        <p:nvSpPr>
          <p:cNvPr id="34" name="Text Box 32"/>
          <p:cNvSpPr txBox="1">
            <a:spLocks noChangeArrowheads="1"/>
          </p:cNvSpPr>
          <p:nvPr/>
        </p:nvSpPr>
        <p:spPr bwMode="auto">
          <a:xfrm>
            <a:off x="2841625" y="4097338"/>
            <a:ext cx="571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9" tIns="45688" rIns="91379" bIns="45688">
            <a:spAutoFit/>
          </a:bodyP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a:ea typeface="华文细黑" panose="02010600040101010101" pitchFamily="2" charset="-122"/>
              </a:rPr>
              <a:t>LAC</a:t>
            </a:r>
          </a:p>
        </p:txBody>
      </p:sp>
      <p:sp>
        <p:nvSpPr>
          <p:cNvPr id="35" name="Text Box 33"/>
          <p:cNvSpPr txBox="1">
            <a:spLocks noChangeArrowheads="1"/>
          </p:cNvSpPr>
          <p:nvPr/>
        </p:nvSpPr>
        <p:spPr bwMode="auto">
          <a:xfrm>
            <a:off x="5507038" y="4083050"/>
            <a:ext cx="720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9" tIns="45688" rIns="91379" bIns="45688">
            <a:spAutoFit/>
          </a:bodyP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a:ea typeface="华文细黑" panose="02010600040101010101" pitchFamily="2" charset="-122"/>
              </a:rPr>
              <a:t>LNS</a:t>
            </a:r>
          </a:p>
        </p:txBody>
      </p:sp>
      <p:sp>
        <p:nvSpPr>
          <p:cNvPr id="36" name="Text Box 34"/>
          <p:cNvSpPr txBox="1">
            <a:spLocks noChangeArrowheads="1"/>
          </p:cNvSpPr>
          <p:nvPr/>
        </p:nvSpPr>
        <p:spPr bwMode="auto">
          <a:xfrm>
            <a:off x="7150100" y="4098925"/>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9" tIns="45688" rIns="91379" bIns="45688">
            <a:spAutoFit/>
          </a:bodyP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a:ea typeface="华文细黑" panose="02010600040101010101" pitchFamily="2" charset="-122"/>
              </a:rPr>
              <a:t>Server</a:t>
            </a:r>
          </a:p>
        </p:txBody>
      </p:sp>
      <p:sp>
        <p:nvSpPr>
          <p:cNvPr id="41" name="Line 39"/>
          <p:cNvSpPr>
            <a:spLocks noChangeShapeType="1"/>
          </p:cNvSpPr>
          <p:nvPr/>
        </p:nvSpPr>
        <p:spPr bwMode="auto">
          <a:xfrm>
            <a:off x="1979613" y="3789363"/>
            <a:ext cx="287337"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78355" tIns="39177" rIns="78355" bIns="39177"/>
          <a:lstStyle/>
          <a:p>
            <a:endParaRPr lang="zh-CN" altLang="en-US"/>
          </a:p>
        </p:txBody>
      </p:sp>
      <p:sp>
        <p:nvSpPr>
          <p:cNvPr id="42" name="Line 40"/>
          <p:cNvSpPr>
            <a:spLocks noChangeShapeType="1"/>
          </p:cNvSpPr>
          <p:nvPr/>
        </p:nvSpPr>
        <p:spPr bwMode="auto">
          <a:xfrm>
            <a:off x="4283075" y="3787775"/>
            <a:ext cx="503238"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78355" tIns="39177" rIns="78355" bIns="39177"/>
          <a:lstStyle/>
          <a:p>
            <a:endParaRPr lang="zh-CN" altLang="en-US"/>
          </a:p>
        </p:txBody>
      </p:sp>
      <p:sp>
        <p:nvSpPr>
          <p:cNvPr id="43" name="Line 41"/>
          <p:cNvSpPr>
            <a:spLocks noChangeShapeType="1"/>
          </p:cNvSpPr>
          <p:nvPr/>
        </p:nvSpPr>
        <p:spPr bwMode="auto">
          <a:xfrm>
            <a:off x="6804025" y="3789363"/>
            <a:ext cx="287338"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78355" tIns="39177" rIns="78355" bIns="39177"/>
          <a:lstStyle/>
          <a:p>
            <a:endParaRPr lang="zh-CN" altLang="en-US"/>
          </a:p>
        </p:txBody>
      </p:sp>
      <p:sp>
        <p:nvSpPr>
          <p:cNvPr id="44" name="Text Box 42"/>
          <p:cNvSpPr txBox="1">
            <a:spLocks noChangeArrowheads="1"/>
          </p:cNvSpPr>
          <p:nvPr/>
        </p:nvSpPr>
        <p:spPr bwMode="auto">
          <a:xfrm>
            <a:off x="3635375" y="4437063"/>
            <a:ext cx="16287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9" tIns="45688" rIns="91379" bIns="45688">
            <a:spAutoFit/>
          </a:bodyP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华文细黑" panose="02010600040101010101" pitchFamily="2" charset="-122"/>
                <a:ea typeface="华文细黑" panose="02010600040101010101" pitchFamily="2" charset="-122"/>
              </a:rPr>
              <a:t>L2TP</a:t>
            </a:r>
            <a:r>
              <a:rPr kumimoji="1" lang="zh-CN" altLang="en-US" sz="1600">
                <a:latin typeface="华文细黑" panose="02010600040101010101" pitchFamily="2" charset="-122"/>
                <a:ea typeface="华文细黑" panose="02010600040101010101" pitchFamily="2" charset="-122"/>
              </a:rPr>
              <a:t>协议栈结构</a:t>
            </a:r>
          </a:p>
        </p:txBody>
      </p:sp>
      <p:pic>
        <p:nvPicPr>
          <p:cNvPr id="45" name="图片 44"/>
          <p:cNvPicPr>
            <a:picLocks noChangeAspect="1"/>
          </p:cNvPicPr>
          <p:nvPr/>
        </p:nvPicPr>
        <p:blipFill>
          <a:blip r:embed="rId2"/>
          <a:stretch>
            <a:fillRect/>
          </a:stretch>
        </p:blipFill>
        <p:spPr>
          <a:xfrm>
            <a:off x="971550" y="4916487"/>
            <a:ext cx="7301593" cy="1865313"/>
          </a:xfrm>
          <a:prstGeom prst="rect">
            <a:avLst/>
          </a:prstGeom>
        </p:spPr>
      </p:pic>
    </p:spTree>
    <p:extLst>
      <p:ext uri="{BB962C8B-B14F-4D97-AF65-F5344CB8AC3E}">
        <p14:creationId xmlns:p14="http://schemas.microsoft.com/office/powerpoint/2010/main" val="11786068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274638"/>
            <a:ext cx="8229600" cy="813933"/>
          </a:xfrm>
        </p:spPr>
        <p:txBody>
          <a:bodyPr/>
          <a:lstStyle/>
          <a:p>
            <a:pPr eaLnBrk="1" hangingPunct="1"/>
            <a:r>
              <a:rPr lang="en-US" altLang="zh-CN" dirty="0"/>
              <a:t>11.3 L2TP</a:t>
            </a:r>
            <a:r>
              <a:rPr lang="zh-CN" altLang="en-US" dirty="0"/>
              <a:t>协议：</a:t>
            </a:r>
            <a:r>
              <a:rPr lang="en-US" altLang="zh-CN" dirty="0"/>
              <a:t>PPP</a:t>
            </a:r>
            <a:r>
              <a:rPr lang="zh-CN" altLang="en-US" dirty="0"/>
              <a:t>隧道</a:t>
            </a:r>
          </a:p>
        </p:txBody>
      </p:sp>
      <p:pic>
        <p:nvPicPr>
          <p:cNvPr id="2" name="图片 1"/>
          <p:cNvPicPr>
            <a:picLocks noChangeAspect="1"/>
          </p:cNvPicPr>
          <p:nvPr/>
        </p:nvPicPr>
        <p:blipFill>
          <a:blip r:embed="rId2"/>
          <a:stretch>
            <a:fillRect/>
          </a:stretch>
        </p:blipFill>
        <p:spPr>
          <a:xfrm>
            <a:off x="909637" y="4953001"/>
            <a:ext cx="7324725" cy="1836737"/>
          </a:xfrm>
          <a:prstGeom prst="rect">
            <a:avLst/>
          </a:prstGeom>
        </p:spPr>
      </p:pic>
      <p:sp>
        <p:nvSpPr>
          <p:cNvPr id="7" name="Rectangle 3"/>
          <p:cNvSpPr>
            <a:spLocks noChangeArrowheads="1"/>
          </p:cNvSpPr>
          <p:nvPr/>
        </p:nvSpPr>
        <p:spPr bwMode="auto">
          <a:xfrm>
            <a:off x="2341563" y="1412875"/>
            <a:ext cx="1727200" cy="360363"/>
          </a:xfrm>
          <a:prstGeom prst="rect">
            <a:avLst/>
          </a:prstGeom>
          <a:solidFill>
            <a:srgbClr val="FFCC99"/>
          </a:solidFill>
          <a:ln w="34925">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私有</a:t>
            </a:r>
            <a:r>
              <a:rPr kumimoji="1" lang="en-US" altLang="zh-CN" sz="1800">
                <a:latin typeface="华文细黑" panose="02010600040101010101" pitchFamily="2" charset="-122"/>
                <a:ea typeface="华文细黑" panose="02010600040101010101" pitchFamily="2" charset="-122"/>
              </a:rPr>
              <a:t>IP</a:t>
            </a:r>
          </a:p>
        </p:txBody>
      </p:sp>
      <p:sp>
        <p:nvSpPr>
          <p:cNvPr id="8" name="Rectangle 4"/>
          <p:cNvSpPr>
            <a:spLocks noChangeArrowheads="1"/>
          </p:cNvSpPr>
          <p:nvPr/>
        </p:nvSpPr>
        <p:spPr bwMode="auto">
          <a:xfrm>
            <a:off x="2339975" y="1771650"/>
            <a:ext cx="1727200" cy="360363"/>
          </a:xfrm>
          <a:prstGeom prst="rect">
            <a:avLst/>
          </a:prstGeom>
          <a:solidFill>
            <a:srgbClr val="CCFF99"/>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a:ea typeface="华文细黑" panose="02010600040101010101" pitchFamily="2" charset="-122"/>
              </a:rPr>
              <a:t>PPP</a:t>
            </a:r>
          </a:p>
        </p:txBody>
      </p:sp>
      <p:sp>
        <p:nvSpPr>
          <p:cNvPr id="9" name="Rectangle 5"/>
          <p:cNvSpPr>
            <a:spLocks noChangeArrowheads="1"/>
          </p:cNvSpPr>
          <p:nvPr/>
        </p:nvSpPr>
        <p:spPr bwMode="auto">
          <a:xfrm>
            <a:off x="3203575" y="2133600"/>
            <a:ext cx="865188" cy="360363"/>
          </a:xfrm>
          <a:prstGeom prst="rect">
            <a:avLst/>
          </a:prstGeom>
          <a:solidFill>
            <a:srgbClr val="99CCCC"/>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dirty="0">
                <a:ea typeface="华文细黑" panose="02010600040101010101" pitchFamily="2" charset="-122"/>
              </a:rPr>
              <a:t>L2TP</a:t>
            </a:r>
          </a:p>
        </p:txBody>
      </p:sp>
      <p:sp>
        <p:nvSpPr>
          <p:cNvPr id="10" name="Rectangle 6"/>
          <p:cNvSpPr>
            <a:spLocks noChangeArrowheads="1"/>
          </p:cNvSpPr>
          <p:nvPr/>
        </p:nvSpPr>
        <p:spPr bwMode="auto">
          <a:xfrm>
            <a:off x="3206750" y="2492375"/>
            <a:ext cx="865188" cy="360363"/>
          </a:xfrm>
          <a:prstGeom prst="rect">
            <a:avLst/>
          </a:prstGeom>
          <a:solidFill>
            <a:srgbClr val="99CCCC"/>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dirty="0">
                <a:ea typeface="华文细黑" panose="02010600040101010101" pitchFamily="2" charset="-122"/>
              </a:rPr>
              <a:t>UDP</a:t>
            </a:r>
          </a:p>
        </p:txBody>
      </p:sp>
      <p:sp>
        <p:nvSpPr>
          <p:cNvPr id="11" name="Rectangle 7"/>
          <p:cNvSpPr>
            <a:spLocks noChangeArrowheads="1"/>
          </p:cNvSpPr>
          <p:nvPr/>
        </p:nvSpPr>
        <p:spPr bwMode="auto">
          <a:xfrm>
            <a:off x="3206750" y="2852738"/>
            <a:ext cx="865188" cy="360362"/>
          </a:xfrm>
          <a:prstGeom prst="rect">
            <a:avLst/>
          </a:prstGeom>
          <a:solidFill>
            <a:srgbClr val="99CCCC"/>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dirty="0">
                <a:latin typeface="华文细黑" panose="02010600040101010101" pitchFamily="2" charset="-122"/>
                <a:ea typeface="华文细黑" panose="02010600040101010101" pitchFamily="2" charset="-122"/>
              </a:rPr>
              <a:t>公有</a:t>
            </a:r>
            <a:r>
              <a:rPr kumimoji="1" lang="en-US" altLang="zh-CN" sz="1800" dirty="0">
                <a:latin typeface="华文细黑" panose="02010600040101010101" pitchFamily="2" charset="-122"/>
                <a:ea typeface="华文细黑" panose="02010600040101010101" pitchFamily="2" charset="-122"/>
              </a:rPr>
              <a:t>IP</a:t>
            </a:r>
          </a:p>
        </p:txBody>
      </p:sp>
      <p:sp>
        <p:nvSpPr>
          <p:cNvPr id="12" name="Rectangle 8"/>
          <p:cNvSpPr>
            <a:spLocks noChangeArrowheads="1"/>
          </p:cNvSpPr>
          <p:nvPr/>
        </p:nvSpPr>
        <p:spPr bwMode="auto">
          <a:xfrm>
            <a:off x="3206750" y="3213100"/>
            <a:ext cx="865188" cy="360363"/>
          </a:xfrm>
          <a:prstGeom prst="rect">
            <a:avLst/>
          </a:prstGeom>
          <a:solidFill>
            <a:srgbClr val="99CCCC"/>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dirty="0">
                <a:latin typeface="华文细黑" panose="02010600040101010101" pitchFamily="2" charset="-122"/>
                <a:ea typeface="华文细黑" panose="02010600040101010101" pitchFamily="2" charset="-122"/>
              </a:rPr>
              <a:t>链路层</a:t>
            </a:r>
          </a:p>
        </p:txBody>
      </p:sp>
      <p:sp>
        <p:nvSpPr>
          <p:cNvPr id="13" name="Rectangle 9"/>
          <p:cNvSpPr>
            <a:spLocks noChangeArrowheads="1"/>
          </p:cNvSpPr>
          <p:nvPr/>
        </p:nvSpPr>
        <p:spPr bwMode="auto">
          <a:xfrm>
            <a:off x="3206750" y="3573463"/>
            <a:ext cx="865188" cy="360362"/>
          </a:xfrm>
          <a:prstGeom prst="rect">
            <a:avLst/>
          </a:prstGeom>
          <a:solidFill>
            <a:schemeClr val="bg1"/>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dirty="0">
                <a:latin typeface="华文细黑" panose="02010600040101010101" pitchFamily="2" charset="-122"/>
                <a:ea typeface="华文细黑" panose="02010600040101010101" pitchFamily="2" charset="-122"/>
              </a:rPr>
              <a:t>物理层</a:t>
            </a:r>
          </a:p>
        </p:txBody>
      </p:sp>
      <p:sp>
        <p:nvSpPr>
          <p:cNvPr id="14" name="Rectangle 10"/>
          <p:cNvSpPr>
            <a:spLocks noChangeArrowheads="1"/>
          </p:cNvSpPr>
          <p:nvPr/>
        </p:nvSpPr>
        <p:spPr bwMode="auto">
          <a:xfrm>
            <a:off x="2339975" y="2132013"/>
            <a:ext cx="865188" cy="1800225"/>
          </a:xfrm>
          <a:prstGeom prst="rect">
            <a:avLst/>
          </a:prstGeom>
          <a:solidFill>
            <a:schemeClr val="bg1"/>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物理层</a:t>
            </a:r>
          </a:p>
        </p:txBody>
      </p:sp>
      <p:sp>
        <p:nvSpPr>
          <p:cNvPr id="15" name="Rectangle 11"/>
          <p:cNvSpPr>
            <a:spLocks noChangeArrowheads="1"/>
          </p:cNvSpPr>
          <p:nvPr/>
        </p:nvSpPr>
        <p:spPr bwMode="auto">
          <a:xfrm>
            <a:off x="5005388" y="1412875"/>
            <a:ext cx="1727200" cy="360363"/>
          </a:xfrm>
          <a:prstGeom prst="rect">
            <a:avLst/>
          </a:prstGeom>
          <a:solidFill>
            <a:srgbClr val="FFCC99"/>
          </a:solidFill>
          <a:ln w="34925">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私有</a:t>
            </a:r>
            <a:r>
              <a:rPr kumimoji="1" lang="en-US" altLang="zh-CN" sz="1800">
                <a:latin typeface="华文细黑" panose="02010600040101010101" pitchFamily="2" charset="-122"/>
                <a:ea typeface="华文细黑" panose="02010600040101010101" pitchFamily="2" charset="-122"/>
              </a:rPr>
              <a:t>IP</a:t>
            </a:r>
          </a:p>
        </p:txBody>
      </p:sp>
      <p:sp>
        <p:nvSpPr>
          <p:cNvPr id="16" name="Rectangle 12"/>
          <p:cNvSpPr>
            <a:spLocks noChangeArrowheads="1"/>
          </p:cNvSpPr>
          <p:nvPr/>
        </p:nvSpPr>
        <p:spPr bwMode="auto">
          <a:xfrm>
            <a:off x="5003800" y="1773238"/>
            <a:ext cx="863600" cy="360362"/>
          </a:xfrm>
          <a:prstGeom prst="rect">
            <a:avLst/>
          </a:prstGeom>
          <a:solidFill>
            <a:srgbClr val="CCFF99"/>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a:ea typeface="华文细黑" panose="02010600040101010101" pitchFamily="2" charset="-122"/>
              </a:rPr>
              <a:t>PPP</a:t>
            </a:r>
          </a:p>
        </p:txBody>
      </p:sp>
      <p:sp>
        <p:nvSpPr>
          <p:cNvPr id="17" name="Rectangle 18"/>
          <p:cNvSpPr>
            <a:spLocks noChangeArrowheads="1"/>
          </p:cNvSpPr>
          <p:nvPr/>
        </p:nvSpPr>
        <p:spPr bwMode="auto">
          <a:xfrm>
            <a:off x="5867400" y="1771650"/>
            <a:ext cx="865188" cy="1800225"/>
          </a:xfrm>
          <a:prstGeom prst="rect">
            <a:avLst/>
          </a:prstGeom>
          <a:solidFill>
            <a:srgbClr val="99CCFF"/>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链路层</a:t>
            </a:r>
          </a:p>
        </p:txBody>
      </p:sp>
      <p:sp>
        <p:nvSpPr>
          <p:cNvPr id="18" name="Rectangle 19"/>
          <p:cNvSpPr>
            <a:spLocks noChangeArrowheads="1"/>
          </p:cNvSpPr>
          <p:nvPr/>
        </p:nvSpPr>
        <p:spPr bwMode="auto">
          <a:xfrm>
            <a:off x="1042988" y="2852738"/>
            <a:ext cx="865187" cy="360362"/>
          </a:xfrm>
          <a:prstGeom prst="rect">
            <a:avLst/>
          </a:prstGeom>
          <a:solidFill>
            <a:srgbClr val="FFCC99"/>
          </a:solidFill>
          <a:ln w="34925">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私有</a:t>
            </a:r>
            <a:r>
              <a:rPr kumimoji="1" lang="en-US" altLang="zh-CN" sz="1800">
                <a:latin typeface="华文细黑" panose="02010600040101010101" pitchFamily="2" charset="-122"/>
                <a:ea typeface="华文细黑" panose="02010600040101010101" pitchFamily="2" charset="-122"/>
              </a:rPr>
              <a:t>IP</a:t>
            </a:r>
          </a:p>
        </p:txBody>
      </p:sp>
      <p:sp>
        <p:nvSpPr>
          <p:cNvPr id="19" name="Rectangle 20"/>
          <p:cNvSpPr>
            <a:spLocks noChangeArrowheads="1"/>
          </p:cNvSpPr>
          <p:nvPr/>
        </p:nvSpPr>
        <p:spPr bwMode="auto">
          <a:xfrm>
            <a:off x="1042988" y="3211513"/>
            <a:ext cx="865187" cy="360362"/>
          </a:xfrm>
          <a:prstGeom prst="rect">
            <a:avLst/>
          </a:prstGeom>
          <a:solidFill>
            <a:srgbClr val="CCFF99"/>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a:ea typeface="华文细黑" panose="02010600040101010101" pitchFamily="2" charset="-122"/>
              </a:rPr>
              <a:t>PPP</a:t>
            </a:r>
          </a:p>
        </p:txBody>
      </p:sp>
      <p:sp>
        <p:nvSpPr>
          <p:cNvPr id="20" name="Rectangle 21"/>
          <p:cNvSpPr>
            <a:spLocks noChangeArrowheads="1"/>
          </p:cNvSpPr>
          <p:nvPr/>
        </p:nvSpPr>
        <p:spPr bwMode="auto">
          <a:xfrm>
            <a:off x="1042988" y="3571875"/>
            <a:ext cx="865187" cy="360363"/>
          </a:xfrm>
          <a:prstGeom prst="rect">
            <a:avLst/>
          </a:prstGeom>
          <a:solidFill>
            <a:schemeClr val="bg1"/>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物理层</a:t>
            </a:r>
          </a:p>
        </p:txBody>
      </p:sp>
      <p:sp>
        <p:nvSpPr>
          <p:cNvPr id="21" name="Rectangle 22"/>
          <p:cNvSpPr>
            <a:spLocks noChangeArrowheads="1"/>
          </p:cNvSpPr>
          <p:nvPr/>
        </p:nvSpPr>
        <p:spPr bwMode="auto">
          <a:xfrm>
            <a:off x="4999038" y="2133600"/>
            <a:ext cx="865187" cy="360363"/>
          </a:xfrm>
          <a:prstGeom prst="rect">
            <a:avLst/>
          </a:prstGeom>
          <a:solidFill>
            <a:srgbClr val="99CCCC"/>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a:ea typeface="华文细黑" panose="02010600040101010101" pitchFamily="2" charset="-122"/>
              </a:rPr>
              <a:t>L2TP</a:t>
            </a:r>
          </a:p>
        </p:txBody>
      </p:sp>
      <p:sp>
        <p:nvSpPr>
          <p:cNvPr id="22" name="Rectangle 23"/>
          <p:cNvSpPr>
            <a:spLocks noChangeArrowheads="1"/>
          </p:cNvSpPr>
          <p:nvPr/>
        </p:nvSpPr>
        <p:spPr bwMode="auto">
          <a:xfrm>
            <a:off x="5002213" y="2492375"/>
            <a:ext cx="865187" cy="360363"/>
          </a:xfrm>
          <a:prstGeom prst="rect">
            <a:avLst/>
          </a:prstGeom>
          <a:solidFill>
            <a:srgbClr val="99CCCC"/>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a:ea typeface="华文细黑" panose="02010600040101010101" pitchFamily="2" charset="-122"/>
              </a:rPr>
              <a:t>UDP</a:t>
            </a:r>
          </a:p>
        </p:txBody>
      </p:sp>
      <p:sp>
        <p:nvSpPr>
          <p:cNvPr id="23" name="Rectangle 24"/>
          <p:cNvSpPr>
            <a:spLocks noChangeArrowheads="1"/>
          </p:cNvSpPr>
          <p:nvPr/>
        </p:nvSpPr>
        <p:spPr bwMode="auto">
          <a:xfrm>
            <a:off x="5002213" y="2852738"/>
            <a:ext cx="865187" cy="360362"/>
          </a:xfrm>
          <a:prstGeom prst="rect">
            <a:avLst/>
          </a:prstGeom>
          <a:solidFill>
            <a:srgbClr val="99CCCC"/>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公有</a:t>
            </a:r>
            <a:r>
              <a:rPr kumimoji="1" lang="en-US" altLang="zh-CN" sz="1800">
                <a:latin typeface="华文细黑" panose="02010600040101010101" pitchFamily="2" charset="-122"/>
                <a:ea typeface="华文细黑" panose="02010600040101010101" pitchFamily="2" charset="-122"/>
              </a:rPr>
              <a:t>IP</a:t>
            </a:r>
          </a:p>
        </p:txBody>
      </p:sp>
      <p:sp>
        <p:nvSpPr>
          <p:cNvPr id="24" name="Rectangle 25"/>
          <p:cNvSpPr>
            <a:spLocks noChangeArrowheads="1"/>
          </p:cNvSpPr>
          <p:nvPr/>
        </p:nvSpPr>
        <p:spPr bwMode="auto">
          <a:xfrm>
            <a:off x="5002213" y="3213100"/>
            <a:ext cx="865187" cy="360363"/>
          </a:xfrm>
          <a:prstGeom prst="rect">
            <a:avLst/>
          </a:prstGeom>
          <a:solidFill>
            <a:srgbClr val="99CCCC"/>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链路层</a:t>
            </a:r>
          </a:p>
        </p:txBody>
      </p:sp>
      <p:sp>
        <p:nvSpPr>
          <p:cNvPr id="25" name="Rectangle 26"/>
          <p:cNvSpPr>
            <a:spLocks noChangeArrowheads="1"/>
          </p:cNvSpPr>
          <p:nvPr/>
        </p:nvSpPr>
        <p:spPr bwMode="auto">
          <a:xfrm>
            <a:off x="5002213" y="3573463"/>
            <a:ext cx="865187" cy="360362"/>
          </a:xfrm>
          <a:prstGeom prst="rect">
            <a:avLst/>
          </a:prstGeom>
          <a:solidFill>
            <a:schemeClr val="bg1"/>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物理层</a:t>
            </a:r>
          </a:p>
        </p:txBody>
      </p:sp>
      <p:sp>
        <p:nvSpPr>
          <p:cNvPr id="26" name="Rectangle 27"/>
          <p:cNvSpPr>
            <a:spLocks noChangeArrowheads="1"/>
          </p:cNvSpPr>
          <p:nvPr/>
        </p:nvSpPr>
        <p:spPr bwMode="auto">
          <a:xfrm>
            <a:off x="5867400" y="3573463"/>
            <a:ext cx="865188" cy="360362"/>
          </a:xfrm>
          <a:prstGeom prst="rect">
            <a:avLst/>
          </a:prstGeom>
          <a:solidFill>
            <a:schemeClr val="bg1"/>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物理层</a:t>
            </a:r>
          </a:p>
        </p:txBody>
      </p:sp>
      <p:sp>
        <p:nvSpPr>
          <p:cNvPr id="27" name="Rectangle 28"/>
          <p:cNvSpPr>
            <a:spLocks noChangeArrowheads="1"/>
          </p:cNvSpPr>
          <p:nvPr/>
        </p:nvSpPr>
        <p:spPr bwMode="auto">
          <a:xfrm>
            <a:off x="7164388" y="2852738"/>
            <a:ext cx="865187" cy="360362"/>
          </a:xfrm>
          <a:prstGeom prst="rect">
            <a:avLst/>
          </a:prstGeom>
          <a:solidFill>
            <a:srgbClr val="FFCC99"/>
          </a:solidFill>
          <a:ln w="34925">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私有</a:t>
            </a:r>
            <a:r>
              <a:rPr kumimoji="1" lang="en-US" altLang="zh-CN" sz="1800">
                <a:latin typeface="华文细黑" panose="02010600040101010101" pitchFamily="2" charset="-122"/>
                <a:ea typeface="华文细黑" panose="02010600040101010101" pitchFamily="2" charset="-122"/>
              </a:rPr>
              <a:t>IP</a:t>
            </a:r>
          </a:p>
        </p:txBody>
      </p:sp>
      <p:sp>
        <p:nvSpPr>
          <p:cNvPr id="28" name="Rectangle 29"/>
          <p:cNvSpPr>
            <a:spLocks noChangeArrowheads="1"/>
          </p:cNvSpPr>
          <p:nvPr/>
        </p:nvSpPr>
        <p:spPr bwMode="auto">
          <a:xfrm>
            <a:off x="7164388" y="3211513"/>
            <a:ext cx="865187" cy="360362"/>
          </a:xfrm>
          <a:prstGeom prst="rect">
            <a:avLst/>
          </a:prstGeom>
          <a:solidFill>
            <a:srgbClr val="99CCFF"/>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链路层</a:t>
            </a:r>
          </a:p>
        </p:txBody>
      </p:sp>
      <p:sp>
        <p:nvSpPr>
          <p:cNvPr id="29" name="Rectangle 30"/>
          <p:cNvSpPr>
            <a:spLocks noChangeArrowheads="1"/>
          </p:cNvSpPr>
          <p:nvPr/>
        </p:nvSpPr>
        <p:spPr bwMode="auto">
          <a:xfrm>
            <a:off x="7165975" y="3573463"/>
            <a:ext cx="865188" cy="360362"/>
          </a:xfrm>
          <a:prstGeom prst="rect">
            <a:avLst/>
          </a:prstGeom>
          <a:solidFill>
            <a:schemeClr val="bg1"/>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物理层</a:t>
            </a:r>
          </a:p>
        </p:txBody>
      </p:sp>
      <p:sp>
        <p:nvSpPr>
          <p:cNvPr id="30" name="Text Box 31"/>
          <p:cNvSpPr txBox="1">
            <a:spLocks noChangeArrowheads="1"/>
          </p:cNvSpPr>
          <p:nvPr/>
        </p:nvSpPr>
        <p:spPr bwMode="auto">
          <a:xfrm>
            <a:off x="971550" y="4111625"/>
            <a:ext cx="935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9" tIns="45688" rIns="91379" bIns="45688">
            <a:spAutoFit/>
          </a:bodyP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a:ea typeface="华文细黑" panose="02010600040101010101" pitchFamily="2" charset="-122"/>
              </a:rPr>
              <a:t>Client</a:t>
            </a:r>
          </a:p>
        </p:txBody>
      </p:sp>
      <p:sp>
        <p:nvSpPr>
          <p:cNvPr id="31" name="Text Box 32"/>
          <p:cNvSpPr txBox="1">
            <a:spLocks noChangeArrowheads="1"/>
          </p:cNvSpPr>
          <p:nvPr/>
        </p:nvSpPr>
        <p:spPr bwMode="auto">
          <a:xfrm>
            <a:off x="2841625" y="4097338"/>
            <a:ext cx="571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9" tIns="45688" rIns="91379" bIns="45688">
            <a:spAutoFit/>
          </a:bodyP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a:ea typeface="华文细黑" panose="02010600040101010101" pitchFamily="2" charset="-122"/>
              </a:rPr>
              <a:t>LAC</a:t>
            </a:r>
          </a:p>
        </p:txBody>
      </p:sp>
      <p:sp>
        <p:nvSpPr>
          <p:cNvPr id="32" name="Text Box 33"/>
          <p:cNvSpPr txBox="1">
            <a:spLocks noChangeArrowheads="1"/>
          </p:cNvSpPr>
          <p:nvPr/>
        </p:nvSpPr>
        <p:spPr bwMode="auto">
          <a:xfrm>
            <a:off x="5507038" y="4083050"/>
            <a:ext cx="720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9" tIns="45688" rIns="91379" bIns="45688">
            <a:spAutoFit/>
          </a:bodyP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a:ea typeface="华文细黑" panose="02010600040101010101" pitchFamily="2" charset="-122"/>
              </a:rPr>
              <a:t>LNS</a:t>
            </a:r>
          </a:p>
        </p:txBody>
      </p:sp>
      <p:sp>
        <p:nvSpPr>
          <p:cNvPr id="33" name="Text Box 34"/>
          <p:cNvSpPr txBox="1">
            <a:spLocks noChangeArrowheads="1"/>
          </p:cNvSpPr>
          <p:nvPr/>
        </p:nvSpPr>
        <p:spPr bwMode="auto">
          <a:xfrm>
            <a:off x="7150100" y="4098925"/>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9" tIns="45688" rIns="91379" bIns="45688">
            <a:spAutoFit/>
          </a:bodyP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a:ea typeface="华文细黑" panose="02010600040101010101" pitchFamily="2" charset="-122"/>
              </a:rPr>
              <a:t>Server</a:t>
            </a:r>
          </a:p>
        </p:txBody>
      </p:sp>
      <p:sp>
        <p:nvSpPr>
          <p:cNvPr id="34" name="Line 39"/>
          <p:cNvSpPr>
            <a:spLocks noChangeShapeType="1"/>
          </p:cNvSpPr>
          <p:nvPr/>
        </p:nvSpPr>
        <p:spPr bwMode="auto">
          <a:xfrm>
            <a:off x="1979613" y="3789363"/>
            <a:ext cx="287337"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78355" tIns="39177" rIns="78355" bIns="39177"/>
          <a:lstStyle/>
          <a:p>
            <a:endParaRPr lang="zh-CN" altLang="en-US"/>
          </a:p>
        </p:txBody>
      </p:sp>
      <p:sp>
        <p:nvSpPr>
          <p:cNvPr id="35" name="Line 40"/>
          <p:cNvSpPr>
            <a:spLocks noChangeShapeType="1"/>
          </p:cNvSpPr>
          <p:nvPr/>
        </p:nvSpPr>
        <p:spPr bwMode="auto">
          <a:xfrm>
            <a:off x="4283075" y="3787775"/>
            <a:ext cx="503238"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78355" tIns="39177" rIns="78355" bIns="39177"/>
          <a:lstStyle/>
          <a:p>
            <a:endParaRPr lang="zh-CN" altLang="en-US"/>
          </a:p>
        </p:txBody>
      </p:sp>
      <p:sp>
        <p:nvSpPr>
          <p:cNvPr id="36" name="Line 41"/>
          <p:cNvSpPr>
            <a:spLocks noChangeShapeType="1"/>
          </p:cNvSpPr>
          <p:nvPr/>
        </p:nvSpPr>
        <p:spPr bwMode="auto">
          <a:xfrm>
            <a:off x="6804025" y="3789363"/>
            <a:ext cx="287338"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78355" tIns="39177" rIns="78355" bIns="39177"/>
          <a:lstStyle/>
          <a:p>
            <a:endParaRPr lang="zh-CN" altLang="en-US"/>
          </a:p>
        </p:txBody>
      </p:sp>
      <p:sp>
        <p:nvSpPr>
          <p:cNvPr id="37" name="Text Box 42"/>
          <p:cNvSpPr txBox="1">
            <a:spLocks noChangeArrowheads="1"/>
          </p:cNvSpPr>
          <p:nvPr/>
        </p:nvSpPr>
        <p:spPr bwMode="auto">
          <a:xfrm>
            <a:off x="3635375" y="4437063"/>
            <a:ext cx="16287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9" tIns="45688" rIns="91379" bIns="45688">
            <a:spAutoFit/>
          </a:bodyP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华文细黑" panose="02010600040101010101" pitchFamily="2" charset="-122"/>
                <a:ea typeface="华文细黑" panose="02010600040101010101" pitchFamily="2" charset="-122"/>
              </a:rPr>
              <a:t>L2TP</a:t>
            </a:r>
            <a:r>
              <a:rPr kumimoji="1" lang="zh-CN" altLang="en-US" sz="1600">
                <a:latin typeface="华文细黑" panose="02010600040101010101" pitchFamily="2" charset="-122"/>
                <a:ea typeface="华文细黑" panose="02010600040101010101" pitchFamily="2" charset="-122"/>
              </a:rPr>
              <a:t>协议栈结构</a:t>
            </a:r>
          </a:p>
        </p:txBody>
      </p:sp>
    </p:spTree>
    <p:extLst>
      <p:ext uri="{BB962C8B-B14F-4D97-AF65-F5344CB8AC3E}">
        <p14:creationId xmlns:p14="http://schemas.microsoft.com/office/powerpoint/2010/main" val="1445112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827088" y="404813"/>
            <a:ext cx="7793037" cy="550862"/>
          </a:xfrm>
        </p:spPr>
        <p:txBody>
          <a:bodyPr/>
          <a:lstStyle/>
          <a:p>
            <a:r>
              <a:rPr lang="en-US" altLang="zh-CN" sz="3600"/>
              <a:t>L2TP </a:t>
            </a:r>
            <a:r>
              <a:rPr lang="zh-CN" altLang="en-US" sz="3600"/>
              <a:t>协议栈结构及数据包的封装过程</a:t>
            </a:r>
          </a:p>
        </p:txBody>
      </p:sp>
      <p:sp>
        <p:nvSpPr>
          <p:cNvPr id="185347" name="Rectangle 3"/>
          <p:cNvSpPr>
            <a:spLocks noChangeArrowheads="1"/>
          </p:cNvSpPr>
          <p:nvPr/>
        </p:nvSpPr>
        <p:spPr bwMode="auto">
          <a:xfrm>
            <a:off x="2341563" y="1412875"/>
            <a:ext cx="1727200" cy="360363"/>
          </a:xfrm>
          <a:prstGeom prst="rect">
            <a:avLst/>
          </a:prstGeom>
          <a:solidFill>
            <a:srgbClr val="FFCC99"/>
          </a:solidFill>
          <a:ln w="34925">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私有</a:t>
            </a:r>
            <a:r>
              <a:rPr kumimoji="1" lang="en-US" altLang="zh-CN" sz="1800">
                <a:latin typeface="华文细黑" panose="02010600040101010101" pitchFamily="2" charset="-122"/>
                <a:ea typeface="华文细黑" panose="02010600040101010101" pitchFamily="2" charset="-122"/>
              </a:rPr>
              <a:t>IP</a:t>
            </a:r>
          </a:p>
        </p:txBody>
      </p:sp>
      <p:sp>
        <p:nvSpPr>
          <p:cNvPr id="185348" name="Rectangle 4"/>
          <p:cNvSpPr>
            <a:spLocks noChangeArrowheads="1"/>
          </p:cNvSpPr>
          <p:nvPr/>
        </p:nvSpPr>
        <p:spPr bwMode="auto">
          <a:xfrm>
            <a:off x="2339975" y="1771650"/>
            <a:ext cx="1727200" cy="360363"/>
          </a:xfrm>
          <a:prstGeom prst="rect">
            <a:avLst/>
          </a:prstGeom>
          <a:solidFill>
            <a:srgbClr val="CCFF99"/>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a:ea typeface="华文细黑" panose="02010600040101010101" pitchFamily="2" charset="-122"/>
              </a:rPr>
              <a:t>PPP</a:t>
            </a:r>
          </a:p>
        </p:txBody>
      </p:sp>
      <p:sp>
        <p:nvSpPr>
          <p:cNvPr id="185349" name="Rectangle 5"/>
          <p:cNvSpPr>
            <a:spLocks noChangeArrowheads="1"/>
          </p:cNvSpPr>
          <p:nvPr/>
        </p:nvSpPr>
        <p:spPr bwMode="auto">
          <a:xfrm>
            <a:off x="3203575" y="2133600"/>
            <a:ext cx="865188" cy="360363"/>
          </a:xfrm>
          <a:prstGeom prst="rect">
            <a:avLst/>
          </a:prstGeom>
          <a:solidFill>
            <a:srgbClr val="99CCCC"/>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dirty="0">
                <a:ea typeface="华文细黑" panose="02010600040101010101" pitchFamily="2" charset="-122"/>
              </a:rPr>
              <a:t>L2TP</a:t>
            </a:r>
          </a:p>
        </p:txBody>
      </p:sp>
      <p:sp>
        <p:nvSpPr>
          <p:cNvPr id="185350" name="Rectangle 6"/>
          <p:cNvSpPr>
            <a:spLocks noChangeArrowheads="1"/>
          </p:cNvSpPr>
          <p:nvPr/>
        </p:nvSpPr>
        <p:spPr bwMode="auto">
          <a:xfrm>
            <a:off x="3206750" y="2492375"/>
            <a:ext cx="865188" cy="360363"/>
          </a:xfrm>
          <a:prstGeom prst="rect">
            <a:avLst/>
          </a:prstGeom>
          <a:solidFill>
            <a:srgbClr val="99CCCC"/>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dirty="0">
                <a:ea typeface="华文细黑" panose="02010600040101010101" pitchFamily="2" charset="-122"/>
              </a:rPr>
              <a:t>UDP</a:t>
            </a:r>
          </a:p>
        </p:txBody>
      </p:sp>
      <p:sp>
        <p:nvSpPr>
          <p:cNvPr id="185351" name="Rectangle 7"/>
          <p:cNvSpPr>
            <a:spLocks noChangeArrowheads="1"/>
          </p:cNvSpPr>
          <p:nvPr/>
        </p:nvSpPr>
        <p:spPr bwMode="auto">
          <a:xfrm>
            <a:off x="3206750" y="2852738"/>
            <a:ext cx="865188" cy="360362"/>
          </a:xfrm>
          <a:prstGeom prst="rect">
            <a:avLst/>
          </a:prstGeom>
          <a:solidFill>
            <a:srgbClr val="99CCCC"/>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dirty="0">
                <a:latin typeface="华文细黑" panose="02010600040101010101" pitchFamily="2" charset="-122"/>
                <a:ea typeface="华文细黑" panose="02010600040101010101" pitchFamily="2" charset="-122"/>
              </a:rPr>
              <a:t>公有</a:t>
            </a:r>
            <a:r>
              <a:rPr kumimoji="1" lang="en-US" altLang="zh-CN" sz="1800" dirty="0">
                <a:latin typeface="华文细黑" panose="02010600040101010101" pitchFamily="2" charset="-122"/>
                <a:ea typeface="华文细黑" panose="02010600040101010101" pitchFamily="2" charset="-122"/>
              </a:rPr>
              <a:t>IP</a:t>
            </a:r>
          </a:p>
        </p:txBody>
      </p:sp>
      <p:sp>
        <p:nvSpPr>
          <p:cNvPr id="185352" name="Rectangle 8"/>
          <p:cNvSpPr>
            <a:spLocks noChangeArrowheads="1"/>
          </p:cNvSpPr>
          <p:nvPr/>
        </p:nvSpPr>
        <p:spPr bwMode="auto">
          <a:xfrm>
            <a:off x="3206750" y="3213100"/>
            <a:ext cx="865188" cy="360363"/>
          </a:xfrm>
          <a:prstGeom prst="rect">
            <a:avLst/>
          </a:prstGeom>
          <a:solidFill>
            <a:srgbClr val="99CCCC"/>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dirty="0">
                <a:latin typeface="华文细黑" panose="02010600040101010101" pitchFamily="2" charset="-122"/>
                <a:ea typeface="华文细黑" panose="02010600040101010101" pitchFamily="2" charset="-122"/>
              </a:rPr>
              <a:t>链路层</a:t>
            </a:r>
          </a:p>
        </p:txBody>
      </p:sp>
      <p:sp>
        <p:nvSpPr>
          <p:cNvPr id="185353" name="Rectangle 9"/>
          <p:cNvSpPr>
            <a:spLocks noChangeArrowheads="1"/>
          </p:cNvSpPr>
          <p:nvPr/>
        </p:nvSpPr>
        <p:spPr bwMode="auto">
          <a:xfrm>
            <a:off x="3206750" y="3573463"/>
            <a:ext cx="865188" cy="360362"/>
          </a:xfrm>
          <a:prstGeom prst="rect">
            <a:avLst/>
          </a:prstGeom>
          <a:solidFill>
            <a:schemeClr val="bg1"/>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dirty="0">
                <a:latin typeface="华文细黑" panose="02010600040101010101" pitchFamily="2" charset="-122"/>
                <a:ea typeface="华文细黑" panose="02010600040101010101" pitchFamily="2" charset="-122"/>
              </a:rPr>
              <a:t>物理层</a:t>
            </a:r>
          </a:p>
        </p:txBody>
      </p:sp>
      <p:sp>
        <p:nvSpPr>
          <p:cNvPr id="185354" name="Rectangle 10"/>
          <p:cNvSpPr>
            <a:spLocks noChangeArrowheads="1"/>
          </p:cNvSpPr>
          <p:nvPr/>
        </p:nvSpPr>
        <p:spPr bwMode="auto">
          <a:xfrm>
            <a:off x="2339975" y="2132013"/>
            <a:ext cx="865188" cy="1800225"/>
          </a:xfrm>
          <a:prstGeom prst="rect">
            <a:avLst/>
          </a:prstGeom>
          <a:solidFill>
            <a:schemeClr val="bg1"/>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物理层</a:t>
            </a:r>
          </a:p>
        </p:txBody>
      </p:sp>
      <p:sp>
        <p:nvSpPr>
          <p:cNvPr id="185355" name="Rectangle 11"/>
          <p:cNvSpPr>
            <a:spLocks noChangeArrowheads="1"/>
          </p:cNvSpPr>
          <p:nvPr/>
        </p:nvSpPr>
        <p:spPr bwMode="auto">
          <a:xfrm>
            <a:off x="5005388" y="1412875"/>
            <a:ext cx="1727200" cy="360363"/>
          </a:xfrm>
          <a:prstGeom prst="rect">
            <a:avLst/>
          </a:prstGeom>
          <a:solidFill>
            <a:srgbClr val="FFCC99"/>
          </a:solidFill>
          <a:ln w="34925">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私有</a:t>
            </a:r>
            <a:r>
              <a:rPr kumimoji="1" lang="en-US" altLang="zh-CN" sz="1800">
                <a:latin typeface="华文细黑" panose="02010600040101010101" pitchFamily="2" charset="-122"/>
                <a:ea typeface="华文细黑" panose="02010600040101010101" pitchFamily="2" charset="-122"/>
              </a:rPr>
              <a:t>IP</a:t>
            </a:r>
          </a:p>
        </p:txBody>
      </p:sp>
      <p:sp>
        <p:nvSpPr>
          <p:cNvPr id="185356" name="Rectangle 12"/>
          <p:cNvSpPr>
            <a:spLocks noChangeArrowheads="1"/>
          </p:cNvSpPr>
          <p:nvPr/>
        </p:nvSpPr>
        <p:spPr bwMode="auto">
          <a:xfrm>
            <a:off x="5003800" y="1773238"/>
            <a:ext cx="863600" cy="360362"/>
          </a:xfrm>
          <a:prstGeom prst="rect">
            <a:avLst/>
          </a:prstGeom>
          <a:solidFill>
            <a:srgbClr val="CCFF99"/>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a:ea typeface="华文细黑" panose="02010600040101010101" pitchFamily="2" charset="-122"/>
              </a:rPr>
              <a:t>PPP</a:t>
            </a:r>
          </a:p>
        </p:txBody>
      </p:sp>
      <p:sp>
        <p:nvSpPr>
          <p:cNvPr id="185357" name="Rectangle 13"/>
          <p:cNvSpPr>
            <a:spLocks noChangeArrowheads="1"/>
          </p:cNvSpPr>
          <p:nvPr/>
        </p:nvSpPr>
        <p:spPr bwMode="auto">
          <a:xfrm>
            <a:off x="5580063" y="5359400"/>
            <a:ext cx="1511300" cy="431800"/>
          </a:xfrm>
          <a:prstGeom prst="rect">
            <a:avLst/>
          </a:prstGeom>
          <a:solidFill>
            <a:schemeClr val="bg1"/>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a:latin typeface="华文细黑" panose="02010600040101010101" pitchFamily="2" charset="-122"/>
                <a:ea typeface="华文细黑" panose="02010600040101010101" pitchFamily="2" charset="-122"/>
              </a:rPr>
              <a:t>IP</a:t>
            </a:r>
            <a:r>
              <a:rPr kumimoji="1" lang="zh-CN" altLang="en-US" sz="1800">
                <a:latin typeface="华文细黑" panose="02010600040101010101" pitchFamily="2" charset="-122"/>
                <a:ea typeface="华文细黑" panose="02010600040101010101" pitchFamily="2" charset="-122"/>
              </a:rPr>
              <a:t>包</a:t>
            </a:r>
            <a:r>
              <a:rPr kumimoji="1" lang="en-US" altLang="zh-CN" sz="1800">
                <a:latin typeface="华文细黑" panose="02010600040101010101" pitchFamily="2" charset="-122"/>
                <a:ea typeface="华文细黑" panose="02010600040101010101" pitchFamily="2" charset="-122"/>
              </a:rPr>
              <a:t>(</a:t>
            </a:r>
            <a:r>
              <a:rPr kumimoji="1" lang="zh-CN" altLang="en-US" sz="1800">
                <a:latin typeface="华文细黑" panose="02010600040101010101" pitchFamily="2" charset="-122"/>
                <a:ea typeface="华文细黑" panose="02010600040101010101" pitchFamily="2" charset="-122"/>
              </a:rPr>
              <a:t>公有</a:t>
            </a:r>
            <a:r>
              <a:rPr kumimoji="1" lang="en-US" altLang="zh-CN" sz="1800">
                <a:latin typeface="华文细黑" panose="02010600040101010101" pitchFamily="2" charset="-122"/>
                <a:ea typeface="华文细黑" panose="02010600040101010101" pitchFamily="2" charset="-122"/>
              </a:rPr>
              <a:t>IP)</a:t>
            </a:r>
          </a:p>
        </p:txBody>
      </p:sp>
      <p:sp>
        <p:nvSpPr>
          <p:cNvPr id="185358" name="Rectangle 14"/>
          <p:cNvSpPr>
            <a:spLocks noChangeArrowheads="1"/>
          </p:cNvSpPr>
          <p:nvPr/>
        </p:nvSpPr>
        <p:spPr bwMode="auto">
          <a:xfrm>
            <a:off x="4859338" y="5359400"/>
            <a:ext cx="720725" cy="431800"/>
          </a:xfrm>
          <a:prstGeom prst="rect">
            <a:avLst/>
          </a:prstGeom>
          <a:solidFill>
            <a:schemeClr val="bg1"/>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a:ea typeface="华文细黑" panose="02010600040101010101" pitchFamily="2" charset="-122"/>
              </a:rPr>
              <a:t>UDP</a:t>
            </a:r>
          </a:p>
        </p:txBody>
      </p:sp>
      <p:sp>
        <p:nvSpPr>
          <p:cNvPr id="185359" name="Rectangle 15"/>
          <p:cNvSpPr>
            <a:spLocks noChangeArrowheads="1"/>
          </p:cNvSpPr>
          <p:nvPr/>
        </p:nvSpPr>
        <p:spPr bwMode="auto">
          <a:xfrm>
            <a:off x="4140200" y="5359400"/>
            <a:ext cx="720725" cy="431800"/>
          </a:xfrm>
          <a:prstGeom prst="rect">
            <a:avLst/>
          </a:prstGeom>
          <a:solidFill>
            <a:schemeClr val="bg1"/>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a:ea typeface="华文细黑" panose="02010600040101010101" pitchFamily="2" charset="-122"/>
              </a:rPr>
              <a:t>L2TP</a:t>
            </a:r>
          </a:p>
        </p:txBody>
      </p:sp>
      <p:sp>
        <p:nvSpPr>
          <p:cNvPr id="185360" name="Rectangle 16"/>
          <p:cNvSpPr>
            <a:spLocks noChangeArrowheads="1"/>
          </p:cNvSpPr>
          <p:nvPr/>
        </p:nvSpPr>
        <p:spPr bwMode="auto">
          <a:xfrm>
            <a:off x="3492500" y="5359400"/>
            <a:ext cx="647700" cy="431800"/>
          </a:xfrm>
          <a:prstGeom prst="rect">
            <a:avLst/>
          </a:prstGeom>
          <a:solidFill>
            <a:schemeClr val="bg1"/>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a:ea typeface="华文细黑" panose="02010600040101010101" pitchFamily="2" charset="-122"/>
              </a:rPr>
              <a:t>PPP</a:t>
            </a:r>
          </a:p>
        </p:txBody>
      </p:sp>
      <p:sp>
        <p:nvSpPr>
          <p:cNvPr id="185361" name="Rectangle 17"/>
          <p:cNvSpPr>
            <a:spLocks noChangeArrowheads="1"/>
          </p:cNvSpPr>
          <p:nvPr/>
        </p:nvSpPr>
        <p:spPr bwMode="auto">
          <a:xfrm>
            <a:off x="1979613" y="5359400"/>
            <a:ext cx="1512887" cy="431800"/>
          </a:xfrm>
          <a:prstGeom prst="rect">
            <a:avLst/>
          </a:prstGeom>
          <a:solidFill>
            <a:schemeClr val="bg1"/>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a:latin typeface="华文细黑" panose="02010600040101010101" pitchFamily="2" charset="-122"/>
                <a:ea typeface="华文细黑" panose="02010600040101010101" pitchFamily="2" charset="-122"/>
              </a:rPr>
              <a:t>IP</a:t>
            </a:r>
            <a:r>
              <a:rPr kumimoji="1" lang="zh-CN" altLang="en-US" sz="1800">
                <a:latin typeface="华文细黑" panose="02010600040101010101" pitchFamily="2" charset="-122"/>
                <a:ea typeface="华文细黑" panose="02010600040101010101" pitchFamily="2" charset="-122"/>
              </a:rPr>
              <a:t>包</a:t>
            </a:r>
            <a:r>
              <a:rPr kumimoji="1" lang="en-US" altLang="zh-CN" sz="1800">
                <a:latin typeface="华文细黑" panose="02010600040101010101" pitchFamily="2" charset="-122"/>
                <a:ea typeface="华文细黑" panose="02010600040101010101" pitchFamily="2" charset="-122"/>
              </a:rPr>
              <a:t>(</a:t>
            </a:r>
            <a:r>
              <a:rPr kumimoji="1" lang="zh-CN" altLang="en-US" sz="1800">
                <a:latin typeface="华文细黑" panose="02010600040101010101" pitchFamily="2" charset="-122"/>
                <a:ea typeface="华文细黑" panose="02010600040101010101" pitchFamily="2" charset="-122"/>
              </a:rPr>
              <a:t>私有</a:t>
            </a:r>
            <a:r>
              <a:rPr kumimoji="1" lang="en-US" altLang="zh-CN" sz="1800">
                <a:latin typeface="华文细黑" panose="02010600040101010101" pitchFamily="2" charset="-122"/>
                <a:ea typeface="华文细黑" panose="02010600040101010101" pitchFamily="2" charset="-122"/>
              </a:rPr>
              <a:t>IP)</a:t>
            </a:r>
          </a:p>
        </p:txBody>
      </p:sp>
      <p:sp>
        <p:nvSpPr>
          <p:cNvPr id="185362" name="Rectangle 18"/>
          <p:cNvSpPr>
            <a:spLocks noChangeArrowheads="1"/>
          </p:cNvSpPr>
          <p:nvPr/>
        </p:nvSpPr>
        <p:spPr bwMode="auto">
          <a:xfrm>
            <a:off x="5867400" y="1771650"/>
            <a:ext cx="865188" cy="1800225"/>
          </a:xfrm>
          <a:prstGeom prst="rect">
            <a:avLst/>
          </a:prstGeom>
          <a:solidFill>
            <a:srgbClr val="99CCFF"/>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链路层</a:t>
            </a:r>
          </a:p>
        </p:txBody>
      </p:sp>
      <p:sp>
        <p:nvSpPr>
          <p:cNvPr id="185363" name="Rectangle 19"/>
          <p:cNvSpPr>
            <a:spLocks noChangeArrowheads="1"/>
          </p:cNvSpPr>
          <p:nvPr/>
        </p:nvSpPr>
        <p:spPr bwMode="auto">
          <a:xfrm>
            <a:off x="1042988" y="2852738"/>
            <a:ext cx="865187" cy="360362"/>
          </a:xfrm>
          <a:prstGeom prst="rect">
            <a:avLst/>
          </a:prstGeom>
          <a:solidFill>
            <a:srgbClr val="FFCC99"/>
          </a:solidFill>
          <a:ln w="34925">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私有</a:t>
            </a:r>
            <a:r>
              <a:rPr kumimoji="1" lang="en-US" altLang="zh-CN" sz="1800">
                <a:latin typeface="华文细黑" panose="02010600040101010101" pitchFamily="2" charset="-122"/>
                <a:ea typeface="华文细黑" panose="02010600040101010101" pitchFamily="2" charset="-122"/>
              </a:rPr>
              <a:t>IP</a:t>
            </a:r>
          </a:p>
        </p:txBody>
      </p:sp>
      <p:sp>
        <p:nvSpPr>
          <p:cNvPr id="185364" name="Rectangle 20"/>
          <p:cNvSpPr>
            <a:spLocks noChangeArrowheads="1"/>
          </p:cNvSpPr>
          <p:nvPr/>
        </p:nvSpPr>
        <p:spPr bwMode="auto">
          <a:xfrm>
            <a:off x="1042988" y="3211513"/>
            <a:ext cx="865187" cy="360362"/>
          </a:xfrm>
          <a:prstGeom prst="rect">
            <a:avLst/>
          </a:prstGeom>
          <a:solidFill>
            <a:srgbClr val="CCFF99"/>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a:ea typeface="华文细黑" panose="02010600040101010101" pitchFamily="2" charset="-122"/>
              </a:rPr>
              <a:t>PPP</a:t>
            </a:r>
          </a:p>
        </p:txBody>
      </p:sp>
      <p:sp>
        <p:nvSpPr>
          <p:cNvPr id="185365" name="Rectangle 21"/>
          <p:cNvSpPr>
            <a:spLocks noChangeArrowheads="1"/>
          </p:cNvSpPr>
          <p:nvPr/>
        </p:nvSpPr>
        <p:spPr bwMode="auto">
          <a:xfrm>
            <a:off x="1042988" y="3571875"/>
            <a:ext cx="865187" cy="360363"/>
          </a:xfrm>
          <a:prstGeom prst="rect">
            <a:avLst/>
          </a:prstGeom>
          <a:solidFill>
            <a:schemeClr val="bg1"/>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物理层</a:t>
            </a:r>
          </a:p>
        </p:txBody>
      </p:sp>
      <p:sp>
        <p:nvSpPr>
          <p:cNvPr id="185366" name="Rectangle 22"/>
          <p:cNvSpPr>
            <a:spLocks noChangeArrowheads="1"/>
          </p:cNvSpPr>
          <p:nvPr/>
        </p:nvSpPr>
        <p:spPr bwMode="auto">
          <a:xfrm>
            <a:off x="4999038" y="2133600"/>
            <a:ext cx="865187" cy="360363"/>
          </a:xfrm>
          <a:prstGeom prst="rect">
            <a:avLst/>
          </a:prstGeom>
          <a:solidFill>
            <a:srgbClr val="99CCCC"/>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a:ea typeface="华文细黑" panose="02010600040101010101" pitchFamily="2" charset="-122"/>
              </a:rPr>
              <a:t>L2TP</a:t>
            </a:r>
          </a:p>
        </p:txBody>
      </p:sp>
      <p:sp>
        <p:nvSpPr>
          <p:cNvPr id="185367" name="Rectangle 23"/>
          <p:cNvSpPr>
            <a:spLocks noChangeArrowheads="1"/>
          </p:cNvSpPr>
          <p:nvPr/>
        </p:nvSpPr>
        <p:spPr bwMode="auto">
          <a:xfrm>
            <a:off x="5002213" y="2492375"/>
            <a:ext cx="865187" cy="360363"/>
          </a:xfrm>
          <a:prstGeom prst="rect">
            <a:avLst/>
          </a:prstGeom>
          <a:solidFill>
            <a:srgbClr val="99CCCC"/>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a:ea typeface="华文细黑" panose="02010600040101010101" pitchFamily="2" charset="-122"/>
              </a:rPr>
              <a:t>UDP</a:t>
            </a:r>
          </a:p>
        </p:txBody>
      </p:sp>
      <p:sp>
        <p:nvSpPr>
          <p:cNvPr id="185368" name="Rectangle 24"/>
          <p:cNvSpPr>
            <a:spLocks noChangeArrowheads="1"/>
          </p:cNvSpPr>
          <p:nvPr/>
        </p:nvSpPr>
        <p:spPr bwMode="auto">
          <a:xfrm>
            <a:off x="5002213" y="2852738"/>
            <a:ext cx="865187" cy="360362"/>
          </a:xfrm>
          <a:prstGeom prst="rect">
            <a:avLst/>
          </a:prstGeom>
          <a:solidFill>
            <a:srgbClr val="99CCCC"/>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公有</a:t>
            </a:r>
            <a:r>
              <a:rPr kumimoji="1" lang="en-US" altLang="zh-CN" sz="1800">
                <a:latin typeface="华文细黑" panose="02010600040101010101" pitchFamily="2" charset="-122"/>
                <a:ea typeface="华文细黑" panose="02010600040101010101" pitchFamily="2" charset="-122"/>
              </a:rPr>
              <a:t>IP</a:t>
            </a:r>
          </a:p>
        </p:txBody>
      </p:sp>
      <p:sp>
        <p:nvSpPr>
          <p:cNvPr id="185369" name="Rectangle 25"/>
          <p:cNvSpPr>
            <a:spLocks noChangeArrowheads="1"/>
          </p:cNvSpPr>
          <p:nvPr/>
        </p:nvSpPr>
        <p:spPr bwMode="auto">
          <a:xfrm>
            <a:off x="5002213" y="3213100"/>
            <a:ext cx="865187" cy="360363"/>
          </a:xfrm>
          <a:prstGeom prst="rect">
            <a:avLst/>
          </a:prstGeom>
          <a:solidFill>
            <a:srgbClr val="99CCCC"/>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链路层</a:t>
            </a:r>
          </a:p>
        </p:txBody>
      </p:sp>
      <p:sp>
        <p:nvSpPr>
          <p:cNvPr id="185370" name="Rectangle 26"/>
          <p:cNvSpPr>
            <a:spLocks noChangeArrowheads="1"/>
          </p:cNvSpPr>
          <p:nvPr/>
        </p:nvSpPr>
        <p:spPr bwMode="auto">
          <a:xfrm>
            <a:off x="5002213" y="3573463"/>
            <a:ext cx="865187" cy="360362"/>
          </a:xfrm>
          <a:prstGeom prst="rect">
            <a:avLst/>
          </a:prstGeom>
          <a:solidFill>
            <a:schemeClr val="bg1"/>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物理层</a:t>
            </a:r>
          </a:p>
        </p:txBody>
      </p:sp>
      <p:sp>
        <p:nvSpPr>
          <p:cNvPr id="185371" name="Rectangle 27"/>
          <p:cNvSpPr>
            <a:spLocks noChangeArrowheads="1"/>
          </p:cNvSpPr>
          <p:nvPr/>
        </p:nvSpPr>
        <p:spPr bwMode="auto">
          <a:xfrm>
            <a:off x="5867400" y="3573463"/>
            <a:ext cx="865188" cy="360362"/>
          </a:xfrm>
          <a:prstGeom prst="rect">
            <a:avLst/>
          </a:prstGeom>
          <a:solidFill>
            <a:schemeClr val="bg1"/>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物理层</a:t>
            </a:r>
          </a:p>
        </p:txBody>
      </p:sp>
      <p:sp>
        <p:nvSpPr>
          <p:cNvPr id="185372" name="Rectangle 28"/>
          <p:cNvSpPr>
            <a:spLocks noChangeArrowheads="1"/>
          </p:cNvSpPr>
          <p:nvPr/>
        </p:nvSpPr>
        <p:spPr bwMode="auto">
          <a:xfrm>
            <a:off x="7164388" y="2852738"/>
            <a:ext cx="865187" cy="360362"/>
          </a:xfrm>
          <a:prstGeom prst="rect">
            <a:avLst/>
          </a:prstGeom>
          <a:solidFill>
            <a:srgbClr val="FFCC99"/>
          </a:solidFill>
          <a:ln w="34925">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私有</a:t>
            </a:r>
            <a:r>
              <a:rPr kumimoji="1" lang="en-US" altLang="zh-CN" sz="1800">
                <a:latin typeface="华文细黑" panose="02010600040101010101" pitchFamily="2" charset="-122"/>
                <a:ea typeface="华文细黑" panose="02010600040101010101" pitchFamily="2" charset="-122"/>
              </a:rPr>
              <a:t>IP</a:t>
            </a:r>
          </a:p>
        </p:txBody>
      </p:sp>
      <p:sp>
        <p:nvSpPr>
          <p:cNvPr id="185373" name="Rectangle 29"/>
          <p:cNvSpPr>
            <a:spLocks noChangeArrowheads="1"/>
          </p:cNvSpPr>
          <p:nvPr/>
        </p:nvSpPr>
        <p:spPr bwMode="auto">
          <a:xfrm>
            <a:off x="7164388" y="3211513"/>
            <a:ext cx="865187" cy="360362"/>
          </a:xfrm>
          <a:prstGeom prst="rect">
            <a:avLst/>
          </a:prstGeom>
          <a:solidFill>
            <a:srgbClr val="99CCFF"/>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链路层</a:t>
            </a:r>
          </a:p>
        </p:txBody>
      </p:sp>
      <p:sp>
        <p:nvSpPr>
          <p:cNvPr id="185374" name="Rectangle 30"/>
          <p:cNvSpPr>
            <a:spLocks noChangeArrowheads="1"/>
          </p:cNvSpPr>
          <p:nvPr/>
        </p:nvSpPr>
        <p:spPr bwMode="auto">
          <a:xfrm>
            <a:off x="7165975" y="3573463"/>
            <a:ext cx="865188" cy="360362"/>
          </a:xfrm>
          <a:prstGeom prst="rect">
            <a:avLst/>
          </a:prstGeom>
          <a:solidFill>
            <a:schemeClr val="bg1"/>
          </a:solidFill>
          <a:ln w="31750">
            <a:solidFill>
              <a:schemeClr val="tx1"/>
            </a:solidFill>
            <a:miter lim="800000"/>
            <a:headEnd/>
            <a:tailEnd/>
          </a:ln>
        </p:spPr>
        <p:txBody>
          <a:bodyPr wrap="none" lIns="91379" tIns="45688" rIns="91379" bIns="45688" anchor="ct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华文细黑" panose="02010600040101010101" pitchFamily="2" charset="-122"/>
                <a:ea typeface="华文细黑" panose="02010600040101010101" pitchFamily="2" charset="-122"/>
              </a:rPr>
              <a:t>物理层</a:t>
            </a:r>
          </a:p>
        </p:txBody>
      </p:sp>
      <p:sp>
        <p:nvSpPr>
          <p:cNvPr id="185375" name="Text Box 31"/>
          <p:cNvSpPr txBox="1">
            <a:spLocks noChangeArrowheads="1"/>
          </p:cNvSpPr>
          <p:nvPr/>
        </p:nvSpPr>
        <p:spPr bwMode="auto">
          <a:xfrm>
            <a:off x="971550" y="4111625"/>
            <a:ext cx="935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9" tIns="45688" rIns="91379" bIns="45688">
            <a:spAutoFit/>
          </a:bodyP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a:ea typeface="华文细黑" panose="02010600040101010101" pitchFamily="2" charset="-122"/>
              </a:rPr>
              <a:t>Client</a:t>
            </a:r>
          </a:p>
        </p:txBody>
      </p:sp>
      <p:sp>
        <p:nvSpPr>
          <p:cNvPr id="185376" name="Text Box 32"/>
          <p:cNvSpPr txBox="1">
            <a:spLocks noChangeArrowheads="1"/>
          </p:cNvSpPr>
          <p:nvPr/>
        </p:nvSpPr>
        <p:spPr bwMode="auto">
          <a:xfrm>
            <a:off x="2841625" y="4097338"/>
            <a:ext cx="571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9" tIns="45688" rIns="91379" bIns="45688">
            <a:spAutoFit/>
          </a:bodyP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a:ea typeface="华文细黑" panose="02010600040101010101" pitchFamily="2" charset="-122"/>
              </a:rPr>
              <a:t>LAC</a:t>
            </a:r>
          </a:p>
        </p:txBody>
      </p:sp>
      <p:sp>
        <p:nvSpPr>
          <p:cNvPr id="185377" name="Text Box 33"/>
          <p:cNvSpPr txBox="1">
            <a:spLocks noChangeArrowheads="1"/>
          </p:cNvSpPr>
          <p:nvPr/>
        </p:nvSpPr>
        <p:spPr bwMode="auto">
          <a:xfrm>
            <a:off x="5507038" y="4083050"/>
            <a:ext cx="720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9" tIns="45688" rIns="91379" bIns="45688">
            <a:spAutoFit/>
          </a:bodyP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a:ea typeface="华文细黑" panose="02010600040101010101" pitchFamily="2" charset="-122"/>
              </a:rPr>
              <a:t>LNS</a:t>
            </a:r>
          </a:p>
        </p:txBody>
      </p:sp>
      <p:sp>
        <p:nvSpPr>
          <p:cNvPr id="185378" name="Text Box 34"/>
          <p:cNvSpPr txBox="1">
            <a:spLocks noChangeArrowheads="1"/>
          </p:cNvSpPr>
          <p:nvPr/>
        </p:nvSpPr>
        <p:spPr bwMode="auto">
          <a:xfrm>
            <a:off x="7150100" y="4098925"/>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9" tIns="45688" rIns="91379" bIns="45688">
            <a:spAutoFit/>
          </a:bodyP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a:ea typeface="华文细黑" panose="02010600040101010101" pitchFamily="2" charset="-122"/>
              </a:rPr>
              <a:t>Server</a:t>
            </a:r>
          </a:p>
        </p:txBody>
      </p:sp>
      <p:sp>
        <p:nvSpPr>
          <p:cNvPr id="185379" name="Text Box 35"/>
          <p:cNvSpPr txBox="1">
            <a:spLocks noChangeArrowheads="1"/>
          </p:cNvSpPr>
          <p:nvPr/>
        </p:nvSpPr>
        <p:spPr bwMode="auto">
          <a:xfrm>
            <a:off x="2482850" y="4878388"/>
            <a:ext cx="1804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9" tIns="45688" rIns="91379" bIns="45688">
            <a:spAutoFit/>
          </a:bodyP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a:latin typeface="华文细黑" panose="02010600040101010101" pitchFamily="2" charset="-122"/>
                <a:ea typeface="华文细黑" panose="02010600040101010101" pitchFamily="2" charset="-122"/>
              </a:rPr>
              <a:t>LAC</a:t>
            </a:r>
            <a:r>
              <a:rPr kumimoji="1" lang="zh-CN" altLang="en-US" sz="1800">
                <a:latin typeface="华文细黑" panose="02010600040101010101" pitchFamily="2" charset="-122"/>
                <a:ea typeface="华文细黑" panose="02010600040101010101" pitchFamily="2" charset="-122"/>
              </a:rPr>
              <a:t>侧封装过程</a:t>
            </a:r>
          </a:p>
        </p:txBody>
      </p:sp>
      <p:sp>
        <p:nvSpPr>
          <p:cNvPr id="185380" name="Line 36"/>
          <p:cNvSpPr>
            <a:spLocks noChangeShapeType="1"/>
          </p:cNvSpPr>
          <p:nvPr/>
        </p:nvSpPr>
        <p:spPr bwMode="auto">
          <a:xfrm>
            <a:off x="4572000" y="5072063"/>
            <a:ext cx="10080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78355" tIns="39177" rIns="78355" bIns="39177"/>
          <a:lstStyle/>
          <a:p>
            <a:endParaRPr lang="zh-CN" altLang="en-US"/>
          </a:p>
        </p:txBody>
      </p:sp>
      <p:sp>
        <p:nvSpPr>
          <p:cNvPr id="185381" name="Line 37"/>
          <p:cNvSpPr>
            <a:spLocks noChangeShapeType="1"/>
          </p:cNvSpPr>
          <p:nvPr/>
        </p:nvSpPr>
        <p:spPr bwMode="auto">
          <a:xfrm flipH="1">
            <a:off x="2987675" y="6080125"/>
            <a:ext cx="9366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78355" tIns="39177" rIns="78355" bIns="39177"/>
          <a:lstStyle/>
          <a:p>
            <a:endParaRPr lang="zh-CN" altLang="en-US"/>
          </a:p>
        </p:txBody>
      </p:sp>
      <p:sp>
        <p:nvSpPr>
          <p:cNvPr id="185382" name="Text Box 38"/>
          <p:cNvSpPr txBox="1">
            <a:spLocks noChangeArrowheads="1"/>
          </p:cNvSpPr>
          <p:nvPr/>
        </p:nvSpPr>
        <p:spPr bwMode="auto">
          <a:xfrm>
            <a:off x="4140200" y="5886450"/>
            <a:ext cx="1963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9" tIns="45688" rIns="91379" bIns="45688">
            <a:spAutoFit/>
          </a:bodyP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a:latin typeface="华文细黑" panose="02010600040101010101" pitchFamily="2" charset="-122"/>
                <a:ea typeface="华文细黑" panose="02010600040101010101" pitchFamily="2" charset="-122"/>
              </a:rPr>
              <a:t>LNS</a:t>
            </a:r>
            <a:r>
              <a:rPr kumimoji="1" lang="zh-CN" altLang="en-US" sz="1800">
                <a:latin typeface="华文细黑" panose="02010600040101010101" pitchFamily="2" charset="-122"/>
                <a:ea typeface="华文细黑" panose="02010600040101010101" pitchFamily="2" charset="-122"/>
              </a:rPr>
              <a:t>侧解封装过程</a:t>
            </a:r>
          </a:p>
        </p:txBody>
      </p:sp>
      <p:sp>
        <p:nvSpPr>
          <p:cNvPr id="185383" name="Line 39"/>
          <p:cNvSpPr>
            <a:spLocks noChangeShapeType="1"/>
          </p:cNvSpPr>
          <p:nvPr/>
        </p:nvSpPr>
        <p:spPr bwMode="auto">
          <a:xfrm>
            <a:off x="1979613" y="3789363"/>
            <a:ext cx="287337"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78355" tIns="39177" rIns="78355" bIns="39177"/>
          <a:lstStyle/>
          <a:p>
            <a:endParaRPr lang="zh-CN" altLang="en-US"/>
          </a:p>
        </p:txBody>
      </p:sp>
      <p:sp>
        <p:nvSpPr>
          <p:cNvPr id="185384" name="Line 40"/>
          <p:cNvSpPr>
            <a:spLocks noChangeShapeType="1"/>
          </p:cNvSpPr>
          <p:nvPr/>
        </p:nvSpPr>
        <p:spPr bwMode="auto">
          <a:xfrm>
            <a:off x="4283075" y="3787775"/>
            <a:ext cx="503238"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78355" tIns="39177" rIns="78355" bIns="39177"/>
          <a:lstStyle/>
          <a:p>
            <a:endParaRPr lang="zh-CN" altLang="en-US"/>
          </a:p>
        </p:txBody>
      </p:sp>
      <p:sp>
        <p:nvSpPr>
          <p:cNvPr id="185385" name="Line 41"/>
          <p:cNvSpPr>
            <a:spLocks noChangeShapeType="1"/>
          </p:cNvSpPr>
          <p:nvPr/>
        </p:nvSpPr>
        <p:spPr bwMode="auto">
          <a:xfrm>
            <a:off x="6804025" y="3789363"/>
            <a:ext cx="287338"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78355" tIns="39177" rIns="78355" bIns="39177"/>
          <a:lstStyle/>
          <a:p>
            <a:endParaRPr lang="zh-CN" altLang="en-US"/>
          </a:p>
        </p:txBody>
      </p:sp>
      <p:sp>
        <p:nvSpPr>
          <p:cNvPr id="185386" name="Text Box 42"/>
          <p:cNvSpPr txBox="1">
            <a:spLocks noChangeArrowheads="1"/>
          </p:cNvSpPr>
          <p:nvPr/>
        </p:nvSpPr>
        <p:spPr bwMode="auto">
          <a:xfrm>
            <a:off x="3635375" y="4437063"/>
            <a:ext cx="16287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9" tIns="45688" rIns="91379" bIns="45688">
            <a:spAutoFit/>
          </a:bodyPr>
          <a:lstStyle>
            <a:lvl1pPr defTabSz="912813" eaLnBrk="0" hangingPunct="0">
              <a:defRPr sz="2000">
                <a:solidFill>
                  <a:schemeClr val="tx1"/>
                </a:solidFill>
                <a:latin typeface="Tahoma" panose="020B0604030504040204" pitchFamily="34" charset="0"/>
                <a:ea typeface="宋体" panose="02010600030101010101" pitchFamily="2" charset="-122"/>
              </a:defRPr>
            </a:lvl1pPr>
            <a:lvl2pPr marL="742950" indent="-285750" defTabSz="912813" eaLnBrk="0" hangingPunct="0">
              <a:defRPr sz="2000">
                <a:solidFill>
                  <a:schemeClr val="tx1"/>
                </a:solidFill>
                <a:latin typeface="Tahoma" panose="020B0604030504040204" pitchFamily="34" charset="0"/>
                <a:ea typeface="宋体" panose="02010600030101010101" pitchFamily="2" charset="-122"/>
              </a:defRPr>
            </a:lvl2pPr>
            <a:lvl3pPr marL="1143000" indent="-228600" defTabSz="912813" eaLnBrk="0" hangingPunct="0">
              <a:defRPr sz="2000">
                <a:solidFill>
                  <a:schemeClr val="tx1"/>
                </a:solidFill>
                <a:latin typeface="Tahoma" panose="020B0604030504040204" pitchFamily="34" charset="0"/>
                <a:ea typeface="宋体" panose="02010600030101010101" pitchFamily="2" charset="-122"/>
              </a:defRPr>
            </a:lvl3pPr>
            <a:lvl4pPr marL="1600200" indent="-228600" defTabSz="912813" eaLnBrk="0" hangingPunct="0">
              <a:defRPr sz="2000">
                <a:solidFill>
                  <a:schemeClr val="tx1"/>
                </a:solidFill>
                <a:latin typeface="Tahoma" panose="020B0604030504040204" pitchFamily="34" charset="0"/>
                <a:ea typeface="宋体" panose="02010600030101010101" pitchFamily="2" charset="-122"/>
              </a:defRPr>
            </a:lvl4pPr>
            <a:lvl5pPr marL="2057400" indent="-228600" defTabSz="912813"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912813"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华文细黑" panose="02010600040101010101" pitchFamily="2" charset="-122"/>
                <a:ea typeface="华文细黑" panose="02010600040101010101" pitchFamily="2" charset="-122"/>
              </a:rPr>
              <a:t>L2TP</a:t>
            </a:r>
            <a:r>
              <a:rPr kumimoji="1" lang="zh-CN" altLang="en-US" sz="1600">
                <a:latin typeface="华文细黑" panose="02010600040101010101" pitchFamily="2" charset="-122"/>
                <a:ea typeface="华文细黑" panose="02010600040101010101" pitchFamily="2" charset="-122"/>
              </a:rPr>
              <a:t>协议栈结构</a:t>
            </a:r>
          </a:p>
        </p:txBody>
      </p:sp>
    </p:spTree>
    <p:extLst>
      <p:ext uri="{BB962C8B-B14F-4D97-AF65-F5344CB8AC3E}">
        <p14:creationId xmlns:p14="http://schemas.microsoft.com/office/powerpoint/2010/main" val="121255630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838200" y="214313"/>
            <a:ext cx="7793038" cy="1004887"/>
          </a:xfrm>
        </p:spPr>
        <p:txBody>
          <a:bodyPr/>
          <a:lstStyle/>
          <a:p>
            <a:pPr eaLnBrk="1" hangingPunct="1"/>
            <a:r>
              <a:rPr lang="en-US" altLang="zh-CN" dirty="0"/>
              <a:t>11.4 </a:t>
            </a:r>
            <a:r>
              <a:rPr lang="zh-CN" altLang="en-US" dirty="0"/>
              <a:t>网络层安全协议</a:t>
            </a:r>
            <a:r>
              <a:rPr lang="en-US" altLang="zh-CN" dirty="0"/>
              <a:t>---IPSec</a:t>
            </a:r>
          </a:p>
        </p:txBody>
      </p:sp>
      <p:sp>
        <p:nvSpPr>
          <p:cNvPr id="77827" name="Rectangle 3"/>
          <p:cNvSpPr>
            <a:spLocks noGrp="1" noChangeArrowheads="1"/>
          </p:cNvSpPr>
          <p:nvPr>
            <p:ph type="body" idx="1"/>
          </p:nvPr>
        </p:nvSpPr>
        <p:spPr>
          <a:xfrm>
            <a:off x="734219" y="1473199"/>
            <a:ext cx="8001000" cy="4580759"/>
          </a:xfrm>
        </p:spPr>
        <p:txBody>
          <a:bodyPr/>
          <a:lstStyle/>
          <a:p>
            <a:pPr eaLnBrk="1" hangingPunct="1">
              <a:lnSpc>
                <a:spcPct val="150000"/>
              </a:lnSpc>
              <a:buFont typeface="Wingdings" panose="05000000000000000000" pitchFamily="2" charset="2"/>
              <a:buNone/>
            </a:pPr>
            <a:r>
              <a:rPr lang="en-US" altLang="zh-CN" sz="2800" b="1" dirty="0">
                <a:solidFill>
                  <a:schemeClr val="hlink"/>
                </a:solidFill>
              </a:rPr>
              <a:t>1</a:t>
            </a:r>
            <a:r>
              <a:rPr lang="zh-CN" altLang="en-US" sz="2800" b="1" dirty="0">
                <a:solidFill>
                  <a:schemeClr val="hlink"/>
                </a:solidFill>
              </a:rPr>
              <a:t>、为什么需要在</a:t>
            </a:r>
            <a:r>
              <a:rPr lang="en-US" altLang="zh-CN" sz="2800" b="1" dirty="0">
                <a:solidFill>
                  <a:schemeClr val="hlink"/>
                </a:solidFill>
              </a:rPr>
              <a:t>IP</a:t>
            </a:r>
            <a:r>
              <a:rPr lang="zh-CN" altLang="en-US" sz="2800" b="1" dirty="0">
                <a:solidFill>
                  <a:schemeClr val="hlink"/>
                </a:solidFill>
              </a:rPr>
              <a:t>层提供安全性？</a:t>
            </a:r>
          </a:p>
          <a:p>
            <a:pPr eaLnBrk="1" hangingPunct="1">
              <a:lnSpc>
                <a:spcPct val="150000"/>
              </a:lnSpc>
              <a:buFont typeface="Wingdings" panose="05000000000000000000" pitchFamily="2" charset="2"/>
              <a:buNone/>
            </a:pPr>
            <a:r>
              <a:rPr lang="zh-CN" altLang="en-US" sz="2400" dirty="0"/>
              <a:t>      （</a:t>
            </a:r>
            <a:r>
              <a:rPr lang="en-US" altLang="zh-CN" sz="2400" dirty="0"/>
              <a:t>1</a:t>
            </a:r>
            <a:r>
              <a:rPr lang="zh-CN" altLang="en-US" sz="2400" dirty="0"/>
              <a:t>）</a:t>
            </a:r>
            <a:r>
              <a:rPr lang="en-US" altLang="zh-CN" sz="2400" dirty="0"/>
              <a:t>IP</a:t>
            </a:r>
            <a:r>
              <a:rPr lang="zh-CN" altLang="en-US" sz="2400" dirty="0"/>
              <a:t>数据报文没有任何安全机制，可被 </a:t>
            </a:r>
          </a:p>
          <a:p>
            <a:pPr eaLnBrk="1" hangingPunct="1">
              <a:lnSpc>
                <a:spcPct val="150000"/>
              </a:lnSpc>
              <a:buFont typeface="Wingdings" panose="05000000000000000000" pitchFamily="2" charset="2"/>
              <a:buNone/>
            </a:pPr>
            <a:r>
              <a:rPr lang="zh-CN" altLang="en-US" sz="2400" dirty="0"/>
              <a:t>             </a:t>
            </a:r>
            <a:r>
              <a:rPr lang="en-US" altLang="zh-CN" sz="2400" dirty="0"/>
              <a:t>1</a:t>
            </a:r>
            <a:r>
              <a:rPr lang="zh-CN" altLang="en-US" sz="2400" dirty="0"/>
              <a:t>）窃听</a:t>
            </a:r>
          </a:p>
          <a:p>
            <a:pPr eaLnBrk="1" hangingPunct="1">
              <a:lnSpc>
                <a:spcPct val="150000"/>
              </a:lnSpc>
              <a:buFont typeface="Wingdings" panose="05000000000000000000" pitchFamily="2" charset="2"/>
              <a:buNone/>
            </a:pPr>
            <a:r>
              <a:rPr lang="zh-CN" altLang="en-US" sz="2400" dirty="0"/>
              <a:t>             </a:t>
            </a:r>
            <a:r>
              <a:rPr lang="en-US" altLang="zh-CN" sz="2400" dirty="0"/>
              <a:t>2</a:t>
            </a:r>
            <a:r>
              <a:rPr lang="zh-CN" altLang="en-US" sz="2400" dirty="0"/>
              <a:t>）篡改</a:t>
            </a:r>
          </a:p>
          <a:p>
            <a:pPr eaLnBrk="1" hangingPunct="1">
              <a:lnSpc>
                <a:spcPct val="150000"/>
              </a:lnSpc>
              <a:buFont typeface="Wingdings" panose="05000000000000000000" pitchFamily="2" charset="2"/>
              <a:buNone/>
            </a:pPr>
            <a:r>
              <a:rPr lang="zh-CN" altLang="en-US" sz="2400" dirty="0"/>
              <a:t>             </a:t>
            </a:r>
            <a:r>
              <a:rPr lang="en-US" altLang="zh-CN" sz="2400" dirty="0"/>
              <a:t>3</a:t>
            </a:r>
            <a:r>
              <a:rPr lang="zh-CN" altLang="en-US" sz="2400" dirty="0"/>
              <a:t>）假冒</a:t>
            </a:r>
          </a:p>
          <a:p>
            <a:pPr eaLnBrk="1" hangingPunct="1">
              <a:lnSpc>
                <a:spcPct val="150000"/>
              </a:lnSpc>
              <a:buFont typeface="Wingdings" panose="05000000000000000000" pitchFamily="2" charset="2"/>
              <a:buNone/>
            </a:pPr>
            <a:r>
              <a:rPr lang="zh-CN" altLang="en-US" sz="2400" dirty="0"/>
              <a:t>                    。。。</a:t>
            </a:r>
          </a:p>
          <a:p>
            <a:pPr eaLnBrk="1" hangingPunct="1">
              <a:lnSpc>
                <a:spcPct val="150000"/>
              </a:lnSpc>
              <a:buFont typeface="Wingdings" panose="05000000000000000000" pitchFamily="2" charset="2"/>
              <a:buNone/>
            </a:pPr>
            <a:r>
              <a:rPr lang="zh-CN" altLang="en-US" sz="2400" dirty="0"/>
              <a:t>      （</a:t>
            </a:r>
            <a:r>
              <a:rPr lang="en-US" altLang="zh-CN" sz="2400" dirty="0"/>
              <a:t>2</a:t>
            </a:r>
            <a:r>
              <a:rPr lang="zh-CN" altLang="en-US" sz="2400" dirty="0"/>
              <a:t>）在</a:t>
            </a:r>
            <a:r>
              <a:rPr lang="en-US" altLang="zh-CN" sz="2400" dirty="0"/>
              <a:t>IP</a:t>
            </a:r>
            <a:r>
              <a:rPr lang="zh-CN" altLang="en-US" sz="2400" dirty="0"/>
              <a:t>层提供安全性，对应用、用户是透明的</a:t>
            </a:r>
          </a:p>
        </p:txBody>
      </p:sp>
    </p:spTree>
    <p:extLst>
      <p:ext uri="{BB962C8B-B14F-4D97-AF65-F5344CB8AC3E}">
        <p14:creationId xmlns:p14="http://schemas.microsoft.com/office/powerpoint/2010/main" val="2120554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Grp="1" noChangeArrowheads="1"/>
          </p:cNvSpPr>
          <p:nvPr>
            <p:ph type="body" idx="1"/>
          </p:nvPr>
        </p:nvSpPr>
        <p:spPr>
          <a:xfrm>
            <a:off x="658019" y="1219200"/>
            <a:ext cx="8153400" cy="5287579"/>
          </a:xfrm>
        </p:spPr>
        <p:txBody>
          <a:bodyPr/>
          <a:lstStyle/>
          <a:p>
            <a:pPr eaLnBrk="1" hangingPunct="1">
              <a:lnSpc>
                <a:spcPct val="150000"/>
              </a:lnSpc>
              <a:buFont typeface="Wingdings" panose="05000000000000000000" pitchFamily="2" charset="2"/>
              <a:buNone/>
            </a:pPr>
            <a:r>
              <a:rPr lang="en-US" altLang="zh-CN" sz="2800" b="1" dirty="0">
                <a:solidFill>
                  <a:schemeClr val="hlink"/>
                </a:solidFill>
              </a:rPr>
              <a:t>2</a:t>
            </a:r>
            <a:r>
              <a:rPr lang="zh-CN" altLang="en-US" sz="2800" b="1" dirty="0">
                <a:solidFill>
                  <a:schemeClr val="hlink"/>
                </a:solidFill>
              </a:rPr>
              <a:t>、</a:t>
            </a:r>
            <a:r>
              <a:rPr lang="en-US" altLang="zh-CN" sz="2800" b="1" dirty="0">
                <a:solidFill>
                  <a:schemeClr val="hlink"/>
                </a:solidFill>
              </a:rPr>
              <a:t>IP</a:t>
            </a:r>
            <a:r>
              <a:rPr lang="zh-CN" altLang="en-US" sz="2800" b="1" dirty="0">
                <a:solidFill>
                  <a:schemeClr val="hlink"/>
                </a:solidFill>
              </a:rPr>
              <a:t>层需要什么样的安全性</a:t>
            </a:r>
          </a:p>
          <a:p>
            <a:pPr eaLnBrk="1" hangingPunct="1">
              <a:lnSpc>
                <a:spcPct val="150000"/>
              </a:lnSpc>
              <a:buFont typeface="Wingdings" panose="05000000000000000000" pitchFamily="2" charset="2"/>
              <a:buNone/>
            </a:pPr>
            <a:r>
              <a:rPr lang="zh-CN" altLang="en-US" sz="2400" dirty="0"/>
              <a:t>        </a:t>
            </a:r>
            <a:r>
              <a:rPr lang="en-US" altLang="zh-CN" sz="2400" dirty="0"/>
              <a:t>(1) </a:t>
            </a:r>
            <a:r>
              <a:rPr lang="zh-CN" altLang="en-US" sz="2400" dirty="0"/>
              <a:t>保密性：防止窃听</a:t>
            </a:r>
          </a:p>
          <a:p>
            <a:pPr eaLnBrk="1" hangingPunct="1">
              <a:lnSpc>
                <a:spcPct val="150000"/>
              </a:lnSpc>
              <a:buFont typeface="Wingdings" panose="05000000000000000000" pitchFamily="2" charset="2"/>
              <a:buNone/>
            </a:pPr>
            <a:r>
              <a:rPr lang="zh-CN" altLang="en-US" sz="2400" dirty="0"/>
              <a:t>              利用加密技术实现</a:t>
            </a:r>
          </a:p>
          <a:p>
            <a:pPr eaLnBrk="1" hangingPunct="1">
              <a:lnSpc>
                <a:spcPct val="150000"/>
              </a:lnSpc>
              <a:buFont typeface="Wingdings" panose="05000000000000000000" pitchFamily="2" charset="2"/>
              <a:buNone/>
            </a:pPr>
            <a:r>
              <a:rPr lang="zh-CN" altLang="en-US" sz="2400" dirty="0"/>
              <a:t>        </a:t>
            </a:r>
            <a:r>
              <a:rPr lang="en-US" altLang="zh-CN" sz="2400" dirty="0"/>
              <a:t>(2) </a:t>
            </a:r>
            <a:r>
              <a:rPr lang="zh-CN" altLang="en-US" sz="2400" dirty="0"/>
              <a:t>完整性：防止篡改</a:t>
            </a:r>
          </a:p>
          <a:p>
            <a:pPr eaLnBrk="1" hangingPunct="1">
              <a:lnSpc>
                <a:spcPct val="150000"/>
              </a:lnSpc>
              <a:buFont typeface="Wingdings" panose="05000000000000000000" pitchFamily="2" charset="2"/>
              <a:buNone/>
            </a:pPr>
            <a:r>
              <a:rPr lang="zh-CN" altLang="en-US" sz="2400" dirty="0"/>
              <a:t>              利用消息鉴别技术实现</a:t>
            </a:r>
          </a:p>
          <a:p>
            <a:pPr eaLnBrk="1" hangingPunct="1">
              <a:lnSpc>
                <a:spcPct val="150000"/>
              </a:lnSpc>
              <a:buFont typeface="Wingdings" panose="05000000000000000000" pitchFamily="2" charset="2"/>
              <a:buNone/>
            </a:pPr>
            <a:r>
              <a:rPr lang="zh-CN" altLang="en-US" sz="2400" dirty="0"/>
              <a:t>        </a:t>
            </a:r>
            <a:r>
              <a:rPr lang="en-US" altLang="zh-CN" sz="2400" dirty="0"/>
              <a:t>(3) </a:t>
            </a:r>
            <a:r>
              <a:rPr lang="zh-CN" altLang="en-US" sz="2400" dirty="0"/>
              <a:t>鉴   别：防止假冒</a:t>
            </a:r>
          </a:p>
          <a:p>
            <a:pPr eaLnBrk="1" hangingPunct="1">
              <a:lnSpc>
                <a:spcPct val="150000"/>
              </a:lnSpc>
              <a:buFont typeface="Wingdings" panose="05000000000000000000" pitchFamily="2" charset="2"/>
              <a:buNone/>
            </a:pPr>
            <a:r>
              <a:rPr lang="zh-CN" altLang="en-US" sz="2400" dirty="0"/>
              <a:t>              确保通信双方的真实性</a:t>
            </a:r>
          </a:p>
          <a:p>
            <a:pPr eaLnBrk="1" hangingPunct="1">
              <a:lnSpc>
                <a:spcPct val="150000"/>
              </a:lnSpc>
              <a:spcBef>
                <a:spcPts val="1200"/>
              </a:spcBef>
              <a:buFont typeface="Wingdings" panose="05000000000000000000" pitchFamily="2" charset="2"/>
              <a:buNone/>
            </a:pPr>
            <a:r>
              <a:rPr lang="en-US" altLang="zh-CN" sz="2400" b="1" dirty="0" err="1">
                <a:solidFill>
                  <a:srgbClr val="FF0000"/>
                </a:solidFill>
              </a:rPr>
              <a:t>IPSec</a:t>
            </a:r>
            <a:r>
              <a:rPr lang="zh-CN" altLang="zh-CN" sz="2400" b="1" dirty="0">
                <a:solidFill>
                  <a:srgbClr val="FF0000"/>
                </a:solidFill>
              </a:rPr>
              <a:t>的主要特征是可以支持</a:t>
            </a:r>
            <a:r>
              <a:rPr lang="en-US" altLang="zh-CN" sz="2400" b="1" dirty="0">
                <a:solidFill>
                  <a:srgbClr val="FF0000"/>
                </a:solidFill>
              </a:rPr>
              <a:t>IP</a:t>
            </a:r>
            <a:r>
              <a:rPr lang="zh-CN" altLang="zh-CN" sz="2400" b="1" dirty="0">
                <a:solidFill>
                  <a:srgbClr val="FF0000"/>
                </a:solidFill>
              </a:rPr>
              <a:t>级所有</a:t>
            </a:r>
            <a:r>
              <a:rPr lang="zh-CN" altLang="en-US" sz="2400" b="1" dirty="0">
                <a:solidFill>
                  <a:srgbClr val="FF0000"/>
                </a:solidFill>
              </a:rPr>
              <a:t>流量的加密和</a:t>
            </a:r>
            <a:r>
              <a:rPr lang="en-US" altLang="zh-CN" sz="2400" b="1" dirty="0">
                <a:solidFill>
                  <a:srgbClr val="FF0000"/>
                </a:solidFill>
              </a:rPr>
              <a:t>/</a:t>
            </a:r>
            <a:r>
              <a:rPr lang="zh-CN" altLang="en-US" sz="2400" b="1" dirty="0">
                <a:solidFill>
                  <a:srgbClr val="FF0000"/>
                </a:solidFill>
              </a:rPr>
              <a:t>或认证</a:t>
            </a:r>
          </a:p>
        </p:txBody>
      </p:sp>
      <p:sp>
        <p:nvSpPr>
          <p:cNvPr id="3" name="Rectangle 2"/>
          <p:cNvSpPr>
            <a:spLocks noGrp="1" noChangeArrowheads="1"/>
          </p:cNvSpPr>
          <p:nvPr>
            <p:ph type="title"/>
          </p:nvPr>
        </p:nvSpPr>
        <p:spPr>
          <a:xfrm>
            <a:off x="838200" y="214313"/>
            <a:ext cx="7793038" cy="1004887"/>
          </a:xfrm>
        </p:spPr>
        <p:txBody>
          <a:bodyPr/>
          <a:lstStyle/>
          <a:p>
            <a:pPr eaLnBrk="1" hangingPunct="1"/>
            <a:r>
              <a:rPr lang="en-US" altLang="zh-CN" dirty="0"/>
              <a:t>11.4 </a:t>
            </a:r>
            <a:r>
              <a:rPr lang="zh-CN" altLang="en-US" dirty="0"/>
              <a:t>网络层安全协议</a:t>
            </a:r>
            <a:r>
              <a:rPr lang="en-US" altLang="zh-CN" dirty="0"/>
              <a:t>---IPSec</a:t>
            </a:r>
          </a:p>
        </p:txBody>
      </p:sp>
    </p:spTree>
    <p:extLst>
      <p:ext uri="{BB962C8B-B14F-4D97-AF65-F5344CB8AC3E}">
        <p14:creationId xmlns:p14="http://schemas.microsoft.com/office/powerpoint/2010/main" val="1914820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4"/>
          <p:cNvSpPr>
            <a:spLocks noGrp="1" noChangeArrowheads="1"/>
          </p:cNvSpPr>
          <p:nvPr>
            <p:ph type="title"/>
          </p:nvPr>
        </p:nvSpPr>
        <p:spPr>
          <a:xfrm>
            <a:off x="1447800" y="6248400"/>
            <a:ext cx="6400800" cy="609600"/>
          </a:xfrm>
          <a:noFill/>
        </p:spPr>
        <p:txBody>
          <a:bodyPr/>
          <a:lstStyle/>
          <a:p>
            <a:pPr algn="ctr" eaLnBrk="1" hangingPunct="1"/>
            <a:r>
              <a:rPr lang="zh-CN" altLang="en-US" sz="2800" dirty="0">
                <a:latin typeface="宋体" panose="02010600030101010101" pitchFamily="2" charset="-122"/>
              </a:rPr>
              <a:t>现有</a:t>
            </a:r>
            <a:r>
              <a:rPr lang="en-US" altLang="zh-CN" sz="2800" dirty="0"/>
              <a:t>TCP/IP</a:t>
            </a:r>
            <a:r>
              <a:rPr lang="zh-CN" altLang="en-US" sz="2800" dirty="0">
                <a:latin typeface="宋体" panose="02010600030101010101" pitchFamily="2" charset="-122"/>
              </a:rPr>
              <a:t>网络安全技术框架</a:t>
            </a:r>
            <a:r>
              <a:rPr lang="zh-CN" altLang="en-US" sz="2000" dirty="0"/>
              <a:t> </a:t>
            </a:r>
          </a:p>
        </p:txBody>
      </p:sp>
      <p:graphicFrame>
        <p:nvGraphicFramePr>
          <p:cNvPr id="1026" name="Object 5"/>
          <p:cNvGraphicFramePr>
            <a:graphicFrameLocks noChangeAspect="1"/>
          </p:cNvGraphicFramePr>
          <p:nvPr>
            <p:extLst>
              <p:ext uri="{D42A27DB-BD31-4B8C-83A1-F6EECF244321}">
                <p14:modId xmlns:p14="http://schemas.microsoft.com/office/powerpoint/2010/main" val="1086111873"/>
              </p:ext>
            </p:extLst>
          </p:nvPr>
        </p:nvGraphicFramePr>
        <p:xfrm>
          <a:off x="368300" y="977900"/>
          <a:ext cx="8305800" cy="5140325"/>
        </p:xfrm>
        <a:graphic>
          <a:graphicData uri="http://schemas.openxmlformats.org/presentationml/2006/ole">
            <mc:AlternateContent xmlns:mc="http://schemas.openxmlformats.org/markup-compatibility/2006">
              <mc:Choice xmlns:v="urn:schemas-microsoft-com:vml" Requires="v">
                <p:oleObj spid="_x0000_s47127" name="Visio" r:id="rId3" imgW="7547136" imgH="4714160" progId="Visio.Drawing.6">
                  <p:embed/>
                </p:oleObj>
              </mc:Choice>
              <mc:Fallback>
                <p:oleObj name="Visio" r:id="rId3" imgW="7547136" imgH="4714160" progId="Visio.Drawing.6">
                  <p:embed/>
                  <p:pic>
                    <p:nvPicPr>
                      <p:cNvPr id="102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300" y="977900"/>
                        <a:ext cx="8305800" cy="514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Rectangle 76"/>
          <p:cNvSpPr txBox="1">
            <a:spLocks noChangeArrowheads="1"/>
          </p:cNvSpPr>
          <p:nvPr/>
        </p:nvSpPr>
        <p:spPr bwMode="auto">
          <a:xfrm>
            <a:off x="685800" y="214313"/>
            <a:ext cx="7793038" cy="96098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eaLnBrk="0" fontAlgn="base" hangingPunct="0">
              <a:spcBef>
                <a:spcPct val="0"/>
              </a:spcBef>
              <a:spcAft>
                <a:spcPct val="0"/>
              </a:spcAft>
              <a:defRPr sz="4400">
                <a:solidFill>
                  <a:schemeClr val="tx1"/>
                </a:solidFill>
                <a:latin typeface="Calibri" pitchFamily="34" charset="0"/>
                <a:ea typeface="宋体" charset="-122"/>
              </a:defRPr>
            </a:lvl6pPr>
            <a:lvl7pPr marL="914400" algn="ctr" rtl="0" eaLnBrk="0" fontAlgn="base" hangingPunct="0">
              <a:spcBef>
                <a:spcPct val="0"/>
              </a:spcBef>
              <a:spcAft>
                <a:spcPct val="0"/>
              </a:spcAft>
              <a:defRPr sz="4400">
                <a:solidFill>
                  <a:schemeClr val="tx1"/>
                </a:solidFill>
                <a:latin typeface="Calibri" pitchFamily="34" charset="0"/>
                <a:ea typeface="宋体" charset="-122"/>
              </a:defRPr>
            </a:lvl7pPr>
            <a:lvl8pPr marL="1371600" algn="ctr" rtl="0" eaLnBrk="0" fontAlgn="base" hangingPunct="0">
              <a:spcBef>
                <a:spcPct val="0"/>
              </a:spcBef>
              <a:spcAft>
                <a:spcPct val="0"/>
              </a:spcAft>
              <a:defRPr sz="4400">
                <a:solidFill>
                  <a:schemeClr val="tx1"/>
                </a:solidFill>
                <a:latin typeface="Calibri" pitchFamily="34" charset="0"/>
                <a:ea typeface="宋体" charset="-122"/>
              </a:defRPr>
            </a:lvl8pPr>
            <a:lvl9pPr marL="1828800" algn="ctr" rtl="0" eaLnBrk="0" fontAlgn="base" hangingPunct="0">
              <a:spcBef>
                <a:spcPct val="0"/>
              </a:spcBef>
              <a:spcAft>
                <a:spcPct val="0"/>
              </a:spcAft>
              <a:defRPr sz="4400">
                <a:solidFill>
                  <a:schemeClr val="tx1"/>
                </a:solidFill>
                <a:latin typeface="Calibri" pitchFamily="34" charset="0"/>
                <a:ea typeface="宋体" charset="-122"/>
              </a:defRPr>
            </a:lvl9pPr>
          </a:lstStyle>
          <a:p>
            <a:pPr eaLnBrk="1" hangingPunct="1"/>
            <a:r>
              <a:rPr lang="en-US" altLang="zh-CN" kern="0" dirty="0"/>
              <a:t>11.1 TCP/IP</a:t>
            </a:r>
            <a:r>
              <a:rPr lang="zh-CN" altLang="en-US" kern="0" dirty="0"/>
              <a:t>安全协议体系概述</a:t>
            </a:r>
          </a:p>
        </p:txBody>
      </p:sp>
    </p:spTree>
    <p:extLst>
      <p:ext uri="{BB962C8B-B14F-4D97-AF65-F5344CB8AC3E}">
        <p14:creationId xmlns:p14="http://schemas.microsoft.com/office/powerpoint/2010/main" val="1270635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6"/>
          <p:cNvSpPr>
            <a:spLocks noGrp="1" noChangeArrowheads="1"/>
          </p:cNvSpPr>
          <p:nvPr>
            <p:ph type="body" idx="1"/>
          </p:nvPr>
        </p:nvSpPr>
        <p:spPr>
          <a:xfrm>
            <a:off x="0" y="1219200"/>
            <a:ext cx="5695622" cy="4532087"/>
          </a:xfrm>
          <a:noFill/>
        </p:spPr>
        <p:txBody>
          <a:bodyPr/>
          <a:lstStyle/>
          <a:p>
            <a:pPr eaLnBrk="1" hangingPunct="1">
              <a:lnSpc>
                <a:spcPct val="150000"/>
              </a:lnSpc>
              <a:buFont typeface="Wingdings" panose="05000000000000000000" pitchFamily="2" charset="2"/>
              <a:buNone/>
            </a:pPr>
            <a:r>
              <a:rPr lang="en-US" altLang="zh-CN" b="1" dirty="0">
                <a:solidFill>
                  <a:schemeClr val="hlink"/>
                </a:solidFill>
              </a:rPr>
              <a:t>3</a:t>
            </a:r>
            <a:r>
              <a:rPr lang="zh-CN" altLang="en-US" b="1" dirty="0">
                <a:solidFill>
                  <a:schemeClr val="hlink"/>
                </a:solidFill>
              </a:rPr>
              <a:t>、</a:t>
            </a:r>
            <a:r>
              <a:rPr lang="en-US" altLang="zh-CN" b="1" dirty="0">
                <a:solidFill>
                  <a:schemeClr val="hlink"/>
                </a:solidFill>
              </a:rPr>
              <a:t>IPSec</a:t>
            </a:r>
            <a:r>
              <a:rPr lang="zh-CN" altLang="en-US" b="1" dirty="0">
                <a:solidFill>
                  <a:schemeClr val="hlink"/>
                </a:solidFill>
              </a:rPr>
              <a:t>在</a:t>
            </a:r>
            <a:r>
              <a:rPr lang="en-US" altLang="zh-CN" b="1" dirty="0">
                <a:solidFill>
                  <a:schemeClr val="hlink"/>
                </a:solidFill>
              </a:rPr>
              <a:t>IP</a:t>
            </a:r>
            <a:r>
              <a:rPr lang="zh-CN" altLang="en-US" b="1" dirty="0">
                <a:solidFill>
                  <a:schemeClr val="hlink"/>
                </a:solidFill>
              </a:rPr>
              <a:t>层提供安全服务</a:t>
            </a:r>
            <a:endParaRPr lang="zh-CN" altLang="en-US" sz="2400" b="1" dirty="0">
              <a:solidFill>
                <a:schemeClr val="hlink"/>
              </a:solidFill>
            </a:endParaRPr>
          </a:p>
          <a:p>
            <a:pPr lvl="2" eaLnBrk="1" hangingPunct="1">
              <a:lnSpc>
                <a:spcPct val="150000"/>
              </a:lnSpc>
              <a:buSzTx/>
              <a:buFont typeface="Wingdings" panose="05000000000000000000" pitchFamily="2" charset="2"/>
              <a:buChar char="v"/>
            </a:pPr>
            <a:r>
              <a:rPr lang="zh-CN" altLang="en-US" sz="2000" dirty="0"/>
              <a:t>   访问控制</a:t>
            </a:r>
          </a:p>
          <a:p>
            <a:pPr lvl="2" eaLnBrk="1" hangingPunct="1">
              <a:lnSpc>
                <a:spcPct val="150000"/>
              </a:lnSpc>
              <a:buSzTx/>
              <a:buFont typeface="Wingdings" panose="05000000000000000000" pitchFamily="2" charset="2"/>
              <a:buChar char="v"/>
            </a:pPr>
            <a:r>
              <a:rPr lang="zh-CN" altLang="en-US" sz="2000" dirty="0"/>
              <a:t>   连接完整性</a:t>
            </a:r>
          </a:p>
          <a:p>
            <a:pPr lvl="2" eaLnBrk="1" hangingPunct="1">
              <a:lnSpc>
                <a:spcPct val="150000"/>
              </a:lnSpc>
              <a:buSzTx/>
              <a:buFont typeface="Wingdings" panose="05000000000000000000" pitchFamily="2" charset="2"/>
              <a:buChar char="v"/>
            </a:pPr>
            <a:r>
              <a:rPr lang="zh-CN" altLang="en-US" sz="2000" dirty="0"/>
              <a:t>   数据源</a:t>
            </a:r>
            <a:r>
              <a:rPr lang="zh-CN" altLang="en-US" sz="2000" b="1" dirty="0">
                <a:solidFill>
                  <a:srgbClr val="FF0000"/>
                </a:solidFill>
              </a:rPr>
              <a:t>认证</a:t>
            </a:r>
          </a:p>
          <a:p>
            <a:pPr lvl="2" eaLnBrk="1" hangingPunct="1">
              <a:lnSpc>
                <a:spcPct val="150000"/>
              </a:lnSpc>
              <a:buSzTx/>
              <a:buFont typeface="Wingdings" panose="05000000000000000000" pitchFamily="2" charset="2"/>
              <a:buChar char="v"/>
            </a:pPr>
            <a:r>
              <a:rPr lang="zh-CN" altLang="en-US" sz="2000" dirty="0"/>
              <a:t>   拒绝重放数据包</a:t>
            </a:r>
          </a:p>
          <a:p>
            <a:pPr lvl="2" eaLnBrk="1" hangingPunct="1">
              <a:lnSpc>
                <a:spcPct val="150000"/>
              </a:lnSpc>
              <a:buSzTx/>
              <a:buFont typeface="Wingdings" panose="05000000000000000000" pitchFamily="2" charset="2"/>
              <a:buChar char="v"/>
            </a:pPr>
            <a:r>
              <a:rPr lang="zh-CN" altLang="en-US" sz="2000" dirty="0"/>
              <a:t>   </a:t>
            </a:r>
            <a:r>
              <a:rPr lang="zh-CN" altLang="en-US" sz="2000" b="1" dirty="0">
                <a:solidFill>
                  <a:srgbClr val="FF0000"/>
                </a:solidFill>
              </a:rPr>
              <a:t>保密</a:t>
            </a:r>
            <a:r>
              <a:rPr lang="zh-CN" altLang="en-US" sz="2000" dirty="0"/>
              <a:t>性（加密）</a:t>
            </a:r>
          </a:p>
          <a:p>
            <a:pPr lvl="2" eaLnBrk="1" hangingPunct="1">
              <a:lnSpc>
                <a:spcPct val="150000"/>
              </a:lnSpc>
              <a:buSzTx/>
              <a:buFont typeface="Wingdings" panose="05000000000000000000" pitchFamily="2" charset="2"/>
              <a:buChar char="v"/>
            </a:pPr>
            <a:r>
              <a:rPr lang="zh-CN" altLang="en-US" sz="2000" dirty="0"/>
              <a:t>   有限信息流保密性</a:t>
            </a:r>
          </a:p>
        </p:txBody>
      </p:sp>
      <p:sp>
        <p:nvSpPr>
          <p:cNvPr id="3" name="Rectangle 2"/>
          <p:cNvSpPr>
            <a:spLocks noGrp="1" noChangeArrowheads="1"/>
          </p:cNvSpPr>
          <p:nvPr>
            <p:ph type="title"/>
          </p:nvPr>
        </p:nvSpPr>
        <p:spPr>
          <a:xfrm>
            <a:off x="838200" y="214313"/>
            <a:ext cx="7793038" cy="1004887"/>
          </a:xfrm>
        </p:spPr>
        <p:txBody>
          <a:bodyPr/>
          <a:lstStyle/>
          <a:p>
            <a:pPr eaLnBrk="1" hangingPunct="1"/>
            <a:r>
              <a:rPr lang="en-US" altLang="zh-CN" dirty="0"/>
              <a:t>11.4 </a:t>
            </a:r>
            <a:r>
              <a:rPr lang="zh-CN" altLang="en-US" dirty="0"/>
              <a:t>网络层安全协议</a:t>
            </a:r>
            <a:r>
              <a:rPr lang="en-US" altLang="zh-CN" dirty="0"/>
              <a:t>---IPSec</a:t>
            </a:r>
          </a:p>
        </p:txBody>
      </p:sp>
      <p:pic>
        <p:nvPicPr>
          <p:cNvPr id="2" name="图片 1"/>
          <p:cNvPicPr>
            <a:picLocks noChangeAspect="1"/>
          </p:cNvPicPr>
          <p:nvPr/>
        </p:nvPicPr>
        <p:blipFill>
          <a:blip r:embed="rId2"/>
          <a:stretch>
            <a:fillRect/>
          </a:stretch>
        </p:blipFill>
        <p:spPr>
          <a:xfrm>
            <a:off x="3739986" y="2108473"/>
            <a:ext cx="4891252" cy="3039625"/>
          </a:xfrm>
          <a:prstGeom prst="rect">
            <a:avLst/>
          </a:prstGeom>
        </p:spPr>
      </p:pic>
    </p:spTree>
    <p:extLst>
      <p:ext uri="{BB962C8B-B14F-4D97-AF65-F5344CB8AC3E}">
        <p14:creationId xmlns:p14="http://schemas.microsoft.com/office/powerpoint/2010/main" val="20480930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838200" y="214313"/>
            <a:ext cx="7793038" cy="1004887"/>
          </a:xfrm>
        </p:spPr>
        <p:txBody>
          <a:bodyPr/>
          <a:lstStyle/>
          <a:p>
            <a:pPr eaLnBrk="1" hangingPunct="1"/>
            <a:r>
              <a:rPr lang="en-US" altLang="zh-CN" dirty="0"/>
              <a:t>11.4 </a:t>
            </a:r>
            <a:r>
              <a:rPr lang="zh-CN" altLang="en-US" dirty="0"/>
              <a:t>网络层安全协议</a:t>
            </a:r>
            <a:r>
              <a:rPr lang="en-US" altLang="zh-CN" dirty="0"/>
              <a:t>---IPSec</a:t>
            </a:r>
          </a:p>
        </p:txBody>
      </p:sp>
      <p:graphicFrame>
        <p:nvGraphicFramePr>
          <p:cNvPr id="4" name="Object 1024"/>
          <p:cNvGraphicFramePr>
            <a:graphicFrameLocks noChangeAspect="1"/>
          </p:cNvGraphicFramePr>
          <p:nvPr>
            <p:extLst>
              <p:ext uri="{D42A27DB-BD31-4B8C-83A1-F6EECF244321}">
                <p14:modId xmlns:p14="http://schemas.microsoft.com/office/powerpoint/2010/main" val="205253698"/>
              </p:ext>
            </p:extLst>
          </p:nvPr>
        </p:nvGraphicFramePr>
        <p:xfrm>
          <a:off x="5500914" y="1784349"/>
          <a:ext cx="3643086" cy="3214914"/>
        </p:xfrm>
        <a:graphic>
          <a:graphicData uri="http://schemas.openxmlformats.org/presentationml/2006/ole">
            <mc:AlternateContent xmlns:mc="http://schemas.openxmlformats.org/markup-compatibility/2006">
              <mc:Choice xmlns:v="urn:schemas-microsoft-com:vml" Requires="v">
                <p:oleObj spid="_x0000_s75800" name="位图图像" r:id="rId3" imgW="3296110" imgH="2352381" progId="Paint.Picture">
                  <p:embed/>
                </p:oleObj>
              </mc:Choice>
              <mc:Fallback>
                <p:oleObj name="位图图像" r:id="rId3" imgW="3296110" imgH="2352381" progId="Paint.Picture">
                  <p:embed/>
                  <p:pic>
                    <p:nvPicPr>
                      <p:cNvPr id="16386"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0914" y="1784349"/>
                        <a:ext cx="3643086" cy="3214914"/>
                      </a:xfrm>
                      <a:prstGeom prst="rect">
                        <a:avLst/>
                      </a:prstGeom>
                      <a:noFill/>
                      <a:ln>
                        <a:noFill/>
                      </a:ln>
                      <a:effectLst/>
                    </p:spPr>
                  </p:pic>
                </p:oleObj>
              </mc:Fallback>
            </mc:AlternateContent>
          </a:graphicData>
        </a:graphic>
      </p:graphicFrame>
      <p:sp>
        <p:nvSpPr>
          <p:cNvPr id="82946" name="Rectangle 3"/>
          <p:cNvSpPr>
            <a:spLocks noGrp="1" noChangeArrowheads="1"/>
          </p:cNvSpPr>
          <p:nvPr>
            <p:ph type="body" idx="1"/>
          </p:nvPr>
        </p:nvSpPr>
        <p:spPr>
          <a:xfrm>
            <a:off x="89580" y="1539109"/>
            <a:ext cx="5556477" cy="5166491"/>
          </a:xfrm>
        </p:spPr>
        <p:txBody>
          <a:bodyPr/>
          <a:lstStyle/>
          <a:p>
            <a:pPr algn="just" eaLnBrk="1" hangingPunct="1">
              <a:lnSpc>
                <a:spcPct val="150000"/>
              </a:lnSpc>
              <a:buFont typeface="Wingdings" panose="05000000000000000000" pitchFamily="2" charset="2"/>
              <a:buNone/>
            </a:pPr>
            <a:r>
              <a:rPr lang="en-US" altLang="zh-CN" sz="1800" b="1" dirty="0">
                <a:solidFill>
                  <a:schemeClr val="hlink"/>
                </a:solidFill>
                <a:latin typeface="宋体" panose="02010600030101010101" pitchFamily="2" charset="-122"/>
              </a:rPr>
              <a:t>4</a:t>
            </a:r>
            <a:r>
              <a:rPr lang="zh-CN" altLang="en-US" sz="1800" b="1" dirty="0">
                <a:solidFill>
                  <a:schemeClr val="hlink"/>
                </a:solidFill>
                <a:latin typeface="宋体" panose="02010600030101010101" pitchFamily="2" charset="-122"/>
              </a:rPr>
              <a:t>、</a:t>
            </a:r>
            <a:r>
              <a:rPr lang="en-US" altLang="zh-CN" sz="1800" b="1" dirty="0">
                <a:solidFill>
                  <a:schemeClr val="hlink"/>
                </a:solidFill>
                <a:latin typeface="宋体" panose="02010600030101010101" pitchFamily="2" charset="-122"/>
              </a:rPr>
              <a:t>IPSec</a:t>
            </a:r>
            <a:r>
              <a:rPr lang="zh-CN" altLang="en-US" sz="1800" b="1" dirty="0">
                <a:solidFill>
                  <a:schemeClr val="hlink"/>
                </a:solidFill>
                <a:latin typeface="宋体" panose="02010600030101010101" pitchFamily="2" charset="-122"/>
              </a:rPr>
              <a:t>的主要组成部分</a:t>
            </a:r>
          </a:p>
          <a:p>
            <a:pPr marL="714375" indent="-714375" algn="just" eaLnBrk="1" hangingPunct="1">
              <a:lnSpc>
                <a:spcPct val="150000"/>
              </a:lnSpc>
              <a:buFont typeface="Wingdings" panose="05000000000000000000" pitchFamily="2" charset="2"/>
              <a:buNone/>
            </a:pPr>
            <a:r>
              <a:rPr lang="zh-CN" altLang="en-US" sz="1800" dirty="0">
                <a:solidFill>
                  <a:schemeClr val="hlink"/>
                </a:solidFill>
                <a:latin typeface="宋体" panose="02010600030101010101" pitchFamily="2" charset="-122"/>
              </a:rPr>
              <a:t>   </a:t>
            </a:r>
            <a:r>
              <a:rPr lang="en-US" altLang="zh-CN" sz="1800" dirty="0">
                <a:solidFill>
                  <a:schemeClr val="hlink"/>
                </a:solidFill>
                <a:latin typeface="宋体" panose="02010600030101010101" pitchFamily="2" charset="-122"/>
              </a:rPr>
              <a:t>(1)</a:t>
            </a:r>
            <a:r>
              <a:rPr lang="zh-CN" altLang="en-US" sz="1800" dirty="0">
                <a:solidFill>
                  <a:schemeClr val="hlink"/>
                </a:solidFill>
                <a:latin typeface="宋体" panose="02010600030101010101" pitchFamily="2" charset="-122"/>
              </a:rPr>
              <a:t>首部鉴别</a:t>
            </a:r>
            <a:r>
              <a:rPr lang="en-US" altLang="zh-CN" sz="1800" dirty="0">
                <a:solidFill>
                  <a:schemeClr val="hlink"/>
                </a:solidFill>
                <a:latin typeface="宋体" panose="02010600030101010101" pitchFamily="2" charset="-122"/>
              </a:rPr>
              <a:t>AH</a:t>
            </a:r>
            <a:r>
              <a:rPr lang="zh-CN" altLang="en-US" sz="1800" dirty="0">
                <a:solidFill>
                  <a:schemeClr val="hlink"/>
                </a:solidFill>
                <a:latin typeface="宋体" panose="02010600030101010101" pitchFamily="2" charset="-122"/>
              </a:rPr>
              <a:t>协议</a:t>
            </a:r>
            <a:r>
              <a:rPr lang="zh-CN" altLang="en-US" sz="1800" dirty="0">
                <a:latin typeface="宋体" panose="02010600030101010101" pitchFamily="2" charset="-122"/>
              </a:rPr>
              <a:t>：</a:t>
            </a:r>
            <a:r>
              <a:rPr lang="en-US" altLang="zh-CN" sz="1800" dirty="0">
                <a:latin typeface="宋体" panose="02010600030101010101" pitchFamily="2" charset="-122"/>
              </a:rPr>
              <a:t>AH</a:t>
            </a:r>
            <a:r>
              <a:rPr lang="zh-CN" altLang="en-US" sz="1800" dirty="0">
                <a:latin typeface="宋体" panose="02010600030101010101" pitchFamily="2" charset="-122"/>
              </a:rPr>
              <a:t>协议提供数据源鉴别和数据完整性鉴别</a:t>
            </a:r>
            <a:r>
              <a:rPr lang="en-US" altLang="zh-CN" sz="1800" dirty="0">
                <a:latin typeface="宋体" panose="02010600030101010101" pitchFamily="2" charset="-122"/>
              </a:rPr>
              <a:t>,</a:t>
            </a:r>
            <a:r>
              <a:rPr lang="zh-CN" altLang="en-US" sz="1800" dirty="0">
                <a:latin typeface="宋体" panose="02010600030101010101" pitchFamily="2" charset="-122"/>
              </a:rPr>
              <a:t>确保数据完整性和真实性</a:t>
            </a:r>
            <a:r>
              <a:rPr lang="en-US" altLang="zh-CN" sz="1800" dirty="0">
                <a:latin typeface="宋体" panose="02010600030101010101" pitchFamily="2" charset="-122"/>
              </a:rPr>
              <a:t>(</a:t>
            </a:r>
            <a:r>
              <a:rPr lang="zh-CN" altLang="en-US" sz="1800" dirty="0">
                <a:solidFill>
                  <a:schemeClr val="hlink"/>
                </a:solidFill>
                <a:latin typeface="宋体" panose="02010600030101010101" pitchFamily="2" charset="-122"/>
              </a:rPr>
              <a:t>含用户和数据</a:t>
            </a:r>
            <a:r>
              <a:rPr lang="en-US" altLang="zh-CN" sz="1800" dirty="0">
                <a:latin typeface="宋体" panose="02010600030101010101" pitchFamily="2" charset="-122"/>
              </a:rPr>
              <a:t>)</a:t>
            </a:r>
          </a:p>
          <a:p>
            <a:pPr marL="714375" indent="-714375" algn="just" eaLnBrk="1" hangingPunct="1">
              <a:lnSpc>
                <a:spcPct val="150000"/>
              </a:lnSpc>
              <a:buFont typeface="Wingdings" panose="05000000000000000000" pitchFamily="2" charset="2"/>
              <a:buNone/>
            </a:pPr>
            <a:r>
              <a:rPr lang="en-US" altLang="zh-CN" sz="1800" dirty="0">
                <a:solidFill>
                  <a:schemeClr val="hlink"/>
                </a:solidFill>
                <a:latin typeface="宋体" panose="02010600030101010101" pitchFamily="2" charset="-122"/>
              </a:rPr>
              <a:t>   (2)</a:t>
            </a:r>
            <a:r>
              <a:rPr lang="zh-CN" altLang="en-US" sz="1800" dirty="0">
                <a:solidFill>
                  <a:schemeClr val="hlink"/>
                </a:solidFill>
                <a:latin typeface="宋体" panose="02010600030101010101" pitchFamily="2" charset="-122"/>
              </a:rPr>
              <a:t>安全净荷封装</a:t>
            </a:r>
            <a:r>
              <a:rPr lang="en-US" altLang="zh-CN" sz="1800" dirty="0">
                <a:solidFill>
                  <a:schemeClr val="hlink"/>
                </a:solidFill>
                <a:latin typeface="宋体" panose="02010600030101010101" pitchFamily="2" charset="-122"/>
              </a:rPr>
              <a:t>ESP</a:t>
            </a:r>
            <a:r>
              <a:rPr lang="zh-CN" altLang="en-US" sz="1800" dirty="0">
                <a:solidFill>
                  <a:schemeClr val="hlink"/>
                </a:solidFill>
                <a:latin typeface="宋体" panose="02010600030101010101" pitchFamily="2" charset="-122"/>
              </a:rPr>
              <a:t>协议：</a:t>
            </a:r>
            <a:r>
              <a:rPr lang="en-US" altLang="zh-CN" sz="1800" dirty="0">
                <a:latin typeface="宋体" panose="02010600030101010101" pitchFamily="2" charset="-122"/>
              </a:rPr>
              <a:t>ESP</a:t>
            </a:r>
            <a:r>
              <a:rPr lang="zh-CN" altLang="en-US" sz="1800" dirty="0">
                <a:latin typeface="宋体" panose="02010600030101010101" pitchFamily="2" charset="-122"/>
              </a:rPr>
              <a:t>协议提供数据的保密性</a:t>
            </a:r>
            <a:endParaRPr lang="en-US" altLang="zh-CN" sz="1800" dirty="0">
              <a:latin typeface="宋体" panose="02010600030101010101" pitchFamily="2" charset="-122"/>
            </a:endParaRPr>
          </a:p>
          <a:p>
            <a:pPr marL="714375" indent="-714375" algn="just" eaLnBrk="1" hangingPunct="1">
              <a:lnSpc>
                <a:spcPct val="150000"/>
              </a:lnSpc>
              <a:buFont typeface="Wingdings" panose="05000000000000000000" pitchFamily="2" charset="2"/>
              <a:buNone/>
            </a:pPr>
            <a:r>
              <a:rPr lang="en-US" altLang="zh-CN" sz="1800" dirty="0">
                <a:solidFill>
                  <a:schemeClr val="hlink"/>
                </a:solidFill>
                <a:latin typeface="宋体" panose="02010600030101010101" pitchFamily="2" charset="-122"/>
              </a:rPr>
              <a:t>   (3)</a:t>
            </a:r>
            <a:r>
              <a:rPr lang="zh-CN" altLang="en-US" sz="1800" dirty="0">
                <a:solidFill>
                  <a:schemeClr val="hlink"/>
                </a:solidFill>
                <a:latin typeface="宋体" panose="02010600030101010101" pitchFamily="2" charset="-122"/>
              </a:rPr>
              <a:t>因特网密钥管理</a:t>
            </a:r>
            <a:r>
              <a:rPr lang="en-US" altLang="zh-CN" sz="1800" dirty="0">
                <a:solidFill>
                  <a:schemeClr val="hlink"/>
                </a:solidFill>
                <a:latin typeface="宋体" panose="02010600030101010101" pitchFamily="2" charset="-122"/>
              </a:rPr>
              <a:t>IKE</a:t>
            </a:r>
            <a:r>
              <a:rPr lang="zh-CN" altLang="en-US" sz="1800" dirty="0">
                <a:solidFill>
                  <a:schemeClr val="hlink"/>
                </a:solidFill>
                <a:latin typeface="宋体" panose="02010600030101010101" pitchFamily="2" charset="-122"/>
              </a:rPr>
              <a:t>协议：</a:t>
            </a:r>
            <a:r>
              <a:rPr lang="en-US" altLang="zh-CN" sz="1800" dirty="0">
                <a:latin typeface="宋体" panose="02010600030101010101" pitchFamily="2" charset="-122"/>
              </a:rPr>
              <a:t>IKE</a:t>
            </a:r>
            <a:r>
              <a:rPr lang="zh-CN" altLang="en-US" sz="1800" dirty="0">
                <a:latin typeface="宋体" panose="02010600030101010101" pitchFamily="2" charset="-122"/>
              </a:rPr>
              <a:t>定义了通信双方间进行身份鉴别、协商加密算法、生成或分配共享的会话密钥以及创建</a:t>
            </a:r>
            <a:r>
              <a:rPr lang="zh-CN" altLang="en-US" sz="1800" b="1" dirty="0">
                <a:solidFill>
                  <a:srgbClr val="FF0000"/>
                </a:solidFill>
                <a:latin typeface="宋体" panose="02010600030101010101" pitchFamily="2" charset="-122"/>
              </a:rPr>
              <a:t>安全关联</a:t>
            </a:r>
            <a:r>
              <a:rPr lang="en-US" altLang="zh-CN" sz="1800" b="1" dirty="0">
                <a:solidFill>
                  <a:srgbClr val="FF0000"/>
                </a:solidFill>
                <a:latin typeface="宋体" panose="02010600030101010101" pitchFamily="2" charset="-122"/>
              </a:rPr>
              <a:t>SA</a:t>
            </a:r>
            <a:r>
              <a:rPr lang="zh-CN" altLang="en-US" sz="1800" dirty="0">
                <a:latin typeface="宋体" panose="02010600030101010101" pitchFamily="2" charset="-122"/>
              </a:rPr>
              <a:t>的方法</a:t>
            </a:r>
            <a:endParaRPr lang="en-US" altLang="zh-CN" sz="1800" dirty="0">
              <a:latin typeface="宋体" panose="02010600030101010101" pitchFamily="2" charset="-122"/>
            </a:endParaRPr>
          </a:p>
          <a:p>
            <a:pPr marL="714375" indent="-714375" algn="just" eaLnBrk="1" hangingPunct="1">
              <a:lnSpc>
                <a:spcPct val="150000"/>
              </a:lnSpc>
              <a:buFont typeface="Wingdings" panose="05000000000000000000" pitchFamily="2" charset="2"/>
              <a:buNone/>
            </a:pPr>
            <a:r>
              <a:rPr lang="en-US" altLang="zh-CN" sz="1800" dirty="0">
                <a:latin typeface="宋体" panose="02010600030101010101" pitchFamily="2" charset="-122"/>
              </a:rPr>
              <a:t>   </a:t>
            </a:r>
            <a:r>
              <a:rPr lang="en-US" altLang="zh-CN" sz="1800" dirty="0">
                <a:solidFill>
                  <a:schemeClr val="hlink"/>
                </a:solidFill>
                <a:latin typeface="宋体" panose="02010600030101010101" pitchFamily="2" charset="-122"/>
              </a:rPr>
              <a:t>(4)</a:t>
            </a:r>
            <a:r>
              <a:rPr lang="zh-CN" altLang="en-US" sz="1800" dirty="0">
                <a:solidFill>
                  <a:schemeClr val="hlink"/>
                </a:solidFill>
                <a:latin typeface="宋体" panose="02010600030101010101" pitchFamily="2" charset="-122"/>
              </a:rPr>
              <a:t>策略：</a:t>
            </a:r>
            <a:r>
              <a:rPr lang="zh-CN" altLang="en-US" sz="1800" dirty="0">
                <a:latin typeface="宋体" panose="02010600030101010101" pitchFamily="2" charset="-122"/>
              </a:rPr>
              <a:t>是两个实体间通信的规则</a:t>
            </a:r>
            <a:r>
              <a:rPr lang="en-US" altLang="zh-CN" sz="1800" dirty="0">
                <a:latin typeface="宋体" panose="02010600030101010101" pitchFamily="2" charset="-122"/>
              </a:rPr>
              <a:t>,</a:t>
            </a:r>
            <a:r>
              <a:rPr lang="zh-CN" altLang="en-US" sz="1800" dirty="0">
                <a:latin typeface="宋体" panose="02010600030101010101" pitchFamily="2" charset="-122"/>
              </a:rPr>
              <a:t>它决定采用什么协议、什么加密算法和认证算法来通信。</a:t>
            </a:r>
          </a:p>
        </p:txBody>
      </p:sp>
    </p:spTree>
    <p:extLst>
      <p:ext uri="{BB962C8B-B14F-4D97-AF65-F5344CB8AC3E}">
        <p14:creationId xmlns:p14="http://schemas.microsoft.com/office/powerpoint/2010/main" val="28134587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Grp="1" noChangeArrowheads="1"/>
          </p:cNvSpPr>
          <p:nvPr>
            <p:ph type="body" idx="1"/>
          </p:nvPr>
        </p:nvSpPr>
        <p:spPr>
          <a:xfrm>
            <a:off x="401638" y="1219200"/>
            <a:ext cx="8229600" cy="5332248"/>
          </a:xfrm>
        </p:spPr>
        <p:txBody>
          <a:bodyPr/>
          <a:lstStyle/>
          <a:p>
            <a:pPr eaLnBrk="1" hangingPunct="1">
              <a:lnSpc>
                <a:spcPct val="150000"/>
              </a:lnSpc>
              <a:buFont typeface="Wingdings" panose="05000000000000000000" pitchFamily="2" charset="2"/>
              <a:buNone/>
            </a:pPr>
            <a:r>
              <a:rPr lang="en-US" altLang="zh-CN" sz="2400" b="1" dirty="0">
                <a:solidFill>
                  <a:schemeClr val="hlink"/>
                </a:solidFill>
              </a:rPr>
              <a:t>5</a:t>
            </a:r>
            <a:r>
              <a:rPr lang="zh-CN" altLang="en-US" sz="2400" b="1" dirty="0">
                <a:solidFill>
                  <a:schemeClr val="hlink"/>
                </a:solidFill>
              </a:rPr>
              <a:t>、安全关联</a:t>
            </a:r>
            <a:r>
              <a:rPr lang="en-US" altLang="zh-CN" sz="2400" b="1" dirty="0">
                <a:solidFill>
                  <a:schemeClr val="hlink"/>
                </a:solidFill>
              </a:rPr>
              <a:t>SA(</a:t>
            </a:r>
            <a:r>
              <a:rPr lang="en-US" altLang="zh-CN" sz="2400" b="1" dirty="0">
                <a:solidFill>
                  <a:schemeClr val="hlink"/>
                </a:solidFill>
                <a:latin typeface="宋体" panose="02010600030101010101" pitchFamily="2" charset="-122"/>
              </a:rPr>
              <a:t>Security Association</a:t>
            </a:r>
            <a:r>
              <a:rPr lang="en-US" altLang="zh-CN" sz="2400" b="1" dirty="0">
                <a:solidFill>
                  <a:schemeClr val="hlink"/>
                </a:solidFill>
              </a:rPr>
              <a:t> )</a:t>
            </a:r>
          </a:p>
          <a:p>
            <a:pPr eaLnBrk="1" hangingPunct="1">
              <a:lnSpc>
                <a:spcPct val="150000"/>
              </a:lnSpc>
              <a:buFont typeface="Wingdings" panose="05000000000000000000" pitchFamily="2" charset="2"/>
              <a:buNone/>
            </a:pPr>
            <a:r>
              <a:rPr lang="en-US" altLang="zh-CN" sz="1800" b="1" dirty="0">
                <a:solidFill>
                  <a:schemeClr val="hlink"/>
                </a:solidFill>
                <a:latin typeface="宋体" panose="02010600030101010101" pitchFamily="2" charset="-122"/>
              </a:rPr>
              <a:t>    (1) SA</a:t>
            </a:r>
            <a:r>
              <a:rPr lang="zh-CN" altLang="en-US" sz="1800" b="1" dirty="0">
                <a:solidFill>
                  <a:schemeClr val="hlink"/>
                </a:solidFill>
                <a:latin typeface="宋体" panose="02010600030101010101" pitchFamily="2" charset="-122"/>
              </a:rPr>
              <a:t>概述</a:t>
            </a:r>
          </a:p>
          <a:p>
            <a:pPr eaLnBrk="1" hangingPunct="1">
              <a:lnSpc>
                <a:spcPct val="150000"/>
              </a:lnSpc>
              <a:buFont typeface="Wingdings" panose="05000000000000000000" pitchFamily="2" charset="2"/>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IPSec </a:t>
            </a:r>
            <a:r>
              <a:rPr lang="zh-CN" altLang="en-US" sz="1800" dirty="0">
                <a:latin typeface="AdobeSongStd-Light-Acro" charset="-122"/>
                <a:ea typeface="AdobeSongStd-Light-Acro" charset="-122"/>
              </a:rPr>
              <a:t>系统需要具体完成二方面工作</a:t>
            </a:r>
            <a:r>
              <a:rPr lang="en-US" altLang="zh-CN" sz="1800" dirty="0">
                <a:latin typeface="Times New Roman" panose="02020603050405020304" pitchFamily="18" charset="0"/>
              </a:rPr>
              <a:t>:</a:t>
            </a:r>
          </a:p>
          <a:p>
            <a:pPr eaLnBrk="1" hangingPunct="1">
              <a:lnSpc>
                <a:spcPct val="150000"/>
              </a:lnSpc>
              <a:buFont typeface="Wingdings" panose="05000000000000000000" pitchFamily="2" charset="2"/>
              <a:buNone/>
            </a:pPr>
            <a:r>
              <a:rPr lang="en-US" altLang="zh-CN" sz="1800" dirty="0">
                <a:latin typeface="宋体" panose="02010600030101010101" pitchFamily="2" charset="-122"/>
              </a:rPr>
              <a:t>      ① </a:t>
            </a:r>
            <a:r>
              <a:rPr lang="zh-CN" altLang="en-US" sz="1800" dirty="0">
                <a:latin typeface="宋体" panose="02010600030101010101" pitchFamily="2" charset="-122"/>
              </a:rPr>
              <a:t>设置安全机制及参数</a:t>
            </a:r>
          </a:p>
          <a:p>
            <a:pPr eaLnBrk="1" hangingPunct="1">
              <a:lnSpc>
                <a:spcPct val="150000"/>
              </a:lnSpc>
              <a:buFont typeface="Wingdings" panose="05000000000000000000" pitchFamily="2" charset="2"/>
              <a:buNone/>
            </a:pPr>
            <a:r>
              <a:rPr lang="zh-CN" altLang="en-US" sz="1800" dirty="0">
                <a:latin typeface="宋体" panose="02010600030101010101" pitchFamily="2" charset="-122"/>
              </a:rPr>
              <a:t>         由</a:t>
            </a:r>
            <a:r>
              <a:rPr lang="en-US" altLang="zh-CN" sz="1800" dirty="0">
                <a:latin typeface="宋体" panose="02010600030101010101" pitchFamily="2" charset="-122"/>
              </a:rPr>
              <a:t>IKE </a:t>
            </a:r>
            <a:r>
              <a:rPr lang="en-US" altLang="zh-CN" sz="1800" dirty="0">
                <a:latin typeface="Times New Roman" panose="02020603050405020304" pitchFamily="18" charset="0"/>
              </a:rPr>
              <a:t>(</a:t>
            </a:r>
            <a:r>
              <a:rPr lang="zh-CN" altLang="en-US" sz="1800" dirty="0">
                <a:latin typeface="AdobeSongStd-Light-Acro" charset="-122"/>
                <a:ea typeface="AdobeSongStd-Light-Acro" charset="-122"/>
              </a:rPr>
              <a:t>因特网密钥交换</a:t>
            </a:r>
            <a:r>
              <a:rPr lang="en-US" altLang="zh-CN" sz="1800" dirty="0">
                <a:latin typeface="Times New Roman" panose="02020603050405020304" pitchFamily="18" charset="0"/>
              </a:rPr>
              <a:t>)</a:t>
            </a:r>
            <a:r>
              <a:rPr lang="zh-CN" altLang="en-US" sz="1800" dirty="0">
                <a:latin typeface="AdobeSongStd-Light-Acro" charset="-122"/>
                <a:ea typeface="AdobeSongStd-Light-Acro" charset="-122"/>
              </a:rPr>
              <a:t>、策略和解释域</a:t>
            </a:r>
            <a:r>
              <a:rPr lang="en-US" altLang="zh-CN" sz="1800" dirty="0">
                <a:latin typeface="Times New Roman" panose="02020603050405020304" pitchFamily="18" charset="0"/>
              </a:rPr>
              <a:t>(DO I) </a:t>
            </a:r>
            <a:r>
              <a:rPr lang="zh-CN" altLang="en-US" sz="1800" dirty="0">
                <a:latin typeface="AdobeSongStd-Light-Acro" charset="-122"/>
                <a:ea typeface="AdobeSongStd-Light-Acro" charset="-122"/>
              </a:rPr>
              <a:t>三组件完成</a:t>
            </a:r>
            <a:endParaRPr lang="zh-CN" altLang="en-US" sz="1800" dirty="0">
              <a:latin typeface="宋体" panose="02010600030101010101" pitchFamily="2" charset="-122"/>
            </a:endParaRPr>
          </a:p>
          <a:p>
            <a:pPr eaLnBrk="1" hangingPunct="1">
              <a:lnSpc>
                <a:spcPct val="150000"/>
              </a:lnSpc>
              <a:buFont typeface="Wingdings" panose="05000000000000000000" pitchFamily="2" charset="2"/>
              <a:buNone/>
            </a:pPr>
            <a:r>
              <a:rPr lang="zh-CN" altLang="en-US" sz="1800" dirty="0">
                <a:latin typeface="宋体" panose="02010600030101010101" pitchFamily="2" charset="-122"/>
              </a:rPr>
              <a:t>      ② 对</a:t>
            </a:r>
            <a:r>
              <a:rPr lang="en-US" altLang="zh-CN" sz="1800" dirty="0">
                <a:latin typeface="宋体" panose="02010600030101010101" pitchFamily="2" charset="-122"/>
              </a:rPr>
              <a:t>IP</a:t>
            </a:r>
            <a:r>
              <a:rPr lang="zh-CN" altLang="en-US" sz="1800" dirty="0">
                <a:latin typeface="宋体" panose="02010600030101010101" pitchFamily="2" charset="-122"/>
              </a:rPr>
              <a:t>包进行加密、认证和传输</a:t>
            </a:r>
          </a:p>
          <a:p>
            <a:pPr eaLnBrk="1" hangingPunct="1">
              <a:lnSpc>
                <a:spcPct val="150000"/>
              </a:lnSpc>
              <a:buFont typeface="Wingdings" panose="05000000000000000000" pitchFamily="2" charset="2"/>
              <a:buNone/>
            </a:pPr>
            <a:r>
              <a:rPr lang="zh-CN" altLang="en-US" sz="1800" dirty="0">
                <a:latin typeface="AdobeSongStd-Light-Acro" charset="-122"/>
                <a:ea typeface="AdobeSongStd-Light-Acro" charset="-122"/>
              </a:rPr>
              <a:t>         由</a:t>
            </a:r>
            <a:r>
              <a:rPr lang="en-US" altLang="zh-CN" sz="1800" dirty="0">
                <a:latin typeface="Times New Roman" panose="02020603050405020304" pitchFamily="18" charset="0"/>
              </a:rPr>
              <a:t>ESP</a:t>
            </a:r>
            <a:r>
              <a:rPr lang="zh-CN" altLang="en-US" sz="1800" dirty="0">
                <a:latin typeface="Times New Roman" panose="02020603050405020304" pitchFamily="18" charset="0"/>
              </a:rPr>
              <a:t>、</a:t>
            </a:r>
            <a:r>
              <a:rPr lang="en-US" altLang="zh-CN" sz="1800" dirty="0">
                <a:latin typeface="Times New Roman" panose="02020603050405020304" pitchFamily="18" charset="0"/>
              </a:rPr>
              <a:t>AH </a:t>
            </a:r>
            <a:r>
              <a:rPr lang="zh-CN" altLang="en-US" sz="1800" dirty="0">
                <a:latin typeface="AdobeSongStd-Light-Acro" charset="-122"/>
                <a:ea typeface="AdobeSongStd-Light-Acro" charset="-122"/>
              </a:rPr>
              <a:t>传输协议完成 </a:t>
            </a:r>
            <a:r>
              <a:rPr lang="en-US" altLang="zh-CN" sz="1800" dirty="0">
                <a:latin typeface="Times New Roman" panose="02020603050405020304" pitchFamily="18" charset="0"/>
              </a:rPr>
              <a:t>(</a:t>
            </a:r>
            <a:r>
              <a:rPr lang="zh-CN" altLang="en-US" sz="1800" dirty="0">
                <a:latin typeface="Times New Roman" panose="02020603050405020304" pitchFamily="18" charset="0"/>
              </a:rPr>
              <a:t>包括</a:t>
            </a:r>
            <a:r>
              <a:rPr lang="zh-CN" altLang="en-US" sz="1800" dirty="0">
                <a:latin typeface="AdobeSongStd-Light-Acro" charset="-122"/>
                <a:ea typeface="AdobeSongStd-Light-Acro" charset="-122"/>
              </a:rPr>
              <a:t>加密、认证算法</a:t>
            </a:r>
            <a:r>
              <a:rPr lang="en-US" altLang="zh-CN" sz="1800" dirty="0">
                <a:latin typeface="Times New Roman" panose="02020603050405020304" pitchFamily="18" charset="0"/>
              </a:rPr>
              <a:t>) </a:t>
            </a:r>
            <a:r>
              <a:rPr lang="zh-CN" altLang="en-US" sz="1800" dirty="0">
                <a:latin typeface="AdobeSongStd-Light-Acro" charset="-122"/>
                <a:ea typeface="AdobeSongStd-Light-Acro" charset="-122"/>
              </a:rPr>
              <a:t>完成</a:t>
            </a:r>
          </a:p>
          <a:p>
            <a:pPr algn="just" eaLnBrk="1" hangingPunct="1">
              <a:lnSpc>
                <a:spcPct val="150000"/>
              </a:lnSpc>
              <a:spcBef>
                <a:spcPts val="1200"/>
              </a:spcBef>
              <a:buFont typeface="Wingdings" panose="05000000000000000000" pitchFamily="2" charset="2"/>
              <a:buNone/>
            </a:pPr>
            <a:r>
              <a:rPr lang="zh-CN" altLang="en-US" sz="1800" dirty="0">
                <a:latin typeface="宋体" panose="02010600030101010101" pitchFamily="2" charset="-122"/>
              </a:rPr>
              <a:t>   </a:t>
            </a:r>
            <a:r>
              <a:rPr lang="en-US" altLang="zh-CN" sz="1800" dirty="0">
                <a:latin typeface="宋体" panose="02010600030101010101" pitchFamily="2" charset="-122"/>
              </a:rPr>
              <a:t>SA</a:t>
            </a:r>
            <a:r>
              <a:rPr lang="zh-CN" altLang="en-US" sz="1800" dirty="0">
                <a:latin typeface="宋体" panose="02010600030101010101" pitchFamily="2" charset="-122"/>
              </a:rPr>
              <a:t>是两个通信实体经过协商建立起来的一种单向的逻辑</a:t>
            </a:r>
            <a:r>
              <a:rPr lang="zh-CN" altLang="en-US" sz="1800" dirty="0">
                <a:latin typeface="Times New Roman" panose="02020603050405020304" pitchFamily="18" charset="0"/>
              </a:rPr>
              <a:t>“</a:t>
            </a:r>
            <a:r>
              <a:rPr lang="zh-CN" altLang="en-US" sz="1800" dirty="0">
                <a:latin typeface="宋体" panose="02010600030101010101" pitchFamily="2" charset="-122"/>
              </a:rPr>
              <a:t>连接</a:t>
            </a:r>
            <a:r>
              <a:rPr lang="zh-CN" altLang="en-US" sz="1800" dirty="0">
                <a:latin typeface="Times New Roman" panose="02020603050405020304" pitchFamily="18" charset="0"/>
              </a:rPr>
              <a:t>”</a:t>
            </a:r>
            <a:r>
              <a:rPr lang="zh-CN" altLang="en-US" sz="1800" dirty="0">
                <a:latin typeface="宋体" panose="02010600030101010101" pitchFamily="2" charset="-122"/>
              </a:rPr>
              <a:t>，规定用来保护数据的</a:t>
            </a:r>
            <a:r>
              <a:rPr lang="en-US" altLang="zh-CN" sz="1800" dirty="0">
                <a:latin typeface="宋体" panose="02010600030101010101" pitchFamily="2" charset="-122"/>
              </a:rPr>
              <a:t>IPSec</a:t>
            </a:r>
            <a:r>
              <a:rPr lang="zh-CN" altLang="en-US" sz="1800" dirty="0">
                <a:latin typeface="宋体" panose="02010600030101010101" pitchFamily="2" charset="-122"/>
              </a:rPr>
              <a:t>协议类型、加密算法、认证方式、加密和认证密钥、密钥的生存时间以及抗重播攻击的序列号等，为所承载的流量提供安全服务</a:t>
            </a:r>
          </a:p>
          <a:p>
            <a:pPr eaLnBrk="1" hangingPunct="1">
              <a:lnSpc>
                <a:spcPct val="150000"/>
              </a:lnSpc>
              <a:spcBef>
                <a:spcPts val="1200"/>
              </a:spcBef>
              <a:buFont typeface="Wingdings" panose="05000000000000000000" pitchFamily="2" charset="2"/>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SA</a:t>
            </a:r>
            <a:r>
              <a:rPr lang="zh-CN" altLang="en-US" sz="1800" dirty="0">
                <a:latin typeface="Times New Roman" panose="02020603050405020304" pitchFamily="18" charset="0"/>
              </a:rPr>
              <a:t>可以手工建立也可以自动建立</a:t>
            </a:r>
            <a:r>
              <a:rPr lang="en-US" altLang="zh-CN" sz="1800" dirty="0">
                <a:latin typeface="Times New Roman" panose="02020603050405020304" pitchFamily="18" charset="0"/>
              </a:rPr>
              <a:t>(</a:t>
            </a:r>
            <a:r>
              <a:rPr lang="zh-CN" altLang="en-US" sz="1800" dirty="0">
                <a:latin typeface="Times New Roman" panose="02020603050405020304" pitchFamily="18" charset="0"/>
              </a:rPr>
              <a:t>采用</a:t>
            </a:r>
            <a:r>
              <a:rPr lang="en-US" altLang="zh-CN" sz="1800" dirty="0">
                <a:latin typeface="Times New Roman" panose="02020603050405020304" pitchFamily="18" charset="0"/>
              </a:rPr>
              <a:t>IKE</a:t>
            </a:r>
            <a:r>
              <a:rPr lang="zh-CN" altLang="en-US" sz="1800" dirty="0">
                <a:latin typeface="Times New Roman" panose="02020603050405020304" pitchFamily="18" charset="0"/>
              </a:rPr>
              <a:t>协议</a:t>
            </a:r>
            <a:r>
              <a:rPr lang="en-US" altLang="zh-CN" sz="1800" dirty="0">
                <a:latin typeface="Times New Roman" panose="02020603050405020304" pitchFamily="18" charset="0"/>
              </a:rPr>
              <a:t>)          </a:t>
            </a:r>
            <a:endParaRPr lang="en-US" altLang="zh-CN" sz="1800" dirty="0">
              <a:latin typeface="AdobeSongStd-Light-Acro" charset="-122"/>
              <a:ea typeface="AdobeSongStd-Light-Acro" charset="-122"/>
            </a:endParaRPr>
          </a:p>
        </p:txBody>
      </p:sp>
      <p:sp>
        <p:nvSpPr>
          <p:cNvPr id="3" name="Rectangle 2"/>
          <p:cNvSpPr>
            <a:spLocks noGrp="1" noChangeArrowheads="1"/>
          </p:cNvSpPr>
          <p:nvPr>
            <p:ph type="title"/>
          </p:nvPr>
        </p:nvSpPr>
        <p:spPr>
          <a:xfrm>
            <a:off x="838200" y="214313"/>
            <a:ext cx="7793038" cy="1004887"/>
          </a:xfrm>
        </p:spPr>
        <p:txBody>
          <a:bodyPr/>
          <a:lstStyle/>
          <a:p>
            <a:pPr eaLnBrk="1" hangingPunct="1"/>
            <a:r>
              <a:rPr lang="en-US" altLang="zh-CN" dirty="0"/>
              <a:t>11.4 </a:t>
            </a:r>
            <a:r>
              <a:rPr lang="zh-CN" altLang="en-US" dirty="0"/>
              <a:t>网络层安全协议</a:t>
            </a:r>
            <a:r>
              <a:rPr lang="en-US" altLang="zh-CN" dirty="0"/>
              <a:t>---IPSec</a:t>
            </a:r>
          </a:p>
        </p:txBody>
      </p:sp>
    </p:spTree>
    <p:extLst>
      <p:ext uri="{BB962C8B-B14F-4D97-AF65-F5344CB8AC3E}">
        <p14:creationId xmlns:p14="http://schemas.microsoft.com/office/powerpoint/2010/main" val="19738023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3"/>
          <p:cNvSpPr>
            <a:spLocks noGrp="1" noChangeArrowheads="1"/>
          </p:cNvSpPr>
          <p:nvPr>
            <p:ph type="body" idx="1"/>
          </p:nvPr>
        </p:nvSpPr>
        <p:spPr>
          <a:xfrm>
            <a:off x="283342" y="1539328"/>
            <a:ext cx="8305800" cy="4619734"/>
          </a:xfrm>
        </p:spPr>
        <p:txBody>
          <a:bodyPr/>
          <a:lstStyle/>
          <a:p>
            <a:pPr eaLnBrk="1" hangingPunct="1">
              <a:lnSpc>
                <a:spcPct val="150000"/>
              </a:lnSpc>
              <a:buFont typeface="Wingdings" panose="05000000000000000000" pitchFamily="2" charset="2"/>
              <a:buNone/>
            </a:pPr>
            <a:r>
              <a:rPr lang="en-US" altLang="zh-CN" sz="1800" b="1" dirty="0">
                <a:solidFill>
                  <a:schemeClr val="hlink"/>
                </a:solidFill>
                <a:latin typeface="宋体" panose="02010600030101010101" pitchFamily="2" charset="-122"/>
              </a:rPr>
              <a:t>  SA</a:t>
            </a:r>
            <a:r>
              <a:rPr lang="zh-CN" altLang="en-US" sz="1800" b="1" dirty="0">
                <a:solidFill>
                  <a:schemeClr val="hlink"/>
                </a:solidFill>
                <a:latin typeface="宋体" panose="02010600030101010101" pitchFamily="2" charset="-122"/>
              </a:rPr>
              <a:t>是单向的</a:t>
            </a:r>
          </a:p>
          <a:p>
            <a:pPr eaLnBrk="1" hangingPunct="1">
              <a:lnSpc>
                <a:spcPct val="150000"/>
              </a:lnSpc>
              <a:buFont typeface="Wingdings" panose="05000000000000000000" pitchFamily="2" charset="2"/>
              <a:buNone/>
            </a:pPr>
            <a:r>
              <a:rPr lang="zh-CN" altLang="en-US" sz="1800" dirty="0">
                <a:latin typeface="宋体" panose="02010600030101010101" pitchFamily="2" charset="-122"/>
              </a:rPr>
              <a:t>   如果两台主机</a:t>
            </a:r>
            <a:r>
              <a:rPr lang="en-US" altLang="zh-CN" sz="1800" dirty="0">
                <a:latin typeface="宋体" panose="02010600030101010101" pitchFamily="2" charset="-122"/>
              </a:rPr>
              <a:t>A</a:t>
            </a:r>
            <a:r>
              <a:rPr lang="zh-CN" altLang="en-US" sz="1800" dirty="0">
                <a:latin typeface="宋体" panose="02010600030101010101" pitchFamily="2" charset="-122"/>
              </a:rPr>
              <a:t>、</a:t>
            </a:r>
            <a:r>
              <a:rPr lang="en-US" altLang="zh-CN" sz="1800" dirty="0">
                <a:latin typeface="宋体" panose="02010600030101010101" pitchFamily="2" charset="-122"/>
              </a:rPr>
              <a:t>B</a:t>
            </a:r>
            <a:r>
              <a:rPr lang="zh-CN" altLang="en-US" sz="1800" dirty="0">
                <a:latin typeface="宋体" panose="02010600030101010101" pitchFamily="2" charset="-122"/>
              </a:rPr>
              <a:t>正在利用</a:t>
            </a:r>
            <a:r>
              <a:rPr lang="en-US" altLang="zh-CN" sz="1800" dirty="0">
                <a:latin typeface="宋体" panose="02010600030101010101" pitchFamily="2" charset="-122"/>
              </a:rPr>
              <a:t>ESP</a:t>
            </a:r>
            <a:r>
              <a:rPr lang="zh-CN" altLang="en-US" sz="1800" dirty="0">
                <a:latin typeface="宋体" panose="02010600030101010101" pitchFamily="2" charset="-122"/>
              </a:rPr>
              <a:t>通信，那么主机</a:t>
            </a:r>
            <a:r>
              <a:rPr lang="en-US" altLang="zh-CN" sz="1800" dirty="0">
                <a:latin typeface="宋体" panose="02010600030101010101" pitchFamily="2" charset="-122"/>
              </a:rPr>
              <a:t>A</a:t>
            </a:r>
            <a:r>
              <a:rPr lang="zh-CN" altLang="en-US" sz="1800" dirty="0">
                <a:latin typeface="宋体" panose="02010600030101010101" pitchFamily="2" charset="-122"/>
              </a:rPr>
              <a:t>需要一个用来处理外出数据包的</a:t>
            </a:r>
            <a:r>
              <a:rPr lang="en-US" altLang="zh-CN" sz="1800" dirty="0">
                <a:latin typeface="宋体" panose="02010600030101010101" pitchFamily="2" charset="-122"/>
              </a:rPr>
              <a:t>SA(out)</a:t>
            </a:r>
            <a:r>
              <a:rPr lang="zh-CN" altLang="en-US" sz="1800" dirty="0">
                <a:latin typeface="宋体" panose="02010600030101010101" pitchFamily="2" charset="-122"/>
              </a:rPr>
              <a:t>，还需要一个处理进入数据包的</a:t>
            </a:r>
            <a:r>
              <a:rPr lang="en-US" altLang="zh-CN" sz="1800" dirty="0">
                <a:latin typeface="宋体" panose="02010600030101010101" pitchFamily="2" charset="-122"/>
              </a:rPr>
              <a:t>SA(in)</a:t>
            </a:r>
            <a:r>
              <a:rPr lang="zh-CN" altLang="en-US" sz="1800" dirty="0">
                <a:latin typeface="宋体" panose="02010600030101010101" pitchFamily="2" charset="-122"/>
              </a:rPr>
              <a:t>。</a:t>
            </a:r>
          </a:p>
          <a:p>
            <a:pPr eaLnBrk="1" hangingPunct="1">
              <a:lnSpc>
                <a:spcPct val="150000"/>
              </a:lnSpc>
              <a:spcBef>
                <a:spcPts val="1800"/>
              </a:spcBef>
              <a:buFont typeface="Wingdings" panose="05000000000000000000" pitchFamily="2" charset="2"/>
              <a:buNone/>
            </a:pPr>
            <a:r>
              <a:rPr lang="zh-CN" altLang="en-US" sz="1800" dirty="0">
                <a:latin typeface="宋体" panose="02010600030101010101" pitchFamily="2" charset="-122"/>
              </a:rPr>
              <a:t>   主机</a:t>
            </a:r>
            <a:r>
              <a:rPr lang="en-US" altLang="zh-CN" sz="1800" dirty="0">
                <a:latin typeface="宋体" panose="02010600030101010101" pitchFamily="2" charset="-122"/>
              </a:rPr>
              <a:t>A</a:t>
            </a:r>
            <a:r>
              <a:rPr lang="zh-CN" altLang="en-US" sz="1800" dirty="0">
                <a:latin typeface="宋体" panose="02010600030101010101" pitchFamily="2" charset="-122"/>
              </a:rPr>
              <a:t>的</a:t>
            </a:r>
            <a:r>
              <a:rPr lang="en-US" altLang="zh-CN" sz="1800" dirty="0">
                <a:latin typeface="宋体" panose="02010600030101010101" pitchFamily="2" charset="-122"/>
              </a:rPr>
              <a:t>SA(out)</a:t>
            </a:r>
            <a:r>
              <a:rPr lang="zh-CN" altLang="en-US" sz="1800" dirty="0">
                <a:latin typeface="宋体" panose="02010600030101010101" pitchFamily="2" charset="-122"/>
              </a:rPr>
              <a:t>和主机</a:t>
            </a:r>
            <a:r>
              <a:rPr lang="en-US" altLang="zh-CN" sz="1800" dirty="0">
                <a:latin typeface="宋体" panose="02010600030101010101" pitchFamily="2" charset="-122"/>
              </a:rPr>
              <a:t>B</a:t>
            </a:r>
            <a:r>
              <a:rPr lang="zh-CN" altLang="en-US" sz="1800" dirty="0">
                <a:latin typeface="宋体" panose="02010600030101010101" pitchFamily="2" charset="-122"/>
              </a:rPr>
              <a:t>的</a:t>
            </a:r>
            <a:r>
              <a:rPr lang="en-US" altLang="zh-CN" sz="1800" dirty="0">
                <a:latin typeface="宋体" panose="02010600030101010101" pitchFamily="2" charset="-122"/>
              </a:rPr>
              <a:t>SA(in)</a:t>
            </a:r>
            <a:r>
              <a:rPr lang="zh-CN" altLang="en-US" sz="1800" dirty="0">
                <a:latin typeface="宋体" panose="02010600030101010101" pitchFamily="2" charset="-122"/>
              </a:rPr>
              <a:t>共享相同的加密参数，主机</a:t>
            </a:r>
            <a:r>
              <a:rPr lang="en-US" altLang="zh-CN" sz="1800" dirty="0">
                <a:latin typeface="宋体" panose="02010600030101010101" pitchFamily="2" charset="-122"/>
              </a:rPr>
              <a:t>B</a:t>
            </a:r>
            <a:r>
              <a:rPr lang="zh-CN" altLang="en-US" sz="1800" dirty="0">
                <a:latin typeface="宋体" panose="02010600030101010101" pitchFamily="2" charset="-122"/>
              </a:rPr>
              <a:t>的</a:t>
            </a:r>
            <a:r>
              <a:rPr lang="en-US" altLang="zh-CN" sz="1800" dirty="0">
                <a:latin typeface="宋体" panose="02010600030101010101" pitchFamily="2" charset="-122"/>
              </a:rPr>
              <a:t>SA(out)</a:t>
            </a:r>
            <a:r>
              <a:rPr lang="zh-CN" altLang="en-US" sz="1800" dirty="0">
                <a:latin typeface="宋体" panose="02010600030101010101" pitchFamily="2" charset="-122"/>
              </a:rPr>
              <a:t>和主机</a:t>
            </a:r>
            <a:r>
              <a:rPr lang="en-US" altLang="zh-CN" sz="1800" dirty="0">
                <a:latin typeface="宋体" panose="02010600030101010101" pitchFamily="2" charset="-122"/>
              </a:rPr>
              <a:t>A</a:t>
            </a:r>
            <a:r>
              <a:rPr lang="zh-CN" altLang="en-US" sz="1800" dirty="0">
                <a:latin typeface="宋体" panose="02010600030101010101" pitchFamily="2" charset="-122"/>
              </a:rPr>
              <a:t>的</a:t>
            </a:r>
            <a:r>
              <a:rPr lang="en-US" altLang="zh-CN" sz="1800" dirty="0">
                <a:latin typeface="宋体" panose="02010600030101010101" pitchFamily="2" charset="-122"/>
              </a:rPr>
              <a:t>SA(in)</a:t>
            </a:r>
            <a:r>
              <a:rPr lang="zh-CN" altLang="en-US" sz="1800" dirty="0">
                <a:latin typeface="宋体" panose="02010600030101010101" pitchFamily="2" charset="-122"/>
              </a:rPr>
              <a:t>共享相同的加密参数。</a:t>
            </a:r>
          </a:p>
          <a:p>
            <a:pPr eaLnBrk="1" hangingPunct="1">
              <a:lnSpc>
                <a:spcPct val="150000"/>
              </a:lnSpc>
              <a:spcBef>
                <a:spcPts val="1800"/>
              </a:spcBef>
              <a:buFont typeface="Wingdings" panose="05000000000000000000" pitchFamily="2" charset="2"/>
              <a:buNone/>
            </a:pPr>
            <a:r>
              <a:rPr lang="zh-CN" altLang="en-US" sz="1800" dirty="0">
                <a:latin typeface="宋体" panose="02010600030101010101" pitchFamily="2" charset="-122"/>
              </a:rPr>
              <a:t>   </a:t>
            </a:r>
            <a:r>
              <a:rPr lang="en-US" altLang="zh-CN" sz="1800" dirty="0">
                <a:latin typeface="宋体" panose="02010600030101010101" pitchFamily="2" charset="-122"/>
              </a:rPr>
              <a:t>SA</a:t>
            </a:r>
            <a:r>
              <a:rPr lang="zh-CN" altLang="en-US" sz="1800" dirty="0">
                <a:latin typeface="宋体" panose="02010600030101010101" pitchFamily="2" charset="-122"/>
              </a:rPr>
              <a:t>可提供</a:t>
            </a:r>
            <a:r>
              <a:rPr lang="en-US" altLang="zh-CN" sz="1800" dirty="0">
                <a:latin typeface="宋体" panose="02010600030101010101" pitchFamily="2" charset="-122"/>
              </a:rPr>
              <a:t>AH</a:t>
            </a:r>
            <a:r>
              <a:rPr lang="zh-CN" altLang="en-US" sz="1800" dirty="0">
                <a:latin typeface="宋体" panose="02010600030101010101" pitchFamily="2" charset="-122"/>
              </a:rPr>
              <a:t>或者</a:t>
            </a:r>
            <a:r>
              <a:rPr lang="en-US" altLang="zh-CN" sz="1800" dirty="0">
                <a:latin typeface="宋体" panose="02010600030101010101" pitchFamily="2" charset="-122"/>
              </a:rPr>
              <a:t>ESP</a:t>
            </a:r>
            <a:r>
              <a:rPr lang="zh-CN" altLang="en-US" sz="1800" dirty="0">
                <a:latin typeface="宋体" panose="02010600030101010101" pitchFamily="2" charset="-122"/>
              </a:rPr>
              <a:t>安全服务，但不能同时提供。如果一个流量同时使用了</a:t>
            </a:r>
            <a:r>
              <a:rPr lang="en-US" altLang="zh-CN" sz="1800" dirty="0">
                <a:latin typeface="宋体" panose="02010600030101010101" pitchFamily="2" charset="-122"/>
              </a:rPr>
              <a:t>AH </a:t>
            </a:r>
            <a:r>
              <a:rPr lang="zh-CN" altLang="en-US" sz="1800" dirty="0">
                <a:latin typeface="宋体" panose="02010600030101010101" pitchFamily="2" charset="-122"/>
              </a:rPr>
              <a:t>和</a:t>
            </a:r>
            <a:r>
              <a:rPr lang="en-US" altLang="zh-CN" sz="1800" dirty="0">
                <a:latin typeface="宋体" panose="02010600030101010101" pitchFamily="2" charset="-122"/>
              </a:rPr>
              <a:t>ESP</a:t>
            </a:r>
            <a:r>
              <a:rPr lang="zh-CN" altLang="en-US" sz="1800" dirty="0">
                <a:latin typeface="宋体" panose="02010600030101010101" pitchFamily="2" charset="-122"/>
              </a:rPr>
              <a:t>，那就必须为该流量建立两个</a:t>
            </a:r>
            <a:r>
              <a:rPr lang="en-US" altLang="zh-CN" sz="1800" dirty="0">
                <a:latin typeface="宋体" panose="02010600030101010101" pitchFamily="2" charset="-122"/>
              </a:rPr>
              <a:t>(</a:t>
            </a:r>
            <a:r>
              <a:rPr lang="zh-CN" altLang="en-US" sz="1800" dirty="0">
                <a:latin typeface="宋体" panose="02010600030101010101" pitchFamily="2" charset="-122"/>
              </a:rPr>
              <a:t>或更多个</a:t>
            </a:r>
            <a:r>
              <a:rPr lang="en-US" altLang="zh-CN" sz="1800" dirty="0">
                <a:latin typeface="宋体" panose="02010600030101010101" pitchFamily="2" charset="-122"/>
              </a:rPr>
              <a:t>)SA</a:t>
            </a:r>
            <a:r>
              <a:rPr lang="zh-CN" altLang="en-US" sz="1800" dirty="0">
                <a:latin typeface="宋体" panose="02010600030101010101" pitchFamily="2" charset="-122"/>
              </a:rPr>
              <a:t>。</a:t>
            </a:r>
          </a:p>
          <a:p>
            <a:pPr eaLnBrk="1" hangingPunct="1">
              <a:lnSpc>
                <a:spcPct val="150000"/>
              </a:lnSpc>
              <a:spcBef>
                <a:spcPts val="1800"/>
              </a:spcBef>
              <a:buFont typeface="Wingdings" panose="05000000000000000000" pitchFamily="2" charset="2"/>
              <a:buNone/>
            </a:pPr>
            <a:r>
              <a:rPr lang="zh-CN" altLang="en-US" sz="1800" dirty="0">
                <a:latin typeface="宋体" panose="02010600030101010101" pitchFamily="2" charset="-122"/>
              </a:rPr>
              <a:t>   为了保证两台主机或安全网关之间典型的双向通信，至少需要建立两个</a:t>
            </a:r>
            <a:r>
              <a:rPr lang="en-US" altLang="zh-CN" sz="1800" dirty="0">
                <a:latin typeface="宋体" panose="02010600030101010101" pitchFamily="2" charset="-122"/>
              </a:rPr>
              <a:t>SA(</a:t>
            </a:r>
            <a:r>
              <a:rPr lang="zh-CN" altLang="en-US" sz="1800" dirty="0">
                <a:latin typeface="宋体" panose="02010600030101010101" pitchFamily="2" charset="-122"/>
              </a:rPr>
              <a:t>每个方向一个</a:t>
            </a:r>
            <a:r>
              <a:rPr lang="en-US" altLang="zh-CN" sz="1800" dirty="0">
                <a:latin typeface="宋体" panose="02010600030101010101" pitchFamily="2" charset="-122"/>
              </a:rPr>
              <a:t>)</a:t>
            </a:r>
          </a:p>
        </p:txBody>
      </p:sp>
      <p:sp>
        <p:nvSpPr>
          <p:cNvPr id="3" name="Rectangle 2"/>
          <p:cNvSpPr>
            <a:spLocks noGrp="1" noChangeArrowheads="1"/>
          </p:cNvSpPr>
          <p:nvPr>
            <p:ph type="title"/>
          </p:nvPr>
        </p:nvSpPr>
        <p:spPr>
          <a:xfrm>
            <a:off x="368300" y="265113"/>
            <a:ext cx="7793038" cy="1004887"/>
          </a:xfrm>
        </p:spPr>
        <p:txBody>
          <a:bodyPr/>
          <a:lstStyle/>
          <a:p>
            <a:pPr eaLnBrk="1" hangingPunct="1"/>
            <a:r>
              <a:rPr lang="en-US" altLang="zh-CN" dirty="0"/>
              <a:t>11.4 </a:t>
            </a:r>
            <a:r>
              <a:rPr lang="zh-CN" altLang="en-US" dirty="0"/>
              <a:t>网络层安全协议</a:t>
            </a:r>
            <a:r>
              <a:rPr lang="en-US" altLang="zh-CN" dirty="0"/>
              <a:t>---IPSec</a:t>
            </a:r>
          </a:p>
        </p:txBody>
      </p:sp>
    </p:spTree>
    <p:extLst>
      <p:ext uri="{BB962C8B-B14F-4D97-AF65-F5344CB8AC3E}">
        <p14:creationId xmlns:p14="http://schemas.microsoft.com/office/powerpoint/2010/main" val="10040591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4"/>
          <p:cNvSpPr>
            <a:spLocks noGrp="1" noChangeArrowheads="1"/>
          </p:cNvSpPr>
          <p:nvPr>
            <p:ph type="body" idx="1"/>
          </p:nvPr>
        </p:nvSpPr>
        <p:spPr>
          <a:xfrm>
            <a:off x="508000" y="1409700"/>
            <a:ext cx="7772400" cy="4572000"/>
          </a:xfrm>
          <a:noFill/>
        </p:spPr>
        <p:txBody>
          <a:bodyPr/>
          <a:lstStyle/>
          <a:p>
            <a:pPr eaLnBrk="1" hangingPunct="1">
              <a:lnSpc>
                <a:spcPct val="90000"/>
              </a:lnSpc>
              <a:buFont typeface="Wingdings" panose="05000000000000000000" pitchFamily="2" charset="2"/>
              <a:buNone/>
            </a:pPr>
            <a:r>
              <a:rPr lang="en-US" altLang="zh-CN" sz="2400" b="1" dirty="0">
                <a:solidFill>
                  <a:schemeClr val="hlink"/>
                </a:solidFill>
                <a:latin typeface="宋体" panose="02010600030101010101" pitchFamily="2" charset="-122"/>
              </a:rPr>
              <a:t>(2)</a:t>
            </a:r>
            <a:r>
              <a:rPr lang="zh-CN" altLang="en-US" sz="2400" b="1" dirty="0">
                <a:solidFill>
                  <a:schemeClr val="hlink"/>
                </a:solidFill>
                <a:latin typeface="宋体" panose="02010600030101010101" pitchFamily="2" charset="-122"/>
              </a:rPr>
              <a:t>安全关联</a:t>
            </a:r>
            <a:r>
              <a:rPr lang="en-US" altLang="zh-CN" sz="2400" b="1" dirty="0">
                <a:solidFill>
                  <a:schemeClr val="hlink"/>
                </a:solidFill>
                <a:latin typeface="宋体" panose="02010600030101010101" pitchFamily="2" charset="-122"/>
              </a:rPr>
              <a:t>SA</a:t>
            </a:r>
            <a:r>
              <a:rPr lang="zh-CN" altLang="en-US" sz="2400" b="1" dirty="0">
                <a:solidFill>
                  <a:schemeClr val="hlink"/>
                </a:solidFill>
                <a:latin typeface="宋体" panose="02010600030101010101" pitchFamily="2" charset="-122"/>
              </a:rPr>
              <a:t>的表示：三元组</a:t>
            </a:r>
          </a:p>
          <a:p>
            <a:pPr eaLnBrk="1" hangingPunct="1">
              <a:lnSpc>
                <a:spcPct val="90000"/>
              </a:lnSpc>
              <a:buFont typeface="Wingdings" panose="05000000000000000000" pitchFamily="2" charset="2"/>
              <a:buNone/>
            </a:pPr>
            <a:r>
              <a:rPr lang="zh-CN" altLang="en-US" sz="2000" dirty="0">
                <a:latin typeface="宋体" panose="02010600030101010101" pitchFamily="2" charset="-122"/>
              </a:rPr>
              <a:t>   （安全参数索引，目的</a:t>
            </a:r>
            <a:r>
              <a:rPr lang="en-US" altLang="zh-CN" sz="2000" dirty="0">
                <a:latin typeface="宋体" panose="02010600030101010101" pitchFamily="2" charset="-122"/>
              </a:rPr>
              <a:t>IP</a:t>
            </a:r>
            <a:r>
              <a:rPr lang="zh-CN" altLang="en-US" sz="2000" dirty="0">
                <a:latin typeface="宋体" panose="02010600030101010101" pitchFamily="2" charset="-122"/>
              </a:rPr>
              <a:t>地址，安全服务</a:t>
            </a:r>
            <a:r>
              <a:rPr lang="en-US" altLang="zh-CN" sz="2000" dirty="0">
                <a:latin typeface="宋体" panose="02010600030101010101" pitchFamily="2" charset="-122"/>
              </a:rPr>
              <a:t>/</a:t>
            </a:r>
            <a:r>
              <a:rPr lang="zh-CN" altLang="en-US" sz="2000" dirty="0">
                <a:latin typeface="宋体" panose="02010600030101010101" pitchFamily="2" charset="-122"/>
              </a:rPr>
              <a:t>协议标识符）</a:t>
            </a:r>
          </a:p>
          <a:p>
            <a:pPr eaLnBrk="1" hangingPunct="1">
              <a:lnSpc>
                <a:spcPct val="90000"/>
              </a:lnSpc>
              <a:buFont typeface="Wingdings" panose="05000000000000000000" pitchFamily="2" charset="2"/>
              <a:buNone/>
            </a:pPr>
            <a:endParaRPr lang="zh-CN" altLang="en-US" sz="2000" dirty="0">
              <a:latin typeface="宋体" panose="02010600030101010101" pitchFamily="2" charset="-122"/>
            </a:endParaRPr>
          </a:p>
          <a:p>
            <a:pPr eaLnBrk="1" hangingPunct="1">
              <a:lnSpc>
                <a:spcPct val="90000"/>
              </a:lnSpc>
              <a:buFont typeface="Wingdings" panose="05000000000000000000" pitchFamily="2" charset="2"/>
              <a:buNone/>
            </a:pPr>
            <a:r>
              <a:rPr lang="zh-CN" altLang="en-US" sz="2000" b="1" dirty="0">
                <a:solidFill>
                  <a:schemeClr val="hlink"/>
                </a:solidFill>
                <a:latin typeface="宋体" panose="02010600030101010101" pitchFamily="2" charset="-122"/>
              </a:rPr>
              <a:t>   </a:t>
            </a:r>
            <a:r>
              <a:rPr lang="en-US" altLang="zh-CN" sz="2000" b="1" dirty="0">
                <a:solidFill>
                  <a:schemeClr val="hlink"/>
                </a:solidFill>
                <a:latin typeface="宋体" panose="02010600030101010101" pitchFamily="2" charset="-122"/>
              </a:rPr>
              <a:t>1) </a:t>
            </a:r>
            <a:r>
              <a:rPr lang="zh-CN" altLang="en-US" sz="2000" b="1" dirty="0">
                <a:solidFill>
                  <a:schemeClr val="hlink"/>
                </a:solidFill>
                <a:latin typeface="宋体" panose="02010600030101010101" pitchFamily="2" charset="-122"/>
              </a:rPr>
              <a:t>安全参数索引（</a:t>
            </a:r>
            <a:r>
              <a:rPr lang="en-US" altLang="zh-CN" sz="2000" b="1" dirty="0">
                <a:solidFill>
                  <a:schemeClr val="hlink"/>
                </a:solidFill>
                <a:latin typeface="宋体" panose="02010600030101010101" pitchFamily="2" charset="-122"/>
              </a:rPr>
              <a:t>SPI</a:t>
            </a:r>
            <a:r>
              <a:rPr lang="zh-CN" altLang="en-US" sz="2000" b="1" dirty="0">
                <a:solidFill>
                  <a:schemeClr val="hlink"/>
                </a:solidFill>
                <a:latin typeface="宋体" panose="02010600030101010101" pitchFamily="2" charset="-122"/>
              </a:rPr>
              <a:t>）</a:t>
            </a:r>
          </a:p>
          <a:p>
            <a:pPr eaLnBrk="1" hangingPunct="1">
              <a:lnSpc>
                <a:spcPct val="90000"/>
              </a:lnSpc>
              <a:buFont typeface="Wingdings" panose="05000000000000000000" pitchFamily="2" charset="2"/>
              <a:buNone/>
            </a:pPr>
            <a:r>
              <a:rPr lang="zh-CN" altLang="en-US" sz="2000" dirty="0">
                <a:latin typeface="宋体" panose="02010600030101010101" pitchFamily="2" charset="-122"/>
              </a:rPr>
              <a:t>     </a:t>
            </a:r>
            <a:r>
              <a:rPr lang="en-US" altLang="zh-CN" sz="2000" dirty="0">
                <a:latin typeface="宋体" panose="02010600030101010101" pitchFamily="2" charset="-122"/>
              </a:rPr>
              <a:t>SPI</a:t>
            </a:r>
            <a:r>
              <a:rPr lang="zh-CN" altLang="en-US" sz="2000" dirty="0">
                <a:latin typeface="宋体" panose="02010600030101010101" pitchFamily="2" charset="-122"/>
              </a:rPr>
              <a:t>是一个</a:t>
            </a:r>
            <a:r>
              <a:rPr lang="en-US" altLang="zh-CN" sz="2000" dirty="0">
                <a:latin typeface="宋体" panose="02010600030101010101" pitchFamily="2" charset="-122"/>
              </a:rPr>
              <a:t>32</a:t>
            </a:r>
            <a:r>
              <a:rPr lang="zh-CN" altLang="en-US" sz="2000" dirty="0">
                <a:latin typeface="宋体" panose="02010600030101010101" pitchFamily="2" charset="-122"/>
              </a:rPr>
              <a:t>位长的数据，发送方在每个数据包上加载一个</a:t>
            </a:r>
            <a:r>
              <a:rPr lang="en-US" altLang="zh-CN" sz="2000" dirty="0">
                <a:latin typeface="宋体" panose="02010600030101010101" pitchFamily="2" charset="-122"/>
              </a:rPr>
              <a:t>SPI</a:t>
            </a:r>
            <a:r>
              <a:rPr lang="zh-CN" altLang="en-US" sz="2000" dirty="0">
                <a:latin typeface="宋体" panose="02010600030101010101" pitchFamily="2" charset="-122"/>
              </a:rPr>
              <a:t>，接受方使用这个值在安全关联数据库</a:t>
            </a:r>
            <a:r>
              <a:rPr lang="en-US" altLang="zh-CN" sz="2000" dirty="0">
                <a:latin typeface="宋体" panose="02010600030101010101" pitchFamily="2" charset="-122"/>
              </a:rPr>
              <a:t>SAD</a:t>
            </a:r>
            <a:r>
              <a:rPr lang="zh-CN" altLang="en-US" sz="2000" dirty="0">
                <a:latin typeface="宋体" panose="02010600030101010101" pitchFamily="2" charset="-122"/>
              </a:rPr>
              <a:t>中进行检索查询，提取所需要的</a:t>
            </a:r>
            <a:r>
              <a:rPr lang="en-US" altLang="zh-CN" sz="2000" dirty="0">
                <a:latin typeface="宋体" panose="02010600030101010101" pitchFamily="2" charset="-122"/>
              </a:rPr>
              <a:t>SA</a:t>
            </a:r>
            <a:r>
              <a:rPr lang="zh-CN" altLang="en-US" sz="2000" dirty="0">
                <a:latin typeface="宋体" panose="02010600030101010101" pitchFamily="2" charset="-122"/>
              </a:rPr>
              <a:t>，以便处理接收的分组</a:t>
            </a:r>
          </a:p>
          <a:p>
            <a:pPr eaLnBrk="1" hangingPunct="1">
              <a:lnSpc>
                <a:spcPct val="90000"/>
              </a:lnSpc>
              <a:buFont typeface="Wingdings" panose="05000000000000000000" pitchFamily="2" charset="2"/>
              <a:buNone/>
            </a:pPr>
            <a:endParaRPr lang="zh-CN" altLang="en-US" sz="2000" dirty="0">
              <a:latin typeface="宋体" panose="02010600030101010101" pitchFamily="2" charset="-122"/>
            </a:endParaRPr>
          </a:p>
          <a:p>
            <a:pPr eaLnBrk="1" hangingPunct="1">
              <a:lnSpc>
                <a:spcPct val="90000"/>
              </a:lnSpc>
              <a:buFont typeface="Wingdings" panose="05000000000000000000" pitchFamily="2" charset="2"/>
              <a:buNone/>
            </a:pPr>
            <a:r>
              <a:rPr lang="zh-CN" altLang="en-US" sz="2000" b="1" dirty="0">
                <a:solidFill>
                  <a:schemeClr val="hlink"/>
                </a:solidFill>
                <a:latin typeface="宋体" panose="02010600030101010101" pitchFamily="2" charset="-122"/>
              </a:rPr>
              <a:t>    </a:t>
            </a:r>
            <a:r>
              <a:rPr lang="en-US" altLang="zh-CN" sz="2000" b="1" dirty="0">
                <a:solidFill>
                  <a:schemeClr val="hlink"/>
                </a:solidFill>
                <a:latin typeface="宋体" panose="02010600030101010101" pitchFamily="2" charset="-122"/>
              </a:rPr>
              <a:t>2) </a:t>
            </a:r>
            <a:r>
              <a:rPr lang="zh-CN" altLang="en-US" sz="2000" b="1" dirty="0">
                <a:solidFill>
                  <a:schemeClr val="hlink"/>
                </a:solidFill>
                <a:latin typeface="宋体" panose="02010600030101010101" pitchFamily="2" charset="-122"/>
              </a:rPr>
              <a:t>目的</a:t>
            </a:r>
            <a:r>
              <a:rPr lang="en-US" altLang="zh-CN" sz="2000" b="1" dirty="0">
                <a:solidFill>
                  <a:schemeClr val="hlink"/>
                </a:solidFill>
                <a:latin typeface="宋体" panose="02010600030101010101" pitchFamily="2" charset="-122"/>
              </a:rPr>
              <a:t>IP</a:t>
            </a:r>
            <a:r>
              <a:rPr lang="zh-CN" altLang="en-US" sz="2000" b="1" dirty="0">
                <a:solidFill>
                  <a:schemeClr val="hlink"/>
                </a:solidFill>
                <a:latin typeface="宋体" panose="02010600030101010101" pitchFamily="2" charset="-122"/>
              </a:rPr>
              <a:t>地址</a:t>
            </a:r>
          </a:p>
          <a:p>
            <a:pPr eaLnBrk="1" hangingPunct="1">
              <a:lnSpc>
                <a:spcPct val="90000"/>
              </a:lnSpc>
              <a:buFont typeface="Wingdings" panose="05000000000000000000" pitchFamily="2" charset="2"/>
              <a:buNone/>
            </a:pPr>
            <a:r>
              <a:rPr lang="zh-CN" altLang="en-US" sz="2000" dirty="0">
                <a:latin typeface="宋体" panose="02010600030101010101" pitchFamily="2" charset="-122"/>
              </a:rPr>
              <a:t>    可以是终端主机的</a:t>
            </a:r>
            <a:r>
              <a:rPr lang="en-US" altLang="zh-CN" sz="2000" dirty="0">
                <a:latin typeface="宋体" panose="02010600030101010101" pitchFamily="2" charset="-122"/>
              </a:rPr>
              <a:t>IP</a:t>
            </a:r>
            <a:r>
              <a:rPr lang="zh-CN" altLang="en-US" sz="2000" dirty="0">
                <a:latin typeface="宋体" panose="02010600030101010101" pitchFamily="2" charset="-122"/>
              </a:rPr>
              <a:t>地址，也可以是前端设备（如防火墙或路由器）的</a:t>
            </a:r>
            <a:r>
              <a:rPr lang="en-US" altLang="zh-CN" sz="2000" dirty="0">
                <a:latin typeface="宋体" panose="02010600030101010101" pitchFamily="2" charset="-122"/>
              </a:rPr>
              <a:t>IP</a:t>
            </a:r>
            <a:r>
              <a:rPr lang="zh-CN" altLang="en-US" sz="2000" dirty="0">
                <a:latin typeface="宋体" panose="02010600030101010101" pitchFamily="2" charset="-122"/>
              </a:rPr>
              <a:t>地址</a:t>
            </a:r>
          </a:p>
          <a:p>
            <a:pPr eaLnBrk="1" hangingPunct="1">
              <a:lnSpc>
                <a:spcPct val="90000"/>
              </a:lnSpc>
              <a:buFont typeface="Wingdings" panose="05000000000000000000" pitchFamily="2" charset="2"/>
              <a:buNone/>
            </a:pPr>
            <a:endParaRPr lang="zh-CN" altLang="en-US" sz="2000" dirty="0">
              <a:latin typeface="宋体" panose="02010600030101010101" pitchFamily="2" charset="-122"/>
            </a:endParaRPr>
          </a:p>
          <a:p>
            <a:pPr eaLnBrk="1" hangingPunct="1">
              <a:lnSpc>
                <a:spcPct val="90000"/>
              </a:lnSpc>
              <a:buFont typeface="Wingdings" panose="05000000000000000000" pitchFamily="2" charset="2"/>
              <a:buNone/>
            </a:pPr>
            <a:r>
              <a:rPr lang="zh-CN" altLang="en-US" sz="2000" b="1" dirty="0">
                <a:solidFill>
                  <a:schemeClr val="hlink"/>
                </a:solidFill>
                <a:latin typeface="宋体" panose="02010600030101010101" pitchFamily="2" charset="-122"/>
              </a:rPr>
              <a:t>    </a:t>
            </a:r>
            <a:r>
              <a:rPr lang="en-US" altLang="zh-CN" sz="2000" b="1" dirty="0">
                <a:solidFill>
                  <a:schemeClr val="hlink"/>
                </a:solidFill>
                <a:latin typeface="宋体" panose="02010600030101010101" pitchFamily="2" charset="-122"/>
              </a:rPr>
              <a:t>3) </a:t>
            </a:r>
            <a:r>
              <a:rPr lang="zh-CN" altLang="en-US" sz="2000" b="1" dirty="0">
                <a:solidFill>
                  <a:schemeClr val="hlink"/>
                </a:solidFill>
                <a:latin typeface="宋体" panose="02010600030101010101" pitchFamily="2" charset="-122"/>
              </a:rPr>
              <a:t>安全服务</a:t>
            </a:r>
            <a:r>
              <a:rPr lang="en-US" altLang="zh-CN" sz="2000" b="1" dirty="0">
                <a:solidFill>
                  <a:schemeClr val="hlink"/>
                </a:solidFill>
                <a:latin typeface="宋体" panose="02010600030101010101" pitchFamily="2" charset="-122"/>
              </a:rPr>
              <a:t>/</a:t>
            </a:r>
            <a:r>
              <a:rPr lang="zh-CN" altLang="en-US" sz="2000" b="1" dirty="0">
                <a:solidFill>
                  <a:schemeClr val="hlink"/>
                </a:solidFill>
                <a:latin typeface="宋体" panose="02010600030101010101" pitchFamily="2" charset="-122"/>
              </a:rPr>
              <a:t>协议标识符</a:t>
            </a:r>
          </a:p>
          <a:p>
            <a:pPr eaLnBrk="1" hangingPunct="1">
              <a:lnSpc>
                <a:spcPct val="90000"/>
              </a:lnSpc>
              <a:buFont typeface="Wingdings" panose="05000000000000000000" pitchFamily="2" charset="2"/>
              <a:buNone/>
            </a:pPr>
            <a:r>
              <a:rPr lang="zh-CN" altLang="en-US" sz="2000" dirty="0">
                <a:latin typeface="宋体" panose="02010600030101010101" pitchFamily="2" charset="-122"/>
              </a:rPr>
              <a:t>       标明该</a:t>
            </a:r>
            <a:r>
              <a:rPr lang="en-US" altLang="zh-CN" sz="2000" dirty="0">
                <a:latin typeface="宋体" panose="02010600030101010101" pitchFamily="2" charset="-122"/>
              </a:rPr>
              <a:t>SA</a:t>
            </a:r>
            <a:r>
              <a:rPr lang="zh-CN" altLang="en-US" sz="2000" dirty="0">
                <a:latin typeface="宋体" panose="02010600030101010101" pitchFamily="2" charset="-122"/>
              </a:rPr>
              <a:t>是用于</a:t>
            </a:r>
            <a:r>
              <a:rPr lang="en-US" altLang="zh-CN" sz="2000" dirty="0">
                <a:latin typeface="宋体" panose="02010600030101010101" pitchFamily="2" charset="-122"/>
              </a:rPr>
              <a:t>AH</a:t>
            </a:r>
            <a:r>
              <a:rPr lang="zh-CN" altLang="en-US" sz="2000" dirty="0">
                <a:latin typeface="宋体" panose="02010600030101010101" pitchFamily="2" charset="-122"/>
              </a:rPr>
              <a:t>还是</a:t>
            </a:r>
            <a:r>
              <a:rPr lang="en-US" altLang="zh-CN" sz="2000" dirty="0">
                <a:latin typeface="宋体" panose="02010600030101010101" pitchFamily="2" charset="-122"/>
              </a:rPr>
              <a:t>ESP</a:t>
            </a:r>
          </a:p>
        </p:txBody>
      </p:sp>
      <p:sp>
        <p:nvSpPr>
          <p:cNvPr id="3" name="Rectangle 2"/>
          <p:cNvSpPr>
            <a:spLocks noGrp="1" noChangeArrowheads="1"/>
          </p:cNvSpPr>
          <p:nvPr>
            <p:ph type="title"/>
          </p:nvPr>
        </p:nvSpPr>
        <p:spPr>
          <a:xfrm>
            <a:off x="838200" y="214313"/>
            <a:ext cx="7793038" cy="1004887"/>
          </a:xfrm>
        </p:spPr>
        <p:txBody>
          <a:bodyPr/>
          <a:lstStyle/>
          <a:p>
            <a:pPr eaLnBrk="1" hangingPunct="1"/>
            <a:r>
              <a:rPr lang="en-US" altLang="zh-CN" dirty="0"/>
              <a:t>11.4 </a:t>
            </a:r>
            <a:r>
              <a:rPr lang="zh-CN" altLang="en-US" dirty="0"/>
              <a:t>网络层安全协议</a:t>
            </a:r>
            <a:r>
              <a:rPr lang="en-US" altLang="zh-CN" dirty="0"/>
              <a:t>---IPSec</a:t>
            </a:r>
          </a:p>
        </p:txBody>
      </p:sp>
    </p:spTree>
    <p:extLst>
      <p:ext uri="{BB962C8B-B14F-4D97-AF65-F5344CB8AC3E}">
        <p14:creationId xmlns:p14="http://schemas.microsoft.com/office/powerpoint/2010/main" val="33739464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3"/>
          <p:cNvSpPr>
            <a:spLocks noGrp="1" noChangeArrowheads="1"/>
          </p:cNvSpPr>
          <p:nvPr>
            <p:ph type="body" idx="1"/>
          </p:nvPr>
        </p:nvSpPr>
        <p:spPr>
          <a:xfrm>
            <a:off x="477838" y="1527629"/>
            <a:ext cx="4191000" cy="381000"/>
          </a:xfrm>
        </p:spPr>
        <p:txBody>
          <a:bodyPr/>
          <a:lstStyle/>
          <a:p>
            <a:pPr eaLnBrk="1" hangingPunct="1">
              <a:lnSpc>
                <a:spcPct val="90000"/>
              </a:lnSpc>
              <a:buFont typeface="Wingdings" panose="05000000000000000000" pitchFamily="2" charset="2"/>
              <a:buNone/>
            </a:pPr>
            <a:r>
              <a:rPr lang="en-US" altLang="zh-CN" sz="2400" b="1">
                <a:solidFill>
                  <a:schemeClr val="hlink"/>
                </a:solidFill>
              </a:rPr>
              <a:t>(3) SAD</a:t>
            </a:r>
            <a:r>
              <a:rPr lang="zh-CN" altLang="en-US" sz="2400" b="1">
                <a:solidFill>
                  <a:schemeClr val="hlink"/>
                </a:solidFill>
              </a:rPr>
              <a:t>：安全关联数据库    </a:t>
            </a:r>
          </a:p>
        </p:txBody>
      </p:sp>
      <p:sp>
        <p:nvSpPr>
          <p:cNvPr id="91139" name="Rectangle 6"/>
          <p:cNvSpPr>
            <a:spLocks noChangeArrowheads="1"/>
          </p:cNvSpPr>
          <p:nvPr/>
        </p:nvSpPr>
        <p:spPr bwMode="auto">
          <a:xfrm>
            <a:off x="858838" y="2746829"/>
            <a:ext cx="77724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chemeClr val="folHlink"/>
              </a:buClr>
              <a:buSzPct val="60000"/>
              <a:buFont typeface="Wingdings" panose="05000000000000000000" pitchFamily="2" charset="2"/>
              <a:buNone/>
            </a:pPr>
            <a:r>
              <a:rPr lang="en-US" altLang="zh-CN" b="1" dirty="0">
                <a:solidFill>
                  <a:schemeClr val="hlink"/>
                </a:solidFill>
              </a:rPr>
              <a:t>SAD</a:t>
            </a:r>
            <a:r>
              <a:rPr lang="zh-CN" altLang="en-US" b="1" dirty="0">
                <a:solidFill>
                  <a:schemeClr val="hlink"/>
                </a:solidFill>
              </a:rPr>
              <a:t>中的参数</a:t>
            </a:r>
          </a:p>
          <a:p>
            <a:pPr eaLnBrk="1" hangingPunct="1">
              <a:spcBef>
                <a:spcPct val="20000"/>
              </a:spcBef>
              <a:buClr>
                <a:schemeClr val="folHlink"/>
              </a:buClr>
              <a:buSzPct val="60000"/>
              <a:buFont typeface="Wingdings" panose="05000000000000000000" pitchFamily="2" charset="2"/>
              <a:buNone/>
            </a:pPr>
            <a:r>
              <a:rPr lang="zh-CN" altLang="en-US" dirty="0">
                <a:solidFill>
                  <a:schemeClr val="hlink"/>
                </a:solidFill>
                <a:latin typeface="宋体" panose="02010600030101010101" pitchFamily="2" charset="-122"/>
              </a:rPr>
              <a:t>  </a:t>
            </a:r>
            <a:r>
              <a:rPr lang="en-US" altLang="zh-CN" dirty="0">
                <a:solidFill>
                  <a:schemeClr val="hlink"/>
                </a:solidFill>
                <a:latin typeface="宋体" panose="02010600030101010101" pitchFamily="2" charset="-122"/>
              </a:rPr>
              <a:t>1) AH</a:t>
            </a:r>
            <a:r>
              <a:rPr lang="zh-CN" altLang="en-US" dirty="0">
                <a:solidFill>
                  <a:schemeClr val="hlink"/>
                </a:solidFill>
                <a:latin typeface="宋体" panose="02010600030101010101" pitchFamily="2" charset="-122"/>
              </a:rPr>
              <a:t>信息</a:t>
            </a:r>
          </a:p>
          <a:p>
            <a:pPr eaLnBrk="1" hangingPunct="1">
              <a:spcBef>
                <a:spcPct val="20000"/>
              </a:spcBef>
              <a:buClr>
                <a:schemeClr val="folHlink"/>
              </a:buClr>
              <a:buSzPct val="60000"/>
              <a:buFont typeface="Wingdings" panose="05000000000000000000" pitchFamily="2" charset="2"/>
              <a:buNone/>
            </a:pPr>
            <a:r>
              <a:rPr lang="zh-CN" altLang="en-US" dirty="0">
                <a:latin typeface="宋体" panose="02010600030101010101" pitchFamily="2" charset="-122"/>
              </a:rPr>
              <a:t>     </a:t>
            </a:r>
            <a:r>
              <a:rPr lang="en-US" altLang="zh-CN" dirty="0">
                <a:latin typeface="宋体" panose="02010600030101010101" pitchFamily="2" charset="-122"/>
              </a:rPr>
              <a:t>AH</a:t>
            </a:r>
            <a:r>
              <a:rPr lang="zh-CN" altLang="en-US" dirty="0">
                <a:latin typeface="宋体" panose="02010600030101010101" pitchFamily="2" charset="-122"/>
              </a:rPr>
              <a:t>使用的鉴别算法、密钥、密钥生存期和相关参数</a:t>
            </a:r>
            <a:r>
              <a:rPr lang="zh-CN" altLang="en-US" dirty="0"/>
              <a:t> </a:t>
            </a:r>
          </a:p>
          <a:p>
            <a:pPr eaLnBrk="1" hangingPunct="1">
              <a:spcBef>
                <a:spcPct val="20000"/>
              </a:spcBef>
              <a:buClr>
                <a:schemeClr val="folHlink"/>
              </a:buClr>
              <a:buSzPct val="60000"/>
              <a:buFont typeface="Wingdings" panose="05000000000000000000" pitchFamily="2" charset="2"/>
              <a:buNone/>
            </a:pPr>
            <a:r>
              <a:rPr lang="zh-CN" altLang="en-US" dirty="0">
                <a:latin typeface="宋体" panose="02010600030101010101" pitchFamily="2" charset="-122"/>
              </a:rPr>
              <a:t>  </a:t>
            </a:r>
            <a:r>
              <a:rPr lang="en-US" altLang="zh-CN" b="1" dirty="0">
                <a:solidFill>
                  <a:schemeClr val="hlink"/>
                </a:solidFill>
                <a:latin typeface="宋体" panose="02010600030101010101" pitchFamily="2" charset="-122"/>
              </a:rPr>
              <a:t>2) ESP</a:t>
            </a:r>
            <a:r>
              <a:rPr lang="zh-CN" altLang="en-US" b="1" dirty="0">
                <a:solidFill>
                  <a:schemeClr val="hlink"/>
                </a:solidFill>
                <a:latin typeface="宋体" panose="02010600030101010101" pitchFamily="2" charset="-122"/>
              </a:rPr>
              <a:t>信息</a:t>
            </a:r>
          </a:p>
          <a:p>
            <a:pPr eaLnBrk="1" hangingPunct="1">
              <a:spcBef>
                <a:spcPct val="20000"/>
              </a:spcBef>
              <a:buClr>
                <a:schemeClr val="folHlink"/>
              </a:buClr>
              <a:buSzPct val="60000"/>
              <a:buFont typeface="Wingdings" panose="05000000000000000000" pitchFamily="2" charset="2"/>
              <a:buNone/>
            </a:pPr>
            <a:r>
              <a:rPr lang="zh-CN" altLang="en-US" dirty="0">
                <a:latin typeface="宋体" panose="02010600030101010101" pitchFamily="2" charset="-122"/>
              </a:rPr>
              <a:t>     </a:t>
            </a:r>
            <a:r>
              <a:rPr lang="en-US" altLang="zh-CN" dirty="0">
                <a:latin typeface="宋体" panose="02010600030101010101" pitchFamily="2" charset="-122"/>
              </a:rPr>
              <a:t>ESP</a:t>
            </a:r>
            <a:r>
              <a:rPr lang="zh-CN" altLang="en-US" dirty="0">
                <a:latin typeface="宋体" panose="02010600030101010101" pitchFamily="2" charset="-122"/>
              </a:rPr>
              <a:t>使用的加密算法、鉴别算法、密钥及其同步初始化向量、密钥生存期和相关的参数</a:t>
            </a:r>
            <a:r>
              <a:rPr lang="zh-CN" altLang="en-US" dirty="0"/>
              <a:t> </a:t>
            </a:r>
          </a:p>
          <a:p>
            <a:pPr eaLnBrk="1" hangingPunct="1">
              <a:spcBef>
                <a:spcPct val="20000"/>
              </a:spcBef>
              <a:buClr>
                <a:schemeClr val="folHlink"/>
              </a:buClr>
              <a:buSzPct val="60000"/>
              <a:buFont typeface="Wingdings" panose="05000000000000000000" pitchFamily="2" charset="2"/>
              <a:buNone/>
            </a:pPr>
            <a:r>
              <a:rPr lang="zh-CN" altLang="en-US" dirty="0">
                <a:latin typeface="宋体" panose="02010600030101010101" pitchFamily="2" charset="-122"/>
              </a:rPr>
              <a:t>  </a:t>
            </a:r>
            <a:r>
              <a:rPr lang="en-US" altLang="zh-CN" b="1" dirty="0">
                <a:solidFill>
                  <a:schemeClr val="hlink"/>
                </a:solidFill>
                <a:latin typeface="宋体" panose="02010600030101010101" pitchFamily="2" charset="-122"/>
              </a:rPr>
              <a:t>3) SA</a:t>
            </a:r>
            <a:r>
              <a:rPr lang="zh-CN" altLang="en-US" b="1" dirty="0">
                <a:solidFill>
                  <a:schemeClr val="hlink"/>
                </a:solidFill>
                <a:latin typeface="宋体" panose="02010600030101010101" pitchFamily="2" charset="-122"/>
              </a:rPr>
              <a:t>的生存期</a:t>
            </a:r>
            <a:r>
              <a:rPr lang="zh-CN" altLang="en-US" dirty="0"/>
              <a:t> </a:t>
            </a:r>
          </a:p>
          <a:p>
            <a:pPr eaLnBrk="1" hangingPunct="1">
              <a:spcBef>
                <a:spcPct val="20000"/>
              </a:spcBef>
              <a:buClr>
                <a:schemeClr val="folHlink"/>
              </a:buClr>
              <a:buSzPct val="60000"/>
              <a:buFont typeface="Wingdings" panose="05000000000000000000" pitchFamily="2" charset="2"/>
              <a:buNone/>
            </a:pPr>
            <a:r>
              <a:rPr lang="zh-CN" altLang="en-US" dirty="0"/>
              <a:t>        一旦到期，必须弃用</a:t>
            </a:r>
          </a:p>
        </p:txBody>
      </p:sp>
      <p:sp>
        <p:nvSpPr>
          <p:cNvPr id="91140" name="Rectangle 5"/>
          <p:cNvSpPr>
            <a:spLocks noChangeArrowheads="1"/>
          </p:cNvSpPr>
          <p:nvPr/>
        </p:nvSpPr>
        <p:spPr bwMode="auto">
          <a:xfrm>
            <a:off x="3297238" y="2061029"/>
            <a:ext cx="1524000" cy="457200"/>
          </a:xfrm>
          <a:prstGeom prst="rect">
            <a:avLst/>
          </a:prstGeom>
          <a:solidFill>
            <a:schemeClr val="bg1">
              <a:lumMod val="95000"/>
            </a:schemeClr>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t>参数</a:t>
            </a:r>
          </a:p>
        </p:txBody>
      </p:sp>
      <p:sp>
        <p:nvSpPr>
          <p:cNvPr id="91141" name="Rectangle 7"/>
          <p:cNvSpPr>
            <a:spLocks noChangeArrowheads="1"/>
          </p:cNvSpPr>
          <p:nvPr/>
        </p:nvSpPr>
        <p:spPr bwMode="auto">
          <a:xfrm>
            <a:off x="1163638" y="2061029"/>
            <a:ext cx="2133600" cy="457200"/>
          </a:xfrm>
          <a:prstGeom prst="rect">
            <a:avLst/>
          </a:prstGeom>
          <a:solidFill>
            <a:schemeClr val="bg1">
              <a:lumMod val="95000"/>
            </a:schemeClr>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dirty="0"/>
              <a:t>安全参数索引</a:t>
            </a:r>
            <a:r>
              <a:rPr lang="en-US" altLang="zh-CN" sz="1800" dirty="0"/>
              <a:t>(SPI)</a:t>
            </a:r>
          </a:p>
        </p:txBody>
      </p:sp>
      <p:sp>
        <p:nvSpPr>
          <p:cNvPr id="6" name="Rectangle 2"/>
          <p:cNvSpPr>
            <a:spLocks noGrp="1" noChangeArrowheads="1"/>
          </p:cNvSpPr>
          <p:nvPr>
            <p:ph type="title"/>
          </p:nvPr>
        </p:nvSpPr>
        <p:spPr>
          <a:xfrm>
            <a:off x="838200" y="214313"/>
            <a:ext cx="7793038" cy="1004887"/>
          </a:xfrm>
        </p:spPr>
        <p:txBody>
          <a:bodyPr/>
          <a:lstStyle/>
          <a:p>
            <a:pPr eaLnBrk="1" hangingPunct="1"/>
            <a:r>
              <a:rPr lang="en-US" altLang="zh-CN" dirty="0"/>
              <a:t>11.4 </a:t>
            </a:r>
            <a:r>
              <a:rPr lang="zh-CN" altLang="en-US" dirty="0"/>
              <a:t>网络层安全协议</a:t>
            </a:r>
            <a:r>
              <a:rPr lang="en-US" altLang="zh-CN" dirty="0"/>
              <a:t>---IPSec</a:t>
            </a:r>
          </a:p>
        </p:txBody>
      </p:sp>
    </p:spTree>
    <p:extLst>
      <p:ext uri="{BB962C8B-B14F-4D97-AF65-F5344CB8AC3E}">
        <p14:creationId xmlns:p14="http://schemas.microsoft.com/office/powerpoint/2010/main" val="37959740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3"/>
          <p:cNvSpPr>
            <a:spLocks noGrp="1" noChangeArrowheads="1"/>
          </p:cNvSpPr>
          <p:nvPr>
            <p:ph type="body" idx="1"/>
          </p:nvPr>
        </p:nvSpPr>
        <p:spPr>
          <a:xfrm>
            <a:off x="505619" y="1473200"/>
            <a:ext cx="8458200" cy="4800600"/>
          </a:xfrm>
        </p:spPr>
        <p:txBody>
          <a:bodyPr/>
          <a:lstStyle/>
          <a:p>
            <a:pPr eaLnBrk="1" hangingPunct="1">
              <a:buFont typeface="Wingdings" panose="05000000000000000000" pitchFamily="2" charset="2"/>
              <a:buNone/>
            </a:pPr>
            <a:r>
              <a:rPr lang="en-US" altLang="zh-CN" sz="2400" b="1" dirty="0">
                <a:solidFill>
                  <a:schemeClr val="hlink"/>
                </a:solidFill>
                <a:latin typeface="宋体" panose="02010600030101010101" pitchFamily="2" charset="-122"/>
              </a:rPr>
              <a:t>(4)</a:t>
            </a:r>
            <a:r>
              <a:rPr lang="zh-CN" altLang="en-US" sz="2400" b="1" dirty="0">
                <a:solidFill>
                  <a:schemeClr val="hlink"/>
                </a:solidFill>
                <a:latin typeface="宋体" panose="02010600030101010101" pitchFamily="2" charset="-122"/>
              </a:rPr>
              <a:t>安全策略数据库</a:t>
            </a:r>
            <a:r>
              <a:rPr lang="en-US" altLang="zh-CN" sz="2400" b="1" dirty="0">
                <a:solidFill>
                  <a:schemeClr val="hlink"/>
                </a:solidFill>
                <a:latin typeface="宋体" panose="02010600030101010101" pitchFamily="2" charset="-122"/>
              </a:rPr>
              <a:t>SPD(Security Policy Database)</a:t>
            </a:r>
          </a:p>
          <a:p>
            <a:pPr eaLnBrk="1" hangingPunct="1">
              <a:buFont typeface="Wingdings" panose="05000000000000000000" pitchFamily="2" charset="2"/>
              <a:buNone/>
            </a:pPr>
            <a:r>
              <a:rPr lang="en-US" altLang="zh-CN" sz="2800" b="1" dirty="0">
                <a:solidFill>
                  <a:schemeClr val="hlink"/>
                </a:solidFill>
                <a:latin typeface="宋体" panose="02010600030101010101" pitchFamily="2" charset="-122"/>
                <a:cs typeface="Times New Roman" panose="02020603050405020304" pitchFamily="18" charset="0"/>
              </a:rPr>
              <a:t>    </a:t>
            </a:r>
            <a:r>
              <a:rPr lang="en-US" altLang="zh-CN" sz="2000" dirty="0">
                <a:latin typeface="宋体" panose="02010600030101010101" pitchFamily="2" charset="-122"/>
                <a:cs typeface="Times New Roman" panose="02020603050405020304" pitchFamily="18" charset="0"/>
              </a:rPr>
              <a:t>SPD</a:t>
            </a:r>
            <a:r>
              <a:rPr lang="zh-CN" altLang="en-US" sz="2000" dirty="0">
                <a:latin typeface="宋体" panose="02010600030101010101" pitchFamily="2" charset="-122"/>
                <a:cs typeface="Times New Roman" panose="02020603050405020304" pitchFamily="18" charset="0"/>
              </a:rPr>
              <a:t>定义了对所有进出业务应该采取的安全策略，决定了为特定的数据包提供特定的安全服务</a:t>
            </a:r>
            <a:r>
              <a:rPr lang="zh-CN" altLang="en-US" sz="2000" dirty="0">
                <a:latin typeface="宋体" panose="02010600030101010101" pitchFamily="2" charset="-122"/>
              </a:rPr>
              <a:t>。</a:t>
            </a:r>
          </a:p>
          <a:p>
            <a:pPr eaLnBrk="1" hangingPunct="1">
              <a:buFont typeface="Wingdings" panose="05000000000000000000" pitchFamily="2" charset="2"/>
              <a:buNone/>
            </a:pPr>
            <a:r>
              <a:rPr lang="zh-CN" altLang="en-US" sz="2000" dirty="0">
                <a:latin typeface="宋体" panose="02010600030101010101" pitchFamily="2" charset="-122"/>
                <a:cs typeface="Times New Roman" panose="02020603050405020304" pitchFamily="18" charset="0"/>
              </a:rPr>
              <a:t>     </a:t>
            </a:r>
            <a:r>
              <a:rPr lang="en-US" altLang="zh-CN" sz="2000" dirty="0">
                <a:latin typeface="宋体" panose="02010600030101010101" pitchFamily="2" charset="-122"/>
                <a:cs typeface="Times New Roman" panose="02020603050405020304" pitchFamily="18" charset="0"/>
              </a:rPr>
              <a:t>IP</a:t>
            </a:r>
            <a:r>
              <a:rPr lang="zh-CN" altLang="en-US" sz="2000" dirty="0">
                <a:latin typeface="宋体" panose="02010600030101010101" pitchFamily="2" charset="-122"/>
                <a:cs typeface="Times New Roman" panose="02020603050405020304" pitchFamily="18" charset="0"/>
              </a:rPr>
              <a:t>数据包的收发都以安全策略为依据</a:t>
            </a:r>
            <a:r>
              <a:rPr lang="zh-CN" altLang="en-US" sz="2000" dirty="0">
                <a:latin typeface="宋体" panose="02010600030101010101" pitchFamily="2" charset="-122"/>
              </a:rPr>
              <a:t>。</a:t>
            </a:r>
            <a:r>
              <a:rPr lang="zh-CN" altLang="en-US" sz="2000" dirty="0">
                <a:latin typeface="宋体" panose="02010600030101010101" pitchFamily="2" charset="-122"/>
                <a:cs typeface="Times New Roman" panose="02020603050405020304" pitchFamily="18" charset="0"/>
              </a:rPr>
              <a:t>对出入的</a:t>
            </a:r>
            <a:r>
              <a:rPr lang="en-US" altLang="zh-CN" sz="2000" dirty="0">
                <a:latin typeface="宋体" panose="02010600030101010101" pitchFamily="2" charset="-122"/>
                <a:cs typeface="Times New Roman" panose="02020603050405020304" pitchFamily="18" charset="0"/>
              </a:rPr>
              <a:t>IP</a:t>
            </a:r>
            <a:r>
              <a:rPr lang="zh-CN" altLang="en-US" sz="2000" dirty="0">
                <a:latin typeface="宋体" panose="02010600030101010101" pitchFamily="2" charset="-122"/>
                <a:cs typeface="Times New Roman" panose="02020603050405020304" pitchFamily="18" charset="0"/>
              </a:rPr>
              <a:t>包的处理有三种可能的选择</a:t>
            </a:r>
            <a:r>
              <a:rPr lang="zh-CN" altLang="en-US" sz="2000" dirty="0">
                <a:latin typeface="宋体" panose="02010600030101010101" pitchFamily="2" charset="-122"/>
              </a:rPr>
              <a:t>：</a:t>
            </a:r>
          </a:p>
          <a:p>
            <a:pPr eaLnBrk="1" hangingPunct="1">
              <a:buFont typeface="Wingdings" panose="05000000000000000000" pitchFamily="2" charset="2"/>
              <a:buNone/>
            </a:pPr>
            <a:r>
              <a:rPr lang="zh-CN" altLang="en-US" sz="2000" dirty="0">
                <a:solidFill>
                  <a:schemeClr val="hlink"/>
                </a:solidFill>
                <a:latin typeface="宋体" panose="02010600030101010101" pitchFamily="2" charset="-122"/>
                <a:cs typeface="Times New Roman" panose="02020603050405020304" pitchFamily="18" charset="0"/>
              </a:rPr>
              <a:t>     </a:t>
            </a:r>
            <a:r>
              <a:rPr lang="en-US" altLang="zh-CN" sz="2000" dirty="0">
                <a:solidFill>
                  <a:schemeClr val="hlink"/>
                </a:solidFill>
                <a:latin typeface="宋体" panose="02010600030101010101" pitchFamily="2" charset="-122"/>
                <a:cs typeface="Times New Roman" panose="02020603050405020304" pitchFamily="18" charset="0"/>
              </a:rPr>
              <a:t>1</a:t>
            </a:r>
            <a:r>
              <a:rPr lang="en-US" altLang="zh-CN" sz="2000" dirty="0">
                <a:solidFill>
                  <a:schemeClr val="hlink"/>
                </a:solidFill>
                <a:latin typeface="宋体" panose="02010600030101010101" pitchFamily="2" charset="-122"/>
              </a:rPr>
              <a:t>) </a:t>
            </a:r>
            <a:r>
              <a:rPr lang="zh-CN" altLang="en-US" sz="2000" b="1" dirty="0">
                <a:solidFill>
                  <a:schemeClr val="hlink"/>
                </a:solidFill>
                <a:latin typeface="宋体" panose="02010600030101010101" pitchFamily="2" charset="-122"/>
                <a:cs typeface="Times New Roman" panose="02020603050405020304" pitchFamily="18" charset="0"/>
              </a:rPr>
              <a:t>丢弃</a:t>
            </a:r>
          </a:p>
          <a:p>
            <a:pPr eaLnBrk="1" hangingPunct="1">
              <a:buFont typeface="Wingdings" panose="05000000000000000000" pitchFamily="2" charset="2"/>
              <a:buNone/>
            </a:pPr>
            <a:r>
              <a:rPr lang="zh-CN" altLang="en-US" sz="2000" b="1" dirty="0">
                <a:latin typeface="宋体" panose="02010600030101010101" pitchFamily="2" charset="-122"/>
                <a:cs typeface="Times New Roman" panose="02020603050405020304" pitchFamily="18" charset="0"/>
              </a:rPr>
              <a:t>      </a:t>
            </a:r>
            <a:r>
              <a:rPr lang="zh-CN" altLang="en-US" sz="2000" dirty="0">
                <a:latin typeface="宋体" panose="02010600030101010101" pitchFamily="2" charset="-122"/>
                <a:cs typeface="Times New Roman" panose="02020603050405020304" pitchFamily="18" charset="0"/>
              </a:rPr>
              <a:t>不允许该</a:t>
            </a:r>
            <a:r>
              <a:rPr lang="en-US" altLang="zh-CN" sz="2000" dirty="0">
                <a:latin typeface="宋体" panose="02010600030101010101" pitchFamily="2" charset="-122"/>
                <a:cs typeface="Times New Roman" panose="02020603050405020304" pitchFamily="18" charset="0"/>
              </a:rPr>
              <a:t>IP</a:t>
            </a:r>
            <a:r>
              <a:rPr lang="zh-CN" altLang="en-US" sz="2000" dirty="0">
                <a:latin typeface="宋体" panose="02010600030101010101" pitchFamily="2" charset="-122"/>
                <a:cs typeface="Times New Roman" panose="02020603050405020304" pitchFamily="18" charset="0"/>
              </a:rPr>
              <a:t>包在此主机上存在，不允许通过此安全网关或是根本就不能传送给上层应用程序的业务流</a:t>
            </a:r>
          </a:p>
          <a:p>
            <a:pPr eaLnBrk="1" hangingPunct="1">
              <a:buFont typeface="Wingdings" panose="05000000000000000000" pitchFamily="2" charset="2"/>
              <a:buNone/>
            </a:pPr>
            <a:r>
              <a:rPr lang="zh-CN" altLang="en-US" sz="2000" dirty="0">
                <a:solidFill>
                  <a:schemeClr val="hlink"/>
                </a:solidFill>
                <a:latin typeface="宋体" panose="02010600030101010101" pitchFamily="2" charset="-122"/>
                <a:cs typeface="Times New Roman" panose="02020603050405020304" pitchFamily="18" charset="0"/>
              </a:rPr>
              <a:t>     </a:t>
            </a:r>
            <a:r>
              <a:rPr lang="en-US" altLang="zh-CN" sz="2000" dirty="0">
                <a:solidFill>
                  <a:schemeClr val="hlink"/>
                </a:solidFill>
                <a:latin typeface="宋体" panose="02010600030101010101" pitchFamily="2" charset="-122"/>
                <a:cs typeface="Times New Roman" panose="02020603050405020304" pitchFamily="18" charset="0"/>
              </a:rPr>
              <a:t>2) </a:t>
            </a:r>
            <a:r>
              <a:rPr lang="zh-CN" altLang="en-US" sz="2000" b="1" dirty="0">
                <a:solidFill>
                  <a:schemeClr val="hlink"/>
                </a:solidFill>
                <a:latin typeface="宋体" panose="02010600030101010101" pitchFamily="2" charset="-122"/>
                <a:cs typeface="Times New Roman" panose="02020603050405020304" pitchFamily="18" charset="0"/>
              </a:rPr>
              <a:t>绕过</a:t>
            </a:r>
            <a:r>
              <a:rPr lang="en-US" altLang="zh-CN" sz="2000" b="1" dirty="0">
                <a:solidFill>
                  <a:schemeClr val="hlink"/>
                </a:solidFill>
                <a:latin typeface="宋体" panose="02010600030101010101" pitchFamily="2" charset="-122"/>
                <a:cs typeface="Times New Roman" panose="02020603050405020304" pitchFamily="18" charset="0"/>
              </a:rPr>
              <a:t>IPSec</a:t>
            </a:r>
          </a:p>
          <a:p>
            <a:pPr eaLnBrk="1" hangingPunct="1">
              <a:buFont typeface="Wingdings" panose="05000000000000000000" pitchFamily="2" charset="2"/>
              <a:buNone/>
            </a:pPr>
            <a:r>
              <a:rPr lang="en-US" altLang="zh-CN" sz="2000" b="1" dirty="0">
                <a:latin typeface="宋体" panose="02010600030101010101" pitchFamily="2" charset="-122"/>
                <a:cs typeface="Times New Roman" panose="02020603050405020304" pitchFamily="18" charset="0"/>
              </a:rPr>
              <a:t>       </a:t>
            </a:r>
            <a:r>
              <a:rPr lang="zh-CN" altLang="en-US" sz="2000" dirty="0">
                <a:latin typeface="宋体" panose="02010600030101010101" pitchFamily="2" charset="-122"/>
                <a:cs typeface="Times New Roman" panose="02020603050405020304" pitchFamily="18" charset="0"/>
              </a:rPr>
              <a:t>不需要进行</a:t>
            </a:r>
            <a:r>
              <a:rPr lang="en-US" altLang="zh-CN" sz="2000" dirty="0">
                <a:latin typeface="宋体" panose="02010600030101010101" pitchFamily="2" charset="-122"/>
                <a:cs typeface="Times New Roman" panose="02020603050405020304" pitchFamily="18" charset="0"/>
              </a:rPr>
              <a:t>IPSec</a:t>
            </a:r>
            <a:r>
              <a:rPr lang="zh-CN" altLang="en-US" sz="2000" dirty="0">
                <a:latin typeface="宋体" panose="02010600030101010101" pitchFamily="2" charset="-122"/>
                <a:cs typeface="Times New Roman" panose="02020603050405020304" pitchFamily="18" charset="0"/>
              </a:rPr>
              <a:t>安全保护处理，可直接通过 </a:t>
            </a:r>
          </a:p>
          <a:p>
            <a:pPr eaLnBrk="1" hangingPunct="1">
              <a:buFont typeface="Wingdings" panose="05000000000000000000" pitchFamily="2" charset="2"/>
              <a:buNone/>
            </a:pPr>
            <a:r>
              <a:rPr lang="zh-CN" altLang="en-US" sz="2000" b="1" dirty="0">
                <a:solidFill>
                  <a:schemeClr val="hlink"/>
                </a:solidFill>
                <a:latin typeface="宋体" panose="02010600030101010101" pitchFamily="2" charset="-122"/>
                <a:cs typeface="Times New Roman" panose="02020603050405020304" pitchFamily="18" charset="0"/>
              </a:rPr>
              <a:t>     </a:t>
            </a:r>
            <a:r>
              <a:rPr lang="en-US" altLang="zh-CN" sz="2000" b="1" dirty="0">
                <a:solidFill>
                  <a:schemeClr val="hlink"/>
                </a:solidFill>
                <a:latin typeface="宋体" panose="02010600030101010101" pitchFamily="2" charset="-122"/>
                <a:cs typeface="Times New Roman" panose="02020603050405020304" pitchFamily="18" charset="0"/>
              </a:rPr>
              <a:t>3) </a:t>
            </a:r>
            <a:r>
              <a:rPr lang="zh-CN" altLang="en-US" sz="2000" b="1" dirty="0">
                <a:solidFill>
                  <a:schemeClr val="hlink"/>
                </a:solidFill>
                <a:latin typeface="宋体" panose="02010600030101010101" pitchFamily="2" charset="-122"/>
                <a:cs typeface="Times New Roman" panose="02020603050405020304" pitchFamily="18" charset="0"/>
              </a:rPr>
              <a:t>采用</a:t>
            </a:r>
            <a:r>
              <a:rPr lang="en-US" altLang="zh-CN" sz="2000" b="1" dirty="0">
                <a:solidFill>
                  <a:schemeClr val="hlink"/>
                </a:solidFill>
                <a:latin typeface="宋体" panose="02010600030101010101" pitchFamily="2" charset="-122"/>
                <a:cs typeface="Times New Roman" panose="02020603050405020304" pitchFamily="18" charset="0"/>
              </a:rPr>
              <a:t>IPSec</a:t>
            </a:r>
          </a:p>
          <a:p>
            <a:pPr eaLnBrk="1" hangingPunct="1">
              <a:buFont typeface="Wingdings" panose="05000000000000000000" pitchFamily="2" charset="2"/>
              <a:buNone/>
            </a:pPr>
            <a:r>
              <a:rPr lang="en-US" altLang="zh-CN" sz="2000" dirty="0">
                <a:latin typeface="宋体" panose="02010600030101010101" pitchFamily="2" charset="-122"/>
                <a:cs typeface="Times New Roman" panose="02020603050405020304" pitchFamily="18" charset="0"/>
              </a:rPr>
              <a:t>       </a:t>
            </a:r>
            <a:r>
              <a:rPr lang="zh-CN" altLang="en-US" sz="2000" dirty="0">
                <a:latin typeface="宋体" panose="02010600030101010101" pitchFamily="2" charset="-122"/>
                <a:cs typeface="Times New Roman" panose="02020603050405020304" pitchFamily="18" charset="0"/>
              </a:rPr>
              <a:t>需要进行</a:t>
            </a:r>
            <a:r>
              <a:rPr lang="en-US" altLang="zh-CN" sz="2000" dirty="0">
                <a:latin typeface="宋体" panose="02010600030101010101" pitchFamily="2" charset="-122"/>
                <a:cs typeface="Times New Roman" panose="02020603050405020304" pitchFamily="18" charset="0"/>
              </a:rPr>
              <a:t>IPSec</a:t>
            </a:r>
            <a:r>
              <a:rPr lang="zh-CN" altLang="en-US" sz="2000" dirty="0">
                <a:latin typeface="宋体" panose="02010600030101010101" pitchFamily="2" charset="-122"/>
                <a:cs typeface="Times New Roman" panose="02020603050405020304" pitchFamily="18" charset="0"/>
              </a:rPr>
              <a:t>安全保护处理。对于这种业务流，</a:t>
            </a:r>
            <a:r>
              <a:rPr lang="en-US" altLang="zh-CN" sz="2000" dirty="0">
                <a:latin typeface="宋体" panose="02010600030101010101" pitchFamily="2" charset="-122"/>
                <a:cs typeface="Times New Roman" panose="02020603050405020304" pitchFamily="18" charset="0"/>
              </a:rPr>
              <a:t>SPD</a:t>
            </a:r>
            <a:r>
              <a:rPr lang="zh-CN" altLang="en-US" sz="2000" dirty="0">
                <a:latin typeface="宋体" panose="02010600030101010101" pitchFamily="2" charset="-122"/>
                <a:cs typeface="Times New Roman" panose="02020603050405020304" pitchFamily="18" charset="0"/>
              </a:rPr>
              <a:t>还必须指明所需提供的安全服务，采用的协议类型以及使用何种算法等</a:t>
            </a:r>
            <a:endParaRPr lang="zh-CN" altLang="en-US" sz="2400" dirty="0">
              <a:latin typeface="宋体" panose="02010600030101010101" pitchFamily="2" charset="-122"/>
            </a:endParaRPr>
          </a:p>
        </p:txBody>
      </p:sp>
      <p:sp>
        <p:nvSpPr>
          <p:cNvPr id="3" name="Rectangle 2"/>
          <p:cNvSpPr>
            <a:spLocks noGrp="1" noChangeArrowheads="1"/>
          </p:cNvSpPr>
          <p:nvPr>
            <p:ph type="title"/>
          </p:nvPr>
        </p:nvSpPr>
        <p:spPr>
          <a:xfrm>
            <a:off x="838200" y="214313"/>
            <a:ext cx="7793038" cy="1004887"/>
          </a:xfrm>
        </p:spPr>
        <p:txBody>
          <a:bodyPr/>
          <a:lstStyle/>
          <a:p>
            <a:pPr eaLnBrk="1" hangingPunct="1"/>
            <a:r>
              <a:rPr lang="en-US" altLang="zh-CN" dirty="0"/>
              <a:t>11.4 </a:t>
            </a:r>
            <a:r>
              <a:rPr lang="zh-CN" altLang="en-US" dirty="0"/>
              <a:t>网络层安全协议</a:t>
            </a:r>
            <a:r>
              <a:rPr lang="en-US" altLang="zh-CN" dirty="0"/>
              <a:t>---IPSec</a:t>
            </a:r>
          </a:p>
        </p:txBody>
      </p:sp>
    </p:spTree>
    <p:extLst>
      <p:ext uri="{BB962C8B-B14F-4D97-AF65-F5344CB8AC3E}">
        <p14:creationId xmlns:p14="http://schemas.microsoft.com/office/powerpoint/2010/main" val="4944645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3"/>
          <p:cNvSpPr>
            <a:spLocks noGrp="1" noChangeArrowheads="1"/>
          </p:cNvSpPr>
          <p:nvPr>
            <p:ph type="body" idx="1"/>
          </p:nvPr>
        </p:nvSpPr>
        <p:spPr>
          <a:xfrm>
            <a:off x="381000" y="3048000"/>
            <a:ext cx="7315200" cy="3048000"/>
          </a:xfrm>
        </p:spPr>
        <p:txBody>
          <a:bodyPr/>
          <a:lstStyle/>
          <a:p>
            <a:pPr eaLnBrk="1" hangingPunct="1">
              <a:lnSpc>
                <a:spcPct val="90000"/>
              </a:lnSpc>
              <a:buFont typeface="Wingdings" panose="05000000000000000000" pitchFamily="2" charset="2"/>
              <a:buNone/>
            </a:pPr>
            <a:r>
              <a:rPr lang="en-US" altLang="zh-CN" sz="2000" dirty="0"/>
              <a:t>  </a:t>
            </a:r>
            <a:r>
              <a:rPr lang="zh-CN" altLang="en-US" sz="2000" dirty="0"/>
              <a:t>以下参数可用来确定</a:t>
            </a:r>
            <a:r>
              <a:rPr lang="en-US" altLang="zh-CN" sz="2000" dirty="0"/>
              <a:t>SPD</a:t>
            </a:r>
            <a:r>
              <a:rPr lang="zh-CN" altLang="en-US" sz="2000" dirty="0"/>
              <a:t>入口</a:t>
            </a:r>
            <a:r>
              <a:rPr lang="en-US" altLang="zh-CN" sz="2000" dirty="0"/>
              <a:t>(</a:t>
            </a:r>
            <a:r>
              <a:rPr lang="zh-CN" altLang="en-US" sz="2000" dirty="0"/>
              <a:t>又称为选择符</a:t>
            </a:r>
            <a:r>
              <a:rPr lang="en-US" altLang="zh-CN" sz="2000" dirty="0"/>
              <a:t>)</a:t>
            </a:r>
            <a:r>
              <a:rPr lang="zh-CN" altLang="en-US" sz="2000" dirty="0"/>
              <a:t>：</a:t>
            </a:r>
          </a:p>
          <a:p>
            <a:pPr lvl="2" eaLnBrk="1" hangingPunct="1">
              <a:lnSpc>
                <a:spcPct val="90000"/>
              </a:lnSpc>
            </a:pPr>
            <a:r>
              <a:rPr lang="zh-CN" altLang="en-US" sz="2000" dirty="0"/>
              <a:t>目的</a:t>
            </a:r>
            <a:r>
              <a:rPr lang="en-US" altLang="zh-CN" sz="2000" dirty="0"/>
              <a:t>IP</a:t>
            </a:r>
            <a:r>
              <a:rPr lang="zh-CN" altLang="en-US" sz="2000" dirty="0"/>
              <a:t>地址：可以是单地址或多地址</a:t>
            </a:r>
          </a:p>
          <a:p>
            <a:pPr lvl="2" eaLnBrk="1" hangingPunct="1">
              <a:lnSpc>
                <a:spcPct val="90000"/>
              </a:lnSpc>
            </a:pPr>
            <a:r>
              <a:rPr lang="zh-CN" altLang="en-US" sz="2000" dirty="0"/>
              <a:t>源地址：单地址或多地址</a:t>
            </a:r>
          </a:p>
          <a:p>
            <a:pPr lvl="2" eaLnBrk="1" hangingPunct="1">
              <a:lnSpc>
                <a:spcPct val="90000"/>
              </a:lnSpc>
            </a:pPr>
            <a:r>
              <a:rPr lang="en-US" altLang="zh-CN" sz="2000" dirty="0" err="1"/>
              <a:t>UserID</a:t>
            </a:r>
            <a:r>
              <a:rPr lang="en-US" altLang="zh-CN" sz="2000" dirty="0"/>
              <a:t>: </a:t>
            </a:r>
            <a:r>
              <a:rPr lang="zh-CN" altLang="zh-CN" sz="2000" dirty="0"/>
              <a:t>操作系统中的</a:t>
            </a:r>
            <a:r>
              <a:rPr lang="zh-CN" altLang="en-US" sz="2000" dirty="0"/>
              <a:t>用户标识。</a:t>
            </a:r>
          </a:p>
          <a:p>
            <a:pPr lvl="2" eaLnBrk="1" hangingPunct="1">
              <a:lnSpc>
                <a:spcPct val="90000"/>
              </a:lnSpc>
            </a:pPr>
            <a:r>
              <a:rPr lang="zh-CN" altLang="en-US" sz="2000" dirty="0"/>
              <a:t>数据敏感级别：</a:t>
            </a:r>
          </a:p>
          <a:p>
            <a:pPr lvl="2" eaLnBrk="1" hangingPunct="1">
              <a:lnSpc>
                <a:spcPct val="90000"/>
              </a:lnSpc>
            </a:pPr>
            <a:r>
              <a:rPr lang="zh-CN" altLang="en-US" sz="2000" dirty="0"/>
              <a:t>传输层协议：</a:t>
            </a:r>
          </a:p>
          <a:p>
            <a:pPr lvl="2" eaLnBrk="1" hangingPunct="1">
              <a:lnSpc>
                <a:spcPct val="90000"/>
              </a:lnSpc>
            </a:pPr>
            <a:r>
              <a:rPr lang="en-US" altLang="zh-CN" sz="2000" dirty="0"/>
              <a:t>IPSec</a:t>
            </a:r>
            <a:r>
              <a:rPr lang="zh-CN" altLang="zh-CN" sz="2000" dirty="0"/>
              <a:t>协议（</a:t>
            </a:r>
            <a:r>
              <a:rPr lang="en-US" altLang="zh-CN" sz="2000" dirty="0"/>
              <a:t>AH, ESP, AH/ESP)</a:t>
            </a:r>
          </a:p>
          <a:p>
            <a:pPr lvl="2" eaLnBrk="1" hangingPunct="1">
              <a:lnSpc>
                <a:spcPct val="90000"/>
              </a:lnSpc>
            </a:pPr>
            <a:r>
              <a:rPr lang="zh-CN" altLang="en-US" sz="2000" dirty="0"/>
              <a:t>源</a:t>
            </a:r>
            <a:r>
              <a:rPr lang="en-US" altLang="zh-CN" sz="2000" dirty="0"/>
              <a:t>/</a:t>
            </a:r>
            <a:r>
              <a:rPr lang="zh-CN" altLang="en-US" sz="2000" dirty="0"/>
              <a:t>目的端口</a:t>
            </a:r>
          </a:p>
          <a:p>
            <a:pPr lvl="2" eaLnBrk="1" hangingPunct="1">
              <a:lnSpc>
                <a:spcPct val="90000"/>
              </a:lnSpc>
            </a:pPr>
            <a:r>
              <a:rPr lang="zh-CN" altLang="en-US" sz="2000" dirty="0"/>
              <a:t>服务类型</a:t>
            </a:r>
            <a:r>
              <a:rPr lang="en-US" altLang="zh-CN" sz="2000" dirty="0"/>
              <a:t>(TOS)</a:t>
            </a:r>
          </a:p>
        </p:txBody>
      </p:sp>
      <p:grpSp>
        <p:nvGrpSpPr>
          <p:cNvPr id="95235" name="Group 7"/>
          <p:cNvGrpSpPr>
            <a:grpSpLocks/>
          </p:cNvGrpSpPr>
          <p:nvPr/>
        </p:nvGrpSpPr>
        <p:grpSpPr bwMode="auto">
          <a:xfrm>
            <a:off x="1219200" y="2209800"/>
            <a:ext cx="3657600" cy="457200"/>
            <a:chOff x="720" y="1296"/>
            <a:chExt cx="2304" cy="288"/>
          </a:xfrm>
        </p:grpSpPr>
        <p:sp>
          <p:nvSpPr>
            <p:cNvPr id="95238" name="Rectangle 4"/>
            <p:cNvSpPr>
              <a:spLocks noChangeArrowheads="1"/>
            </p:cNvSpPr>
            <p:nvPr/>
          </p:nvSpPr>
          <p:spPr bwMode="auto">
            <a:xfrm>
              <a:off x="2064" y="1296"/>
              <a:ext cx="960" cy="288"/>
            </a:xfrm>
            <a:prstGeom prst="rect">
              <a:avLst/>
            </a:prstGeom>
            <a:solidFill>
              <a:srgbClr val="C0C0C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t>策略</a:t>
              </a:r>
            </a:p>
          </p:txBody>
        </p:sp>
        <p:sp>
          <p:nvSpPr>
            <p:cNvPr id="95239" name="Rectangle 5"/>
            <p:cNvSpPr>
              <a:spLocks noChangeArrowheads="1"/>
            </p:cNvSpPr>
            <p:nvPr/>
          </p:nvSpPr>
          <p:spPr bwMode="auto">
            <a:xfrm>
              <a:off x="720" y="1296"/>
              <a:ext cx="1344" cy="288"/>
            </a:xfrm>
            <a:prstGeom prst="rect">
              <a:avLst/>
            </a:prstGeom>
            <a:solidFill>
              <a:srgbClr val="C0C0C0"/>
            </a:solidFill>
            <a:ln w="9525">
              <a:solidFill>
                <a:schemeClr val="tx1"/>
              </a:solidFill>
              <a:miter lim="800000"/>
              <a:headEnd/>
              <a:tailEnd/>
            </a:ln>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t>策略入口</a:t>
              </a:r>
            </a:p>
          </p:txBody>
        </p:sp>
      </p:grpSp>
      <p:sp>
        <p:nvSpPr>
          <p:cNvPr id="95236" name="Rectangle 6"/>
          <p:cNvSpPr>
            <a:spLocks noChangeArrowheads="1"/>
          </p:cNvSpPr>
          <p:nvPr/>
        </p:nvSpPr>
        <p:spPr bwMode="auto">
          <a:xfrm>
            <a:off x="609600" y="1812925"/>
            <a:ext cx="1470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lang="en-US" altLang="zh-CN" b="1">
                <a:solidFill>
                  <a:schemeClr val="hlink"/>
                </a:solidFill>
              </a:rPr>
              <a:t>SPD</a:t>
            </a:r>
            <a:r>
              <a:rPr lang="zh-CN" altLang="en-US" b="1">
                <a:solidFill>
                  <a:schemeClr val="hlink"/>
                </a:solidFill>
              </a:rPr>
              <a:t>的结构</a:t>
            </a:r>
          </a:p>
        </p:txBody>
      </p:sp>
      <p:sp>
        <p:nvSpPr>
          <p:cNvPr id="95237" name="Rectangle 9"/>
          <p:cNvSpPr>
            <a:spLocks noChangeArrowheads="1"/>
          </p:cNvSpPr>
          <p:nvPr/>
        </p:nvSpPr>
        <p:spPr bwMode="auto">
          <a:xfrm>
            <a:off x="6192838" y="2120900"/>
            <a:ext cx="2438400" cy="1016000"/>
          </a:xfrm>
          <a:prstGeom prst="rect">
            <a:avLst/>
          </a:prstGeom>
          <a:solidFill>
            <a:schemeClr val="bg1">
              <a:lumMod val="95000"/>
            </a:schemeClr>
          </a:solidFill>
          <a:ln w="9525">
            <a:solidFill>
              <a:schemeClr val="tx1"/>
            </a:solidFill>
            <a:prstDash val="lgDash"/>
            <a:miter lim="800000"/>
            <a:headEnd/>
            <a:tailEnd/>
          </a:ln>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lang="zh-CN" altLang="en-US" dirty="0">
                <a:latin typeface="宋体" panose="02010600030101010101" pitchFamily="2" charset="-122"/>
              </a:rPr>
              <a:t>若策略为采用</a:t>
            </a:r>
            <a:r>
              <a:rPr lang="en-US" altLang="zh-CN" dirty="0">
                <a:latin typeface="宋体" panose="02010600030101010101" pitchFamily="2" charset="-122"/>
              </a:rPr>
              <a:t>IPSec</a:t>
            </a:r>
            <a:r>
              <a:rPr lang="zh-CN" altLang="en-US" dirty="0">
                <a:latin typeface="宋体" panose="02010600030101010101" pitchFamily="2" charset="-122"/>
              </a:rPr>
              <a:t>，则有指向</a:t>
            </a:r>
            <a:r>
              <a:rPr lang="en-US" altLang="zh-CN" dirty="0">
                <a:latin typeface="宋体" panose="02010600030101010101" pitchFamily="2" charset="-122"/>
              </a:rPr>
              <a:t>SAD</a:t>
            </a:r>
            <a:r>
              <a:rPr lang="zh-CN" altLang="en-US" dirty="0">
                <a:latin typeface="宋体" panose="02010600030101010101" pitchFamily="2" charset="-122"/>
              </a:rPr>
              <a:t>数据库某条</a:t>
            </a:r>
            <a:r>
              <a:rPr lang="en-US" altLang="zh-CN" dirty="0">
                <a:latin typeface="宋体" panose="02010600030101010101" pitchFamily="2" charset="-122"/>
              </a:rPr>
              <a:t>SA</a:t>
            </a:r>
            <a:r>
              <a:rPr lang="zh-CN" altLang="en-US" dirty="0">
                <a:latin typeface="宋体" panose="02010600030101010101" pitchFamily="2" charset="-122"/>
              </a:rPr>
              <a:t>的指针</a:t>
            </a:r>
            <a:endParaRPr lang="zh-CN" altLang="en-US" dirty="0">
              <a:latin typeface="宋体" panose="02010600030101010101" pitchFamily="2" charset="-122"/>
              <a:cs typeface="Times New Roman" panose="02020603050405020304" pitchFamily="18" charset="0"/>
            </a:endParaRPr>
          </a:p>
        </p:txBody>
      </p:sp>
      <p:sp>
        <p:nvSpPr>
          <p:cNvPr id="8" name="Rectangle 2"/>
          <p:cNvSpPr>
            <a:spLocks noGrp="1" noChangeArrowheads="1"/>
          </p:cNvSpPr>
          <p:nvPr>
            <p:ph type="title"/>
          </p:nvPr>
        </p:nvSpPr>
        <p:spPr>
          <a:xfrm>
            <a:off x="838200" y="214313"/>
            <a:ext cx="7793038" cy="1004887"/>
          </a:xfrm>
        </p:spPr>
        <p:txBody>
          <a:bodyPr/>
          <a:lstStyle/>
          <a:p>
            <a:pPr eaLnBrk="1" hangingPunct="1"/>
            <a:r>
              <a:rPr lang="en-US" altLang="zh-CN" dirty="0"/>
              <a:t>11.4 </a:t>
            </a:r>
            <a:r>
              <a:rPr lang="zh-CN" altLang="en-US" dirty="0"/>
              <a:t>网络层安全协议</a:t>
            </a:r>
            <a:r>
              <a:rPr lang="en-US" altLang="zh-CN" dirty="0"/>
              <a:t>---IPSec</a:t>
            </a:r>
          </a:p>
        </p:txBody>
      </p:sp>
    </p:spTree>
    <p:extLst>
      <p:ext uri="{BB962C8B-B14F-4D97-AF65-F5344CB8AC3E}">
        <p14:creationId xmlns:p14="http://schemas.microsoft.com/office/powerpoint/2010/main" val="1682616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3"/>
          <p:cNvSpPr>
            <a:spLocks noGrp="1" noChangeArrowheads="1"/>
          </p:cNvSpPr>
          <p:nvPr>
            <p:ph type="body" idx="1"/>
          </p:nvPr>
        </p:nvSpPr>
        <p:spPr>
          <a:xfrm>
            <a:off x="401638" y="1435100"/>
            <a:ext cx="8229600" cy="4114800"/>
          </a:xfrm>
        </p:spPr>
        <p:txBody>
          <a:bodyPr/>
          <a:lstStyle/>
          <a:p>
            <a:pPr eaLnBrk="1" hangingPunct="1">
              <a:buFont typeface="Wingdings" panose="05000000000000000000" pitchFamily="2" charset="2"/>
              <a:buNone/>
            </a:pPr>
            <a:r>
              <a:rPr lang="en-US" altLang="zh-CN" sz="2400" b="1" dirty="0">
                <a:solidFill>
                  <a:schemeClr val="hlink"/>
                </a:solidFill>
                <a:latin typeface="宋体" panose="02010600030101010101" pitchFamily="2" charset="-122"/>
              </a:rPr>
              <a:t>(5) </a:t>
            </a:r>
            <a:r>
              <a:rPr lang="zh-CN" altLang="en-US" sz="2400" b="1" dirty="0">
                <a:solidFill>
                  <a:schemeClr val="hlink"/>
                </a:solidFill>
                <a:latin typeface="宋体" panose="02010600030101010101" pitchFamily="2" charset="-122"/>
              </a:rPr>
              <a:t>报文与</a:t>
            </a:r>
            <a:r>
              <a:rPr lang="en-US" altLang="zh-CN" sz="2400" b="1" dirty="0">
                <a:solidFill>
                  <a:schemeClr val="hlink"/>
                </a:solidFill>
                <a:latin typeface="宋体" panose="02010600030101010101" pitchFamily="2" charset="-122"/>
              </a:rPr>
              <a:t>SA</a:t>
            </a:r>
            <a:r>
              <a:rPr lang="zh-CN" altLang="en-US" sz="2400" b="1" dirty="0">
                <a:solidFill>
                  <a:schemeClr val="hlink"/>
                </a:solidFill>
                <a:latin typeface="宋体" panose="02010600030101010101" pitchFamily="2" charset="-122"/>
              </a:rPr>
              <a:t>的关系</a:t>
            </a:r>
          </a:p>
          <a:p>
            <a:pPr eaLnBrk="1" hangingPunct="1">
              <a:buFont typeface="Wingdings" panose="05000000000000000000" pitchFamily="2" charset="2"/>
              <a:buNone/>
            </a:pPr>
            <a:r>
              <a:rPr lang="zh-CN" altLang="en-US" sz="2400" b="1" dirty="0">
                <a:solidFill>
                  <a:schemeClr val="hlink"/>
                </a:solidFill>
                <a:latin typeface="宋体" panose="02010600030101010101" pitchFamily="2" charset="-122"/>
              </a:rPr>
              <a:t>    </a:t>
            </a:r>
            <a:r>
              <a:rPr lang="en-US" altLang="zh-CN" sz="2400" b="1" dirty="0">
                <a:solidFill>
                  <a:schemeClr val="hlink"/>
                </a:solidFill>
                <a:latin typeface="宋体" panose="02010600030101010101" pitchFamily="2" charset="-122"/>
              </a:rPr>
              <a:t>1) </a:t>
            </a:r>
            <a:r>
              <a:rPr lang="zh-CN" altLang="en-US" sz="2400" b="1" dirty="0">
                <a:solidFill>
                  <a:schemeClr val="hlink"/>
                </a:solidFill>
                <a:latin typeface="宋体" panose="02010600030101010101" pitchFamily="2" charset="-122"/>
              </a:rPr>
              <a:t>对输出报文</a:t>
            </a:r>
          </a:p>
          <a:p>
            <a:pPr eaLnBrk="1" hangingPunct="1">
              <a:buFont typeface="Wingdings" panose="05000000000000000000" pitchFamily="2" charset="2"/>
              <a:buNone/>
            </a:pPr>
            <a:r>
              <a:rPr lang="zh-CN" altLang="en-US" sz="2000" dirty="0">
                <a:latin typeface="宋体" panose="02010600030101010101" pitchFamily="2" charset="-122"/>
              </a:rPr>
              <a:t>     对于输出数据报文，</a:t>
            </a:r>
            <a:r>
              <a:rPr lang="en-US" altLang="zh-CN" sz="2000" dirty="0">
                <a:latin typeface="宋体" panose="02010600030101010101" pitchFamily="2" charset="-122"/>
              </a:rPr>
              <a:t>IPSec </a:t>
            </a:r>
            <a:r>
              <a:rPr lang="zh-CN" altLang="en-US" sz="2000" dirty="0">
                <a:latin typeface="宋体" panose="02010600030101010101" pitchFamily="2" charset="-122"/>
              </a:rPr>
              <a:t>协议要先查询</a:t>
            </a:r>
            <a:r>
              <a:rPr lang="en-US" altLang="zh-CN" sz="2000" dirty="0">
                <a:latin typeface="宋体" panose="02010600030101010101" pitchFamily="2" charset="-122"/>
              </a:rPr>
              <a:t>SPD</a:t>
            </a:r>
            <a:r>
              <a:rPr lang="zh-CN" altLang="en-US" sz="2000" dirty="0">
                <a:latin typeface="宋体" panose="02010600030101010101" pitchFamily="2" charset="-122"/>
              </a:rPr>
              <a:t>，确定为数据报文应使用的安全策略。如果检索到的数据策略是应用</a:t>
            </a:r>
            <a:r>
              <a:rPr lang="en-US" altLang="zh-CN" sz="2000" dirty="0">
                <a:latin typeface="宋体" panose="02010600030101010101" pitchFamily="2" charset="-122"/>
              </a:rPr>
              <a:t>IPSec</a:t>
            </a:r>
            <a:r>
              <a:rPr lang="zh-CN" altLang="en-US" sz="2000" dirty="0">
                <a:latin typeface="宋体" panose="02010600030101010101" pitchFamily="2" charset="-122"/>
              </a:rPr>
              <a:t>，再查询</a:t>
            </a:r>
            <a:r>
              <a:rPr lang="en-US" altLang="zh-CN" sz="2000" dirty="0">
                <a:latin typeface="宋体" panose="02010600030101010101" pitchFamily="2" charset="-122"/>
              </a:rPr>
              <a:t>SAD</a:t>
            </a:r>
            <a:r>
              <a:rPr lang="zh-CN" altLang="en-US" sz="2000" dirty="0">
                <a:latin typeface="宋体" panose="02010600030101010101" pitchFamily="2" charset="-122"/>
              </a:rPr>
              <a:t>，确定是否存在有效的</a:t>
            </a:r>
            <a:r>
              <a:rPr lang="en-US" altLang="zh-CN" sz="2000" dirty="0">
                <a:latin typeface="宋体" panose="02010600030101010101" pitchFamily="2" charset="-122"/>
              </a:rPr>
              <a:t>SA</a:t>
            </a:r>
          </a:p>
          <a:p>
            <a:pPr eaLnBrk="1" hangingPunct="1">
              <a:buFont typeface="Wingdings" panose="05000000000000000000" pitchFamily="2" charset="2"/>
              <a:buNone/>
            </a:pPr>
            <a:r>
              <a:rPr lang="en-US" altLang="zh-CN" sz="2000" dirty="0">
                <a:latin typeface="宋体" panose="02010600030101010101" pitchFamily="2" charset="-122"/>
              </a:rPr>
              <a:t>     </a:t>
            </a:r>
            <a:r>
              <a:rPr lang="zh-CN" altLang="en-US" sz="2000" b="1" u="sng" dirty="0">
                <a:solidFill>
                  <a:schemeClr val="hlink"/>
                </a:solidFill>
                <a:latin typeface="宋体" panose="02010600030101010101" pitchFamily="2" charset="-122"/>
              </a:rPr>
              <a:t>若存在有效的</a:t>
            </a:r>
            <a:r>
              <a:rPr lang="en-US" altLang="zh-CN" sz="2000" b="1" u="sng" dirty="0">
                <a:solidFill>
                  <a:schemeClr val="hlink"/>
                </a:solidFill>
                <a:latin typeface="宋体" panose="02010600030101010101" pitchFamily="2" charset="-122"/>
              </a:rPr>
              <a:t>SA</a:t>
            </a:r>
            <a:r>
              <a:rPr lang="zh-CN" altLang="en-US" sz="2000" dirty="0">
                <a:latin typeface="宋体" panose="02010600030101010101" pitchFamily="2" charset="-122"/>
              </a:rPr>
              <a:t>，则取出相应的参数，将数据包封装</a:t>
            </a:r>
            <a:r>
              <a:rPr lang="en-US" altLang="zh-CN" sz="2000" dirty="0">
                <a:latin typeface="宋体" panose="02010600030101010101" pitchFamily="2" charset="-122"/>
              </a:rPr>
              <a:t>(</a:t>
            </a:r>
            <a:r>
              <a:rPr lang="zh-CN" altLang="en-US" sz="2000" dirty="0">
                <a:latin typeface="宋体" panose="02010600030101010101" pitchFamily="2" charset="-122"/>
              </a:rPr>
              <a:t>包括加密、验证，添加</a:t>
            </a:r>
            <a:r>
              <a:rPr lang="en-US" altLang="zh-CN" sz="2000" dirty="0">
                <a:latin typeface="宋体" panose="02010600030101010101" pitchFamily="2" charset="-122"/>
              </a:rPr>
              <a:t>IPSec</a:t>
            </a:r>
            <a:r>
              <a:rPr lang="zh-CN" altLang="en-US" sz="2000" dirty="0">
                <a:latin typeface="宋体" panose="02010600030101010101" pitchFamily="2" charset="-122"/>
              </a:rPr>
              <a:t>头和</a:t>
            </a:r>
            <a:r>
              <a:rPr lang="en-US" altLang="zh-CN" sz="2000" dirty="0">
                <a:latin typeface="宋体" panose="02010600030101010101" pitchFamily="2" charset="-122"/>
              </a:rPr>
              <a:t>IP</a:t>
            </a:r>
            <a:r>
              <a:rPr lang="zh-CN" altLang="en-US" sz="2000" dirty="0">
                <a:latin typeface="宋体" panose="02010600030101010101" pitchFamily="2" charset="-122"/>
              </a:rPr>
              <a:t>头等</a:t>
            </a:r>
            <a:r>
              <a:rPr lang="en-US" altLang="zh-CN" sz="2000" dirty="0">
                <a:latin typeface="宋体" panose="02010600030101010101" pitchFamily="2" charset="-122"/>
              </a:rPr>
              <a:t>),</a:t>
            </a:r>
            <a:r>
              <a:rPr lang="zh-CN" altLang="en-US" sz="2000" dirty="0">
                <a:latin typeface="宋体" panose="02010600030101010101" pitchFamily="2" charset="-122"/>
              </a:rPr>
              <a:t>然后发送</a:t>
            </a:r>
          </a:p>
          <a:p>
            <a:pPr eaLnBrk="1" hangingPunct="1">
              <a:buFont typeface="Wingdings" panose="05000000000000000000" pitchFamily="2" charset="2"/>
              <a:buNone/>
            </a:pPr>
            <a:r>
              <a:rPr lang="zh-CN" altLang="en-US" sz="2000" dirty="0">
                <a:latin typeface="宋体" panose="02010600030101010101" pitchFamily="2" charset="-122"/>
              </a:rPr>
              <a:t>     </a:t>
            </a:r>
            <a:r>
              <a:rPr lang="zh-CN" altLang="en-US" sz="2000" b="1" u="sng" dirty="0">
                <a:solidFill>
                  <a:schemeClr val="hlink"/>
                </a:solidFill>
                <a:latin typeface="宋体" panose="02010600030101010101" pitchFamily="2" charset="-122"/>
              </a:rPr>
              <a:t>若尚未建立</a:t>
            </a:r>
            <a:r>
              <a:rPr lang="en-US" altLang="zh-CN" sz="2000" b="1" u="sng" dirty="0">
                <a:solidFill>
                  <a:schemeClr val="hlink"/>
                </a:solidFill>
                <a:latin typeface="宋体" panose="02010600030101010101" pitchFamily="2" charset="-122"/>
              </a:rPr>
              <a:t>SA</a:t>
            </a:r>
            <a:r>
              <a:rPr lang="zh-CN" altLang="en-US" sz="2000" dirty="0">
                <a:latin typeface="宋体" panose="02010600030101010101" pitchFamily="2" charset="-122"/>
              </a:rPr>
              <a:t>，则启动或触发</a:t>
            </a:r>
            <a:r>
              <a:rPr lang="en-US" altLang="zh-CN" sz="2000" dirty="0">
                <a:latin typeface="宋体" panose="02010600030101010101" pitchFamily="2" charset="-122"/>
              </a:rPr>
              <a:t>IKE </a:t>
            </a:r>
            <a:r>
              <a:rPr lang="zh-CN" altLang="en-US" sz="2000" dirty="0">
                <a:latin typeface="宋体" panose="02010600030101010101" pitchFamily="2" charset="-122"/>
              </a:rPr>
              <a:t>协商，协商成功后按前一步骤处理，不成功则应将数据包丢弃，并记录出错信息</a:t>
            </a:r>
          </a:p>
          <a:p>
            <a:pPr eaLnBrk="1" hangingPunct="1">
              <a:buFont typeface="Wingdings" panose="05000000000000000000" pitchFamily="2" charset="2"/>
              <a:buNone/>
            </a:pPr>
            <a:r>
              <a:rPr lang="zh-CN" altLang="en-US" sz="2000" dirty="0">
                <a:latin typeface="宋体" panose="02010600030101010101" pitchFamily="2" charset="-122"/>
              </a:rPr>
              <a:t>     </a:t>
            </a:r>
            <a:r>
              <a:rPr lang="zh-CN" altLang="en-US" sz="2000" b="1" u="sng" dirty="0">
                <a:solidFill>
                  <a:schemeClr val="hlink"/>
                </a:solidFill>
                <a:latin typeface="宋体" panose="02010600030101010101" pitchFamily="2" charset="-122"/>
              </a:rPr>
              <a:t>存在</a:t>
            </a:r>
            <a:r>
              <a:rPr lang="en-US" altLang="zh-CN" sz="2000" b="1" u="sng" dirty="0">
                <a:solidFill>
                  <a:schemeClr val="hlink"/>
                </a:solidFill>
                <a:latin typeface="宋体" panose="02010600030101010101" pitchFamily="2" charset="-122"/>
              </a:rPr>
              <a:t>SA</a:t>
            </a:r>
            <a:r>
              <a:rPr lang="zh-CN" altLang="en-US" sz="2000" b="1" u="sng" dirty="0">
                <a:solidFill>
                  <a:schemeClr val="hlink"/>
                </a:solidFill>
                <a:latin typeface="宋体" panose="02010600030101010101" pitchFamily="2" charset="-122"/>
              </a:rPr>
              <a:t>但无效</a:t>
            </a:r>
            <a:r>
              <a:rPr lang="zh-CN" altLang="en-US" sz="2000" dirty="0">
                <a:latin typeface="宋体" panose="02010600030101010101" pitchFamily="2" charset="-122"/>
              </a:rPr>
              <a:t>，将此信息向</a:t>
            </a:r>
            <a:r>
              <a:rPr lang="en-US" altLang="zh-CN" sz="2000" dirty="0">
                <a:latin typeface="宋体" panose="02010600030101010101" pitchFamily="2" charset="-122"/>
              </a:rPr>
              <a:t>IKE </a:t>
            </a:r>
            <a:r>
              <a:rPr lang="zh-CN" altLang="en-US" sz="2000" dirty="0">
                <a:latin typeface="宋体" panose="02010600030101010101" pitchFamily="2" charset="-122"/>
              </a:rPr>
              <a:t>通告，请求协商新的</a:t>
            </a:r>
            <a:r>
              <a:rPr lang="en-US" altLang="zh-CN" sz="2000" dirty="0">
                <a:latin typeface="宋体" panose="02010600030101010101" pitchFamily="2" charset="-122"/>
              </a:rPr>
              <a:t>SA</a:t>
            </a:r>
            <a:r>
              <a:rPr lang="zh-CN" altLang="en-US" sz="2000" dirty="0">
                <a:latin typeface="宋体" panose="02010600030101010101" pitchFamily="2" charset="-122"/>
              </a:rPr>
              <a:t>，协商成功后按</a:t>
            </a:r>
            <a:r>
              <a:rPr lang="en-US" altLang="zh-CN" sz="2000" dirty="0">
                <a:latin typeface="宋体" panose="02010600030101010101" pitchFamily="2" charset="-122"/>
              </a:rPr>
              <a:t>1</a:t>
            </a:r>
            <a:r>
              <a:rPr lang="zh-CN" altLang="en-US" sz="2000" dirty="0">
                <a:latin typeface="宋体" panose="02010600030101010101" pitchFamily="2" charset="-122"/>
              </a:rPr>
              <a:t>）中的步骤处理，不成功则应将数据包丢弃，并记录出错信息</a:t>
            </a:r>
            <a:endParaRPr lang="zh-CN" altLang="en-US" sz="2400" dirty="0">
              <a:latin typeface="宋体" panose="02010600030101010101" pitchFamily="2" charset="-122"/>
            </a:endParaRPr>
          </a:p>
        </p:txBody>
      </p:sp>
      <p:sp>
        <p:nvSpPr>
          <p:cNvPr id="3" name="Rectangle 2"/>
          <p:cNvSpPr>
            <a:spLocks noGrp="1" noChangeArrowheads="1"/>
          </p:cNvSpPr>
          <p:nvPr>
            <p:ph type="title"/>
          </p:nvPr>
        </p:nvSpPr>
        <p:spPr>
          <a:xfrm>
            <a:off x="838200" y="214313"/>
            <a:ext cx="7793038" cy="1004887"/>
          </a:xfrm>
        </p:spPr>
        <p:txBody>
          <a:bodyPr/>
          <a:lstStyle/>
          <a:p>
            <a:pPr eaLnBrk="1" hangingPunct="1"/>
            <a:r>
              <a:rPr lang="en-US" altLang="zh-CN" dirty="0"/>
              <a:t>11.4 </a:t>
            </a:r>
            <a:r>
              <a:rPr lang="zh-CN" altLang="en-US" dirty="0"/>
              <a:t>网络层安全协议</a:t>
            </a:r>
            <a:r>
              <a:rPr lang="en-US" altLang="zh-CN" dirty="0"/>
              <a:t>---IPSec</a:t>
            </a:r>
          </a:p>
        </p:txBody>
      </p:sp>
    </p:spTree>
    <p:extLst>
      <p:ext uri="{BB962C8B-B14F-4D97-AF65-F5344CB8AC3E}">
        <p14:creationId xmlns:p14="http://schemas.microsoft.com/office/powerpoint/2010/main" val="29233260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p:cNvSpPr>
            <a:spLocks noGrp="1" noChangeArrowheads="1"/>
          </p:cNvSpPr>
          <p:nvPr>
            <p:ph type="body" idx="1"/>
          </p:nvPr>
        </p:nvSpPr>
        <p:spPr>
          <a:xfrm>
            <a:off x="658019" y="1498600"/>
            <a:ext cx="8153400" cy="4114800"/>
          </a:xfrm>
        </p:spPr>
        <p:txBody>
          <a:bodyPr/>
          <a:lstStyle/>
          <a:p>
            <a:pPr eaLnBrk="1" hangingPunct="1">
              <a:buFont typeface="Wingdings" panose="05000000000000000000" pitchFamily="2" charset="2"/>
              <a:buNone/>
            </a:pPr>
            <a:r>
              <a:rPr lang="en-US" altLang="zh-CN" sz="2400" b="1" dirty="0">
                <a:solidFill>
                  <a:schemeClr val="hlink"/>
                </a:solidFill>
              </a:rPr>
              <a:t>2) </a:t>
            </a:r>
            <a:r>
              <a:rPr lang="zh-CN" altLang="en-US" sz="2400" b="1" dirty="0">
                <a:solidFill>
                  <a:schemeClr val="hlink"/>
                </a:solidFill>
              </a:rPr>
              <a:t>对输入报文</a:t>
            </a:r>
          </a:p>
          <a:p>
            <a:pPr eaLnBrk="1" hangingPunct="1">
              <a:buFont typeface="Wingdings" panose="05000000000000000000" pitchFamily="2" charset="2"/>
              <a:buNone/>
            </a:pPr>
            <a:r>
              <a:rPr lang="zh-CN" altLang="en-US" sz="2400" dirty="0">
                <a:latin typeface="宋体" panose="02010600030101010101" pitchFamily="2" charset="-122"/>
              </a:rPr>
              <a:t>     </a:t>
            </a:r>
            <a:r>
              <a:rPr lang="en-US" altLang="zh-CN" sz="2400" dirty="0">
                <a:latin typeface="宋体" panose="02010600030101010101" pitchFamily="2" charset="-122"/>
              </a:rPr>
              <a:t>IPSec</a:t>
            </a:r>
            <a:r>
              <a:rPr lang="zh-CN" altLang="en-US" sz="2400" dirty="0">
                <a:latin typeface="宋体" panose="02010600030101010101" pitchFamily="2" charset="-122"/>
              </a:rPr>
              <a:t>协议先查询</a:t>
            </a:r>
            <a:r>
              <a:rPr lang="en-US" altLang="zh-CN" sz="2400" dirty="0">
                <a:latin typeface="宋体" panose="02010600030101010101" pitchFamily="2" charset="-122"/>
              </a:rPr>
              <a:t>SAD</a:t>
            </a:r>
            <a:r>
              <a:rPr lang="zh-CN" altLang="en-US" sz="2400" dirty="0">
                <a:latin typeface="宋体" panose="02010600030101010101" pitchFamily="2" charset="-122"/>
              </a:rPr>
              <a:t>。如得到有效的</a:t>
            </a:r>
            <a:r>
              <a:rPr lang="en-US" altLang="zh-CN" sz="2400" dirty="0">
                <a:latin typeface="宋体" panose="02010600030101010101" pitchFamily="2" charset="-122"/>
              </a:rPr>
              <a:t>SA</a:t>
            </a:r>
            <a:r>
              <a:rPr lang="zh-CN" altLang="en-US" sz="2400" dirty="0">
                <a:latin typeface="宋体" panose="02010600030101010101" pitchFamily="2" charset="-122"/>
              </a:rPr>
              <a:t>，则对数据包进行解封</a:t>
            </a:r>
            <a:r>
              <a:rPr lang="en-US" altLang="zh-CN" sz="2400" dirty="0">
                <a:latin typeface="宋体" panose="02010600030101010101" pitchFamily="2" charset="-122"/>
              </a:rPr>
              <a:t>(</a:t>
            </a:r>
            <a:r>
              <a:rPr lang="zh-CN" altLang="en-US" sz="2400" dirty="0">
                <a:latin typeface="宋体" panose="02010600030101010101" pitchFamily="2" charset="-122"/>
              </a:rPr>
              <a:t>还原</a:t>
            </a:r>
            <a:r>
              <a:rPr lang="en-US" altLang="zh-CN" sz="2400" dirty="0">
                <a:latin typeface="宋体" panose="02010600030101010101" pitchFamily="2" charset="-122"/>
              </a:rPr>
              <a:t>)</a:t>
            </a:r>
          </a:p>
          <a:p>
            <a:pPr eaLnBrk="1" hangingPunct="1">
              <a:buFont typeface="Wingdings" panose="05000000000000000000" pitchFamily="2" charset="2"/>
              <a:buNone/>
            </a:pPr>
            <a:endParaRPr lang="en-US" altLang="zh-CN" sz="2400" dirty="0">
              <a:latin typeface="宋体" panose="02010600030101010101" pitchFamily="2" charset="-122"/>
            </a:endParaRPr>
          </a:p>
          <a:p>
            <a:pPr eaLnBrk="1" hangingPunct="1">
              <a:buFont typeface="Wingdings" panose="05000000000000000000" pitchFamily="2" charset="2"/>
              <a:buNone/>
            </a:pPr>
            <a:r>
              <a:rPr lang="en-US" altLang="zh-CN" sz="2400" dirty="0">
                <a:latin typeface="宋体" panose="02010600030101010101" pitchFamily="2" charset="-122"/>
              </a:rPr>
              <a:t>     </a:t>
            </a:r>
            <a:r>
              <a:rPr lang="zh-CN" altLang="en-US" sz="2400" dirty="0">
                <a:latin typeface="宋体" panose="02010600030101010101" pitchFamily="2" charset="-122"/>
              </a:rPr>
              <a:t>再查询</a:t>
            </a:r>
            <a:r>
              <a:rPr lang="en-US" altLang="zh-CN" sz="2400" dirty="0">
                <a:latin typeface="宋体" panose="02010600030101010101" pitchFamily="2" charset="-122"/>
              </a:rPr>
              <a:t>SPD</a:t>
            </a:r>
            <a:r>
              <a:rPr lang="zh-CN" altLang="en-US" sz="2400" dirty="0">
                <a:latin typeface="宋体" panose="02010600030101010101" pitchFamily="2" charset="-122"/>
              </a:rPr>
              <a:t>，验证为该数据包提供的安全保护是否与策略配置的相符。</a:t>
            </a:r>
          </a:p>
          <a:p>
            <a:pPr eaLnBrk="1" hangingPunct="1">
              <a:buFont typeface="Wingdings" panose="05000000000000000000" pitchFamily="2" charset="2"/>
              <a:buNone/>
            </a:pPr>
            <a:r>
              <a:rPr lang="zh-CN" altLang="en-US" sz="2400" dirty="0">
                <a:latin typeface="宋体" panose="02010600030101010101" pitchFamily="2" charset="-122"/>
              </a:rPr>
              <a:t>    如相符，则将还原后的数据包交给</a:t>
            </a:r>
            <a:r>
              <a:rPr lang="en-US" altLang="zh-CN" sz="2400" dirty="0">
                <a:latin typeface="宋体" panose="02010600030101010101" pitchFamily="2" charset="-122"/>
              </a:rPr>
              <a:t>TCP</a:t>
            </a:r>
            <a:r>
              <a:rPr lang="zh-CN" altLang="en-US" sz="2400" dirty="0">
                <a:latin typeface="宋体" panose="02010600030101010101" pitchFamily="2" charset="-122"/>
              </a:rPr>
              <a:t>层或转发。</a:t>
            </a:r>
          </a:p>
          <a:p>
            <a:pPr eaLnBrk="1" hangingPunct="1">
              <a:buFont typeface="Wingdings" panose="05000000000000000000" pitchFamily="2" charset="2"/>
              <a:buNone/>
            </a:pPr>
            <a:r>
              <a:rPr lang="zh-CN" altLang="en-US" sz="2400" dirty="0">
                <a:latin typeface="宋体" panose="02010600030101010101" pitchFamily="2" charset="-122"/>
              </a:rPr>
              <a:t>    如不相符，或要求应用</a:t>
            </a:r>
            <a:r>
              <a:rPr lang="en-US" altLang="zh-CN" sz="2400" dirty="0">
                <a:latin typeface="宋体" panose="02010600030101010101" pitchFamily="2" charset="-122"/>
              </a:rPr>
              <a:t>IPSec </a:t>
            </a:r>
            <a:r>
              <a:rPr lang="zh-CN" altLang="en-US" sz="2400" dirty="0">
                <a:latin typeface="宋体" panose="02010600030101010101" pitchFamily="2" charset="-122"/>
              </a:rPr>
              <a:t>但未建立</a:t>
            </a:r>
            <a:r>
              <a:rPr lang="en-US" altLang="zh-CN" sz="2400" dirty="0">
                <a:latin typeface="宋体" panose="02010600030101010101" pitchFamily="2" charset="-122"/>
              </a:rPr>
              <a:t>SA</a:t>
            </a:r>
            <a:r>
              <a:rPr lang="zh-CN" altLang="en-US" sz="2400" dirty="0">
                <a:latin typeface="宋体" panose="02010600030101010101" pitchFamily="2" charset="-122"/>
              </a:rPr>
              <a:t>，或</a:t>
            </a:r>
            <a:r>
              <a:rPr lang="en-US" altLang="zh-CN" sz="2400" dirty="0">
                <a:latin typeface="宋体" panose="02010600030101010101" pitchFamily="2" charset="-122"/>
              </a:rPr>
              <a:t>SA</a:t>
            </a:r>
            <a:r>
              <a:rPr lang="zh-CN" altLang="en-US" sz="2400" dirty="0">
                <a:latin typeface="宋体" panose="02010600030101010101" pitchFamily="2" charset="-122"/>
              </a:rPr>
              <a:t>无效，</a:t>
            </a:r>
          </a:p>
          <a:p>
            <a:pPr eaLnBrk="1" hangingPunct="1">
              <a:buFont typeface="Wingdings" panose="05000000000000000000" pitchFamily="2" charset="2"/>
              <a:buNone/>
            </a:pPr>
            <a:r>
              <a:rPr lang="zh-CN" altLang="en-US" sz="2400" dirty="0">
                <a:latin typeface="宋体" panose="02010600030101010101" pitchFamily="2" charset="-122"/>
              </a:rPr>
              <a:t>则将数据包丢弃，并记录出错信息</a:t>
            </a:r>
          </a:p>
        </p:txBody>
      </p:sp>
      <p:sp>
        <p:nvSpPr>
          <p:cNvPr id="3" name="Rectangle 2"/>
          <p:cNvSpPr>
            <a:spLocks noGrp="1" noChangeArrowheads="1"/>
          </p:cNvSpPr>
          <p:nvPr>
            <p:ph type="title"/>
          </p:nvPr>
        </p:nvSpPr>
        <p:spPr>
          <a:xfrm>
            <a:off x="838200" y="214313"/>
            <a:ext cx="7793038" cy="1004887"/>
          </a:xfrm>
        </p:spPr>
        <p:txBody>
          <a:bodyPr/>
          <a:lstStyle/>
          <a:p>
            <a:pPr eaLnBrk="1" hangingPunct="1"/>
            <a:r>
              <a:rPr lang="en-US" altLang="zh-CN" dirty="0"/>
              <a:t>11.4 </a:t>
            </a:r>
            <a:r>
              <a:rPr lang="zh-CN" altLang="en-US" dirty="0"/>
              <a:t>网络层安全协议</a:t>
            </a:r>
            <a:r>
              <a:rPr lang="en-US" altLang="zh-CN" dirty="0"/>
              <a:t>---IPSec</a:t>
            </a:r>
          </a:p>
        </p:txBody>
      </p:sp>
    </p:spTree>
    <p:extLst>
      <p:ext uri="{BB962C8B-B14F-4D97-AF65-F5344CB8AC3E}">
        <p14:creationId xmlns:p14="http://schemas.microsoft.com/office/powerpoint/2010/main" val="113422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4"/>
          <p:cNvGrpSpPr>
            <a:grpSpLocks/>
          </p:cNvGrpSpPr>
          <p:nvPr/>
        </p:nvGrpSpPr>
        <p:grpSpPr bwMode="auto">
          <a:xfrm>
            <a:off x="685800" y="1435100"/>
            <a:ext cx="6553200" cy="2568575"/>
            <a:chOff x="-3" y="400"/>
            <a:chExt cx="2741" cy="1618"/>
          </a:xfrm>
        </p:grpSpPr>
        <p:grpSp>
          <p:nvGrpSpPr>
            <p:cNvPr id="37892" name="Group 5"/>
            <p:cNvGrpSpPr>
              <a:grpSpLocks/>
            </p:cNvGrpSpPr>
            <p:nvPr/>
          </p:nvGrpSpPr>
          <p:grpSpPr bwMode="auto">
            <a:xfrm>
              <a:off x="0" y="403"/>
              <a:ext cx="2735" cy="1612"/>
              <a:chOff x="0" y="403"/>
              <a:chExt cx="2735" cy="1612"/>
            </a:xfrm>
          </p:grpSpPr>
          <p:grpSp>
            <p:nvGrpSpPr>
              <p:cNvPr id="37894" name="Group 6"/>
              <p:cNvGrpSpPr>
                <a:grpSpLocks/>
              </p:cNvGrpSpPr>
              <p:nvPr/>
            </p:nvGrpSpPr>
            <p:grpSpPr bwMode="auto">
              <a:xfrm>
                <a:off x="0" y="403"/>
                <a:ext cx="1790" cy="403"/>
                <a:chOff x="0" y="403"/>
                <a:chExt cx="1790" cy="403"/>
              </a:xfrm>
            </p:grpSpPr>
            <p:sp>
              <p:nvSpPr>
                <p:cNvPr id="37916" name="Rectangle 7"/>
                <p:cNvSpPr>
                  <a:spLocks noChangeArrowheads="1"/>
                </p:cNvSpPr>
                <p:nvPr/>
              </p:nvSpPr>
              <p:spPr bwMode="auto">
                <a:xfrm>
                  <a:off x="43" y="403"/>
                  <a:ext cx="170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600">
                      <a:latin typeface="宋体" panose="02010600030101010101" pitchFamily="2" charset="-122"/>
                    </a:rPr>
                    <a:t>S/MIME   PGP  SOCKS</a:t>
                  </a:r>
                  <a:r>
                    <a:rPr kumimoji="1" lang="zh-CN" altLang="en-US" sz="1600">
                      <a:latin typeface="Times New Roman" panose="02020603050405020304" pitchFamily="18" charset="0"/>
                    </a:rPr>
                    <a:t>等</a:t>
                  </a:r>
                  <a:endParaRPr kumimoji="1" lang="zh-CN" altLang="en-US" sz="1600">
                    <a:latin typeface="宋体" panose="02010600030101010101" pitchFamily="2" charset="-122"/>
                  </a:endParaRPr>
                </a:p>
                <a:p>
                  <a:pPr algn="just"/>
                  <a:endParaRPr kumimoji="1" lang="en-US" altLang="zh-CN" sz="1600">
                    <a:latin typeface="Times New Roman" panose="02020603050405020304" pitchFamily="18" charset="0"/>
                  </a:endParaRPr>
                </a:p>
              </p:txBody>
            </p:sp>
            <p:sp>
              <p:nvSpPr>
                <p:cNvPr id="37917" name="Rectangle 8"/>
                <p:cNvSpPr>
                  <a:spLocks noChangeArrowheads="1"/>
                </p:cNvSpPr>
                <p:nvPr/>
              </p:nvSpPr>
              <p:spPr bwMode="auto">
                <a:xfrm>
                  <a:off x="0" y="403"/>
                  <a:ext cx="1790"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7895" name="Group 9"/>
              <p:cNvGrpSpPr>
                <a:grpSpLocks/>
              </p:cNvGrpSpPr>
              <p:nvPr/>
            </p:nvGrpSpPr>
            <p:grpSpPr bwMode="auto">
              <a:xfrm>
                <a:off x="1790" y="403"/>
                <a:ext cx="945" cy="403"/>
                <a:chOff x="1790" y="403"/>
                <a:chExt cx="945" cy="403"/>
              </a:xfrm>
            </p:grpSpPr>
            <p:sp>
              <p:nvSpPr>
                <p:cNvPr id="37914" name="Rectangle 10"/>
                <p:cNvSpPr>
                  <a:spLocks noChangeArrowheads="1"/>
                </p:cNvSpPr>
                <p:nvPr/>
              </p:nvSpPr>
              <p:spPr bwMode="auto">
                <a:xfrm>
                  <a:off x="1833" y="403"/>
                  <a:ext cx="859"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1600">
                      <a:latin typeface="Times New Roman" panose="02020603050405020304" pitchFamily="18" charset="0"/>
                    </a:rPr>
                    <a:t>应用层</a:t>
                  </a:r>
                  <a:endParaRPr kumimoji="1" lang="zh-CN" altLang="en-US" sz="1600">
                    <a:latin typeface="宋体" panose="02010600030101010101" pitchFamily="2" charset="-122"/>
                  </a:endParaRPr>
                </a:p>
                <a:p>
                  <a:pPr algn="just"/>
                  <a:endParaRPr kumimoji="1" lang="en-US" altLang="zh-CN" sz="1600">
                    <a:latin typeface="Times New Roman" panose="02020603050405020304" pitchFamily="18" charset="0"/>
                  </a:endParaRPr>
                </a:p>
              </p:txBody>
            </p:sp>
            <p:sp>
              <p:nvSpPr>
                <p:cNvPr id="37915" name="Rectangle 11"/>
                <p:cNvSpPr>
                  <a:spLocks noChangeArrowheads="1"/>
                </p:cNvSpPr>
                <p:nvPr/>
              </p:nvSpPr>
              <p:spPr bwMode="auto">
                <a:xfrm>
                  <a:off x="1790" y="403"/>
                  <a:ext cx="945"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7896" name="Group 12"/>
              <p:cNvGrpSpPr>
                <a:grpSpLocks/>
              </p:cNvGrpSpPr>
              <p:nvPr/>
            </p:nvGrpSpPr>
            <p:grpSpPr bwMode="auto">
              <a:xfrm>
                <a:off x="0" y="806"/>
                <a:ext cx="1790" cy="403"/>
                <a:chOff x="0" y="806"/>
                <a:chExt cx="1790" cy="403"/>
              </a:xfrm>
            </p:grpSpPr>
            <p:sp>
              <p:nvSpPr>
                <p:cNvPr id="37912" name="Rectangle 13"/>
                <p:cNvSpPr>
                  <a:spLocks noChangeArrowheads="1"/>
                </p:cNvSpPr>
                <p:nvPr/>
              </p:nvSpPr>
              <p:spPr bwMode="auto">
                <a:xfrm>
                  <a:off x="43" y="806"/>
                  <a:ext cx="170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600">
                      <a:latin typeface="宋体" panose="02010600030101010101" pitchFamily="2" charset="-122"/>
                    </a:rPr>
                    <a:t>SSL   TLS </a:t>
                  </a:r>
                  <a:r>
                    <a:rPr kumimoji="1" lang="zh-CN" altLang="en-US" sz="1600">
                      <a:latin typeface="Times New Roman" panose="02020603050405020304" pitchFamily="18" charset="0"/>
                    </a:rPr>
                    <a:t>等</a:t>
                  </a:r>
                  <a:endParaRPr kumimoji="1" lang="zh-CN" altLang="en-US" sz="1600">
                    <a:latin typeface="宋体" panose="02010600030101010101" pitchFamily="2" charset="-122"/>
                  </a:endParaRPr>
                </a:p>
                <a:p>
                  <a:pPr algn="just"/>
                  <a:endParaRPr kumimoji="1" lang="en-US" altLang="zh-CN" sz="1600">
                    <a:latin typeface="Times New Roman" panose="02020603050405020304" pitchFamily="18" charset="0"/>
                  </a:endParaRPr>
                </a:p>
              </p:txBody>
            </p:sp>
            <p:sp>
              <p:nvSpPr>
                <p:cNvPr id="37913" name="Rectangle 14"/>
                <p:cNvSpPr>
                  <a:spLocks noChangeArrowheads="1"/>
                </p:cNvSpPr>
                <p:nvPr/>
              </p:nvSpPr>
              <p:spPr bwMode="auto">
                <a:xfrm>
                  <a:off x="0" y="806"/>
                  <a:ext cx="1790"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7897" name="Group 15"/>
              <p:cNvGrpSpPr>
                <a:grpSpLocks/>
              </p:cNvGrpSpPr>
              <p:nvPr/>
            </p:nvGrpSpPr>
            <p:grpSpPr bwMode="auto">
              <a:xfrm>
                <a:off x="1790" y="806"/>
                <a:ext cx="945" cy="403"/>
                <a:chOff x="1790" y="806"/>
                <a:chExt cx="945" cy="403"/>
              </a:xfrm>
            </p:grpSpPr>
            <p:sp>
              <p:nvSpPr>
                <p:cNvPr id="37910" name="Rectangle 16"/>
                <p:cNvSpPr>
                  <a:spLocks noChangeArrowheads="1"/>
                </p:cNvSpPr>
                <p:nvPr/>
              </p:nvSpPr>
              <p:spPr bwMode="auto">
                <a:xfrm>
                  <a:off x="1833" y="806"/>
                  <a:ext cx="859"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1600">
                      <a:latin typeface="Times New Roman" panose="02020603050405020304" pitchFamily="18" charset="0"/>
                    </a:rPr>
                    <a:t>传输层</a:t>
                  </a:r>
                  <a:endParaRPr kumimoji="1" lang="zh-CN" altLang="en-US" sz="1600">
                    <a:latin typeface="宋体" panose="02010600030101010101" pitchFamily="2" charset="-122"/>
                  </a:endParaRPr>
                </a:p>
                <a:p>
                  <a:pPr algn="just"/>
                  <a:endParaRPr kumimoji="1" lang="en-US" altLang="zh-CN" sz="1600">
                    <a:latin typeface="Times New Roman" panose="02020603050405020304" pitchFamily="18" charset="0"/>
                  </a:endParaRPr>
                </a:p>
              </p:txBody>
            </p:sp>
            <p:sp>
              <p:nvSpPr>
                <p:cNvPr id="37911" name="Rectangle 17"/>
                <p:cNvSpPr>
                  <a:spLocks noChangeArrowheads="1"/>
                </p:cNvSpPr>
                <p:nvPr/>
              </p:nvSpPr>
              <p:spPr bwMode="auto">
                <a:xfrm>
                  <a:off x="1790" y="806"/>
                  <a:ext cx="945"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7898" name="Group 18"/>
              <p:cNvGrpSpPr>
                <a:grpSpLocks/>
              </p:cNvGrpSpPr>
              <p:nvPr/>
            </p:nvGrpSpPr>
            <p:grpSpPr bwMode="auto">
              <a:xfrm>
                <a:off x="0" y="1209"/>
                <a:ext cx="1790" cy="403"/>
                <a:chOff x="0" y="1209"/>
                <a:chExt cx="1790" cy="403"/>
              </a:xfrm>
            </p:grpSpPr>
            <p:sp>
              <p:nvSpPr>
                <p:cNvPr id="37908" name="Rectangle 19"/>
                <p:cNvSpPr>
                  <a:spLocks noChangeArrowheads="1"/>
                </p:cNvSpPr>
                <p:nvPr/>
              </p:nvSpPr>
              <p:spPr bwMode="auto">
                <a:xfrm>
                  <a:off x="43" y="1209"/>
                  <a:ext cx="170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600" dirty="0">
                      <a:latin typeface="宋体" panose="02010600030101010101" pitchFamily="2" charset="-122"/>
                    </a:rPr>
                    <a:t>IPv6     IPSec </a:t>
                  </a:r>
                  <a:r>
                    <a:rPr kumimoji="1" lang="zh-CN" altLang="en-US" sz="1600" dirty="0">
                      <a:latin typeface="宋体" panose="02010600030101010101" pitchFamily="2" charset="-122"/>
                    </a:rPr>
                    <a:t>等</a:t>
                  </a:r>
                </a:p>
                <a:p>
                  <a:pPr algn="just"/>
                  <a:endParaRPr kumimoji="1" lang="en-US" altLang="zh-CN" sz="1600" dirty="0">
                    <a:latin typeface="Times New Roman" panose="02020603050405020304" pitchFamily="18" charset="0"/>
                  </a:endParaRPr>
                </a:p>
              </p:txBody>
            </p:sp>
            <p:sp>
              <p:nvSpPr>
                <p:cNvPr id="37909" name="Rectangle 20"/>
                <p:cNvSpPr>
                  <a:spLocks noChangeArrowheads="1"/>
                </p:cNvSpPr>
                <p:nvPr/>
              </p:nvSpPr>
              <p:spPr bwMode="auto">
                <a:xfrm>
                  <a:off x="0" y="1209"/>
                  <a:ext cx="1790"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7899" name="Group 21"/>
              <p:cNvGrpSpPr>
                <a:grpSpLocks/>
              </p:cNvGrpSpPr>
              <p:nvPr/>
            </p:nvGrpSpPr>
            <p:grpSpPr bwMode="auto">
              <a:xfrm>
                <a:off x="1790" y="1209"/>
                <a:ext cx="945" cy="403"/>
                <a:chOff x="1790" y="1209"/>
                <a:chExt cx="945" cy="403"/>
              </a:xfrm>
            </p:grpSpPr>
            <p:sp>
              <p:nvSpPr>
                <p:cNvPr id="37906" name="Rectangle 22"/>
                <p:cNvSpPr>
                  <a:spLocks noChangeArrowheads="1"/>
                </p:cNvSpPr>
                <p:nvPr/>
              </p:nvSpPr>
              <p:spPr bwMode="auto">
                <a:xfrm>
                  <a:off x="1833" y="1209"/>
                  <a:ext cx="859"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1600">
                      <a:latin typeface="Times New Roman" panose="02020603050405020304" pitchFamily="18" charset="0"/>
                    </a:rPr>
                    <a:t>网际层</a:t>
                  </a:r>
                  <a:endParaRPr kumimoji="1" lang="zh-CN" altLang="en-US" sz="1600">
                    <a:latin typeface="宋体" panose="02010600030101010101" pitchFamily="2" charset="-122"/>
                  </a:endParaRPr>
                </a:p>
                <a:p>
                  <a:pPr algn="just"/>
                  <a:endParaRPr kumimoji="1" lang="en-US" altLang="zh-CN" sz="1600">
                    <a:latin typeface="Times New Roman" panose="02020603050405020304" pitchFamily="18" charset="0"/>
                  </a:endParaRPr>
                </a:p>
              </p:txBody>
            </p:sp>
            <p:sp>
              <p:nvSpPr>
                <p:cNvPr id="37907" name="Rectangle 23"/>
                <p:cNvSpPr>
                  <a:spLocks noChangeArrowheads="1"/>
                </p:cNvSpPr>
                <p:nvPr/>
              </p:nvSpPr>
              <p:spPr bwMode="auto">
                <a:xfrm>
                  <a:off x="1790" y="1209"/>
                  <a:ext cx="945"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7900" name="Group 24"/>
              <p:cNvGrpSpPr>
                <a:grpSpLocks/>
              </p:cNvGrpSpPr>
              <p:nvPr/>
            </p:nvGrpSpPr>
            <p:grpSpPr bwMode="auto">
              <a:xfrm>
                <a:off x="0" y="1612"/>
                <a:ext cx="1790" cy="403"/>
                <a:chOff x="0" y="1612"/>
                <a:chExt cx="1790" cy="403"/>
              </a:xfrm>
            </p:grpSpPr>
            <p:sp>
              <p:nvSpPr>
                <p:cNvPr id="37904" name="Rectangle 25"/>
                <p:cNvSpPr>
                  <a:spLocks noChangeArrowheads="1"/>
                </p:cNvSpPr>
                <p:nvPr/>
              </p:nvSpPr>
              <p:spPr bwMode="auto">
                <a:xfrm>
                  <a:off x="43" y="1612"/>
                  <a:ext cx="170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600">
                      <a:latin typeface="宋体" panose="02010600030101010101" pitchFamily="2" charset="-122"/>
                    </a:rPr>
                    <a:t>PPTP     L2F     L2TP</a:t>
                  </a:r>
                  <a:r>
                    <a:rPr kumimoji="1" lang="zh-CN" altLang="en-US" sz="1600">
                      <a:latin typeface="宋体" panose="02010600030101010101" pitchFamily="2" charset="-122"/>
                    </a:rPr>
                    <a:t>等</a:t>
                  </a:r>
                </a:p>
                <a:p>
                  <a:pPr algn="just"/>
                  <a:endParaRPr kumimoji="1" lang="en-US" altLang="zh-CN" sz="1600">
                    <a:latin typeface="Times New Roman" panose="02020603050405020304" pitchFamily="18" charset="0"/>
                  </a:endParaRPr>
                </a:p>
              </p:txBody>
            </p:sp>
            <p:sp>
              <p:nvSpPr>
                <p:cNvPr id="37905" name="Rectangle 26"/>
                <p:cNvSpPr>
                  <a:spLocks noChangeArrowheads="1"/>
                </p:cNvSpPr>
                <p:nvPr/>
              </p:nvSpPr>
              <p:spPr bwMode="auto">
                <a:xfrm>
                  <a:off x="0" y="1612"/>
                  <a:ext cx="1790"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7901" name="Group 27"/>
              <p:cNvGrpSpPr>
                <a:grpSpLocks/>
              </p:cNvGrpSpPr>
              <p:nvPr/>
            </p:nvGrpSpPr>
            <p:grpSpPr bwMode="auto">
              <a:xfrm>
                <a:off x="1790" y="1612"/>
                <a:ext cx="945" cy="403"/>
                <a:chOff x="1790" y="1612"/>
                <a:chExt cx="945" cy="403"/>
              </a:xfrm>
            </p:grpSpPr>
            <p:sp>
              <p:nvSpPr>
                <p:cNvPr id="37902" name="Rectangle 28"/>
                <p:cNvSpPr>
                  <a:spLocks noChangeArrowheads="1"/>
                </p:cNvSpPr>
                <p:nvPr/>
              </p:nvSpPr>
              <p:spPr bwMode="auto">
                <a:xfrm>
                  <a:off x="1833" y="1612"/>
                  <a:ext cx="859"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1600">
                      <a:latin typeface="Times New Roman" panose="02020603050405020304" pitchFamily="18" charset="0"/>
                    </a:rPr>
                    <a:t>网络接入层</a:t>
                  </a:r>
                  <a:endParaRPr kumimoji="1" lang="zh-CN" altLang="en-US" sz="1600">
                    <a:latin typeface="宋体" panose="02010600030101010101" pitchFamily="2" charset="-122"/>
                  </a:endParaRPr>
                </a:p>
                <a:p>
                  <a:pPr algn="just"/>
                  <a:endParaRPr kumimoji="1" lang="en-US" altLang="zh-CN" sz="1600">
                    <a:latin typeface="Times New Roman" panose="02020603050405020304" pitchFamily="18" charset="0"/>
                  </a:endParaRPr>
                </a:p>
              </p:txBody>
            </p:sp>
            <p:sp>
              <p:nvSpPr>
                <p:cNvPr id="37903" name="Rectangle 29"/>
                <p:cNvSpPr>
                  <a:spLocks noChangeArrowheads="1"/>
                </p:cNvSpPr>
                <p:nvPr/>
              </p:nvSpPr>
              <p:spPr bwMode="auto">
                <a:xfrm>
                  <a:off x="1790" y="1612"/>
                  <a:ext cx="945"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37893" name="Rectangle 30"/>
            <p:cNvSpPr>
              <a:spLocks noChangeArrowheads="1"/>
            </p:cNvSpPr>
            <p:nvPr/>
          </p:nvSpPr>
          <p:spPr bwMode="auto">
            <a:xfrm>
              <a:off x="-3" y="400"/>
              <a:ext cx="2741" cy="1618"/>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37891" name="Rectangle 31"/>
          <p:cNvSpPr>
            <a:spLocks noChangeArrowheads="1"/>
          </p:cNvSpPr>
          <p:nvPr/>
        </p:nvSpPr>
        <p:spPr bwMode="auto">
          <a:xfrm>
            <a:off x="1765300" y="4125118"/>
            <a:ext cx="4727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b="1" dirty="0">
                <a:latin typeface="宋体" panose="02010600030101010101" pitchFamily="2" charset="-122"/>
              </a:rPr>
              <a:t>TCP/IP</a:t>
            </a:r>
            <a:r>
              <a:rPr kumimoji="1" lang="zh-CN" altLang="en-US" b="1" dirty="0">
                <a:latin typeface="Times New Roman" panose="02020603050405020304" pitchFamily="18" charset="0"/>
              </a:rPr>
              <a:t>中的安全协议体系（讲课内容）</a:t>
            </a:r>
          </a:p>
        </p:txBody>
      </p:sp>
      <p:sp>
        <p:nvSpPr>
          <p:cNvPr id="30" name="Rectangle 76"/>
          <p:cNvSpPr>
            <a:spLocks noGrp="1" noChangeArrowheads="1"/>
          </p:cNvSpPr>
          <p:nvPr>
            <p:ph type="title"/>
          </p:nvPr>
        </p:nvSpPr>
        <p:spPr>
          <a:xfrm>
            <a:off x="685800" y="214313"/>
            <a:ext cx="7793038" cy="960983"/>
          </a:xfrm>
          <a:noFill/>
        </p:spPr>
        <p:txBody>
          <a:bodyPr/>
          <a:lstStyle/>
          <a:p>
            <a:pPr eaLnBrk="1" hangingPunct="1"/>
            <a:r>
              <a:rPr lang="en-US" altLang="zh-CN" dirty="0"/>
              <a:t>11.1 TCP/IP</a:t>
            </a:r>
            <a:r>
              <a:rPr lang="zh-CN" altLang="en-US" dirty="0"/>
              <a:t>安全协议体系概述</a:t>
            </a:r>
          </a:p>
        </p:txBody>
      </p:sp>
    </p:spTree>
    <p:extLst>
      <p:ext uri="{BB962C8B-B14F-4D97-AF65-F5344CB8AC3E}">
        <p14:creationId xmlns:p14="http://schemas.microsoft.com/office/powerpoint/2010/main" val="18283732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256" name="Group 96"/>
          <p:cNvGraphicFramePr>
            <a:graphicFrameLocks noGrp="1"/>
          </p:cNvGraphicFramePr>
          <p:nvPr/>
        </p:nvGraphicFramePr>
        <p:xfrm>
          <a:off x="533400" y="4038600"/>
          <a:ext cx="7391400" cy="1666876"/>
        </p:xfrm>
        <a:graphic>
          <a:graphicData uri="http://schemas.openxmlformats.org/drawingml/2006/table">
            <a:tbl>
              <a:tblPr/>
              <a:tblGrid>
                <a:gridCol w="957263">
                  <a:extLst>
                    <a:ext uri="{9D8B030D-6E8A-4147-A177-3AD203B41FA5}">
                      <a16:colId xmlns:a16="http://schemas.microsoft.com/office/drawing/2014/main" val="2354840004"/>
                    </a:ext>
                  </a:extLst>
                </a:gridCol>
                <a:gridCol w="1042987">
                  <a:extLst>
                    <a:ext uri="{9D8B030D-6E8A-4147-A177-3AD203B41FA5}">
                      <a16:colId xmlns:a16="http://schemas.microsoft.com/office/drawing/2014/main" val="3432632156"/>
                    </a:ext>
                  </a:extLst>
                </a:gridCol>
                <a:gridCol w="1217613">
                  <a:extLst>
                    <a:ext uri="{9D8B030D-6E8A-4147-A177-3AD203B41FA5}">
                      <a16:colId xmlns:a16="http://schemas.microsoft.com/office/drawing/2014/main" val="1659327342"/>
                    </a:ext>
                  </a:extLst>
                </a:gridCol>
                <a:gridCol w="1042987">
                  <a:extLst>
                    <a:ext uri="{9D8B030D-6E8A-4147-A177-3AD203B41FA5}">
                      <a16:colId xmlns:a16="http://schemas.microsoft.com/office/drawing/2014/main" val="1990503439"/>
                    </a:ext>
                  </a:extLst>
                </a:gridCol>
                <a:gridCol w="869950">
                  <a:extLst>
                    <a:ext uri="{9D8B030D-6E8A-4147-A177-3AD203B41FA5}">
                      <a16:colId xmlns:a16="http://schemas.microsoft.com/office/drawing/2014/main" val="1277517592"/>
                    </a:ext>
                  </a:extLst>
                </a:gridCol>
                <a:gridCol w="2260600">
                  <a:extLst>
                    <a:ext uri="{9D8B030D-6E8A-4147-A177-3AD203B41FA5}">
                      <a16:colId xmlns:a16="http://schemas.microsoft.com/office/drawing/2014/main" val="3508417984"/>
                    </a:ext>
                  </a:extLst>
                </a:gridCol>
              </a:tblGrid>
              <a:tr h="417513">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SA_ID</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source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dest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protocol</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spi</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a:t>
                      </a:r>
                      <a:r>
                        <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记录</a:t>
                      </a:r>
                    </a:p>
                  </a:txBody>
                  <a:tcP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758311739"/>
                  </a:ext>
                </a:extLst>
              </a:tr>
              <a:tr h="415925">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2.2.2.2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AH</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MD5, K1,</a:t>
                      </a: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7604236"/>
                  </a:ext>
                </a:extLst>
              </a:tr>
              <a:tr h="417513">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05</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2.2.2.2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632103168"/>
                  </a:ext>
                </a:extLst>
              </a:tr>
              <a:tr h="415925">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06</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2.2.2.2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AH</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DES, K3,</a:t>
                      </a: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30337247"/>
                  </a:ext>
                </a:extLst>
              </a:tr>
            </a:tbl>
          </a:graphicData>
        </a:graphic>
      </p:graphicFrame>
      <p:sp>
        <p:nvSpPr>
          <p:cNvPr id="98344" name="Text Box 49"/>
          <p:cNvSpPr txBox="1">
            <a:spLocks noChangeArrowheads="1"/>
          </p:cNvSpPr>
          <p:nvPr/>
        </p:nvSpPr>
        <p:spPr bwMode="auto">
          <a:xfrm>
            <a:off x="1295400" y="190500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spcBef>
                <a:spcPct val="50000"/>
              </a:spcBef>
            </a:pPr>
            <a:r>
              <a:rPr kumimoji="1" lang="en-US" altLang="zh-CN" sz="1800">
                <a:latin typeface="Times New Roman" panose="02020603050405020304" pitchFamily="18" charset="0"/>
              </a:rPr>
              <a:t>A(1.1.1.1)</a:t>
            </a:r>
          </a:p>
        </p:txBody>
      </p:sp>
      <p:sp>
        <p:nvSpPr>
          <p:cNvPr id="98345" name="Text Box 50"/>
          <p:cNvSpPr txBox="1">
            <a:spLocks noChangeArrowheads="1"/>
          </p:cNvSpPr>
          <p:nvPr/>
        </p:nvSpPr>
        <p:spPr bwMode="auto">
          <a:xfrm>
            <a:off x="6629400" y="1843088"/>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spcBef>
                <a:spcPct val="50000"/>
              </a:spcBef>
            </a:pPr>
            <a:r>
              <a:rPr kumimoji="1" lang="en-US" altLang="zh-CN" sz="1800">
                <a:latin typeface="Times New Roman" panose="02020603050405020304" pitchFamily="18" charset="0"/>
              </a:rPr>
              <a:t>B(2.2.2.2)</a:t>
            </a:r>
          </a:p>
        </p:txBody>
      </p:sp>
      <p:sp>
        <p:nvSpPr>
          <p:cNvPr id="98346" name="Line 51"/>
          <p:cNvSpPr>
            <a:spLocks noChangeShapeType="1"/>
          </p:cNvSpPr>
          <p:nvPr/>
        </p:nvSpPr>
        <p:spPr bwMode="auto">
          <a:xfrm>
            <a:off x="2438400" y="2057400"/>
            <a:ext cx="42672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8347" name="Text Box 52"/>
          <p:cNvSpPr txBox="1">
            <a:spLocks noChangeArrowheads="1"/>
          </p:cNvSpPr>
          <p:nvPr/>
        </p:nvSpPr>
        <p:spPr bwMode="auto">
          <a:xfrm>
            <a:off x="6324600" y="5791200"/>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spcBef>
                <a:spcPct val="50000"/>
              </a:spcBef>
            </a:pPr>
            <a:r>
              <a:rPr kumimoji="1" lang="en-US" altLang="zh-CN" sz="1800" b="1" dirty="0">
                <a:solidFill>
                  <a:schemeClr val="hlink"/>
                </a:solidFill>
                <a:latin typeface="Times New Roman" panose="02020603050405020304" pitchFamily="18" charset="0"/>
              </a:rPr>
              <a:t>A</a:t>
            </a:r>
            <a:r>
              <a:rPr kumimoji="1" lang="zh-CN" altLang="en-US" sz="1800" b="1" dirty="0">
                <a:solidFill>
                  <a:schemeClr val="hlink"/>
                </a:solidFill>
                <a:latin typeface="Times New Roman" panose="02020603050405020304" pitchFamily="18" charset="0"/>
              </a:rPr>
              <a:t>的 </a:t>
            </a:r>
            <a:r>
              <a:rPr kumimoji="1" lang="en-US" altLang="zh-CN" sz="1800" b="1" dirty="0">
                <a:solidFill>
                  <a:schemeClr val="hlink"/>
                </a:solidFill>
                <a:latin typeface="Times New Roman" panose="02020603050405020304" pitchFamily="18" charset="0"/>
              </a:rPr>
              <a:t>SAD</a:t>
            </a:r>
          </a:p>
        </p:txBody>
      </p:sp>
      <p:graphicFrame>
        <p:nvGraphicFramePr>
          <p:cNvPr id="604257" name="Group 97"/>
          <p:cNvGraphicFramePr>
            <a:graphicFrameLocks noGrp="1"/>
          </p:cNvGraphicFramePr>
          <p:nvPr/>
        </p:nvGraphicFramePr>
        <p:xfrm>
          <a:off x="533400" y="2514600"/>
          <a:ext cx="6858000" cy="1185864"/>
        </p:xfrm>
        <a:graphic>
          <a:graphicData uri="http://schemas.openxmlformats.org/drawingml/2006/table">
            <a:tbl>
              <a:tblPr/>
              <a:tblGrid>
                <a:gridCol w="457200">
                  <a:extLst>
                    <a:ext uri="{9D8B030D-6E8A-4147-A177-3AD203B41FA5}">
                      <a16:colId xmlns:a16="http://schemas.microsoft.com/office/drawing/2014/main" val="3553204797"/>
                    </a:ext>
                  </a:extLst>
                </a:gridCol>
                <a:gridCol w="1066800">
                  <a:extLst>
                    <a:ext uri="{9D8B030D-6E8A-4147-A177-3AD203B41FA5}">
                      <a16:colId xmlns:a16="http://schemas.microsoft.com/office/drawing/2014/main" val="1411373531"/>
                    </a:ext>
                  </a:extLst>
                </a:gridCol>
                <a:gridCol w="1066800">
                  <a:extLst>
                    <a:ext uri="{9D8B030D-6E8A-4147-A177-3AD203B41FA5}">
                      <a16:colId xmlns:a16="http://schemas.microsoft.com/office/drawing/2014/main" val="3963906057"/>
                    </a:ext>
                  </a:extLst>
                </a:gridCol>
                <a:gridCol w="1143000">
                  <a:extLst>
                    <a:ext uri="{9D8B030D-6E8A-4147-A177-3AD203B41FA5}">
                      <a16:colId xmlns:a16="http://schemas.microsoft.com/office/drawing/2014/main" val="2876324859"/>
                    </a:ext>
                  </a:extLst>
                </a:gridCol>
                <a:gridCol w="762000">
                  <a:extLst>
                    <a:ext uri="{9D8B030D-6E8A-4147-A177-3AD203B41FA5}">
                      <a16:colId xmlns:a16="http://schemas.microsoft.com/office/drawing/2014/main" val="3322880242"/>
                    </a:ext>
                  </a:extLst>
                </a:gridCol>
                <a:gridCol w="1524000">
                  <a:extLst>
                    <a:ext uri="{9D8B030D-6E8A-4147-A177-3AD203B41FA5}">
                      <a16:colId xmlns:a16="http://schemas.microsoft.com/office/drawing/2014/main" val="3892498870"/>
                    </a:ext>
                  </a:extLst>
                </a:gridCol>
                <a:gridCol w="838200">
                  <a:extLst>
                    <a:ext uri="{9D8B030D-6E8A-4147-A177-3AD203B41FA5}">
                      <a16:colId xmlns:a16="http://schemas.microsoft.com/office/drawing/2014/main" val="823032105"/>
                    </a:ext>
                  </a:extLst>
                </a:gridCol>
              </a:tblGrid>
              <a:tr h="395288">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ID</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source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dest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protocol</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port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Action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policy</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378447765"/>
                  </a:ext>
                </a:extLst>
              </a:tr>
              <a:tr h="395288">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05</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2.2.2.2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TCP</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IPSEC_PASS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525010331"/>
                  </a:ext>
                </a:extLst>
              </a:tr>
              <a:tr h="395288">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06</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3.3.3.3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TCP</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IPSEC-USE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AH</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4289346868"/>
                  </a:ext>
                </a:extLst>
              </a:tr>
            </a:tbl>
          </a:graphicData>
        </a:graphic>
      </p:graphicFrame>
      <p:sp>
        <p:nvSpPr>
          <p:cNvPr id="98382" name="Line 87"/>
          <p:cNvSpPr>
            <a:spLocks noChangeShapeType="1"/>
          </p:cNvSpPr>
          <p:nvPr/>
        </p:nvSpPr>
        <p:spPr bwMode="auto">
          <a:xfrm>
            <a:off x="207963" y="3030538"/>
            <a:ext cx="2889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8383" name="Line 88"/>
          <p:cNvSpPr>
            <a:spLocks noChangeShapeType="1"/>
          </p:cNvSpPr>
          <p:nvPr/>
        </p:nvSpPr>
        <p:spPr bwMode="auto">
          <a:xfrm>
            <a:off x="207963" y="3030538"/>
            <a:ext cx="0" cy="20891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8384" name="Line 89"/>
          <p:cNvSpPr>
            <a:spLocks noChangeShapeType="1"/>
          </p:cNvSpPr>
          <p:nvPr/>
        </p:nvSpPr>
        <p:spPr bwMode="auto">
          <a:xfrm>
            <a:off x="207963" y="5119688"/>
            <a:ext cx="217487"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8385" name="Text Box 90"/>
          <p:cNvSpPr txBox="1">
            <a:spLocks noChangeArrowheads="1"/>
          </p:cNvSpPr>
          <p:nvPr/>
        </p:nvSpPr>
        <p:spPr bwMode="auto">
          <a:xfrm>
            <a:off x="7402513" y="2971800"/>
            <a:ext cx="11318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spcBef>
                <a:spcPct val="50000"/>
              </a:spcBef>
            </a:pPr>
            <a:r>
              <a:rPr kumimoji="1" lang="en-US" altLang="zh-CN" sz="1800" b="1">
                <a:solidFill>
                  <a:schemeClr val="hlink"/>
                </a:solidFill>
                <a:latin typeface="Times New Roman" panose="02020603050405020304" pitchFamily="18" charset="0"/>
              </a:rPr>
              <a:t>A</a:t>
            </a:r>
            <a:r>
              <a:rPr kumimoji="1" lang="zh-CN" altLang="en-US" sz="1800" b="1">
                <a:solidFill>
                  <a:schemeClr val="hlink"/>
                </a:solidFill>
                <a:latin typeface="Times New Roman" panose="02020603050405020304" pitchFamily="18" charset="0"/>
              </a:rPr>
              <a:t>的</a:t>
            </a:r>
            <a:r>
              <a:rPr kumimoji="1" lang="en-US" altLang="zh-CN" sz="1800" b="1">
                <a:solidFill>
                  <a:schemeClr val="hlink"/>
                </a:solidFill>
                <a:latin typeface="Times New Roman" panose="02020603050405020304" pitchFamily="18" charset="0"/>
              </a:rPr>
              <a:t>SPD</a:t>
            </a:r>
          </a:p>
        </p:txBody>
      </p:sp>
      <p:sp>
        <p:nvSpPr>
          <p:cNvPr id="98386" name="Line 91"/>
          <p:cNvSpPr>
            <a:spLocks noChangeShapeType="1"/>
          </p:cNvSpPr>
          <p:nvPr/>
        </p:nvSpPr>
        <p:spPr bwMode="auto">
          <a:xfrm flipH="1">
            <a:off x="65088" y="3463925"/>
            <a:ext cx="4683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8387" name="Line 92"/>
          <p:cNvSpPr>
            <a:spLocks noChangeShapeType="1"/>
          </p:cNvSpPr>
          <p:nvPr/>
        </p:nvSpPr>
        <p:spPr bwMode="auto">
          <a:xfrm>
            <a:off x="65088" y="3463925"/>
            <a:ext cx="0" cy="19431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8388" name="Line 93"/>
          <p:cNvSpPr>
            <a:spLocks noChangeShapeType="1"/>
          </p:cNvSpPr>
          <p:nvPr/>
        </p:nvSpPr>
        <p:spPr bwMode="auto">
          <a:xfrm>
            <a:off x="65088" y="5407025"/>
            <a:ext cx="4318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Rectangle 2"/>
          <p:cNvSpPr>
            <a:spLocks noGrp="1" noChangeArrowheads="1"/>
          </p:cNvSpPr>
          <p:nvPr>
            <p:ph type="title"/>
          </p:nvPr>
        </p:nvSpPr>
        <p:spPr>
          <a:xfrm>
            <a:off x="838200" y="214313"/>
            <a:ext cx="7793038" cy="1004887"/>
          </a:xfrm>
        </p:spPr>
        <p:txBody>
          <a:bodyPr/>
          <a:lstStyle/>
          <a:p>
            <a:pPr eaLnBrk="1" hangingPunct="1"/>
            <a:r>
              <a:rPr lang="en-US" altLang="zh-CN" dirty="0"/>
              <a:t>11.4 </a:t>
            </a:r>
            <a:r>
              <a:rPr lang="zh-CN" altLang="en-US" dirty="0"/>
              <a:t>网络层安全协议</a:t>
            </a:r>
            <a:r>
              <a:rPr lang="en-US" altLang="zh-CN" dirty="0"/>
              <a:t>---IPSec</a:t>
            </a:r>
          </a:p>
        </p:txBody>
      </p:sp>
    </p:spTree>
    <p:extLst>
      <p:ext uri="{BB962C8B-B14F-4D97-AF65-F5344CB8AC3E}">
        <p14:creationId xmlns:p14="http://schemas.microsoft.com/office/powerpoint/2010/main" val="28156315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3"/>
          <p:cNvSpPr>
            <a:spLocks noGrp="1" noChangeArrowheads="1"/>
          </p:cNvSpPr>
          <p:nvPr>
            <p:ph type="body" idx="1"/>
          </p:nvPr>
        </p:nvSpPr>
        <p:spPr>
          <a:xfrm>
            <a:off x="554038" y="1422400"/>
            <a:ext cx="8077200" cy="4572000"/>
          </a:xfrm>
        </p:spPr>
        <p:txBody>
          <a:bodyPr/>
          <a:lstStyle/>
          <a:p>
            <a:pPr eaLnBrk="1" hangingPunct="1">
              <a:lnSpc>
                <a:spcPct val="90000"/>
              </a:lnSpc>
              <a:buFont typeface="Wingdings" panose="05000000000000000000" pitchFamily="2" charset="2"/>
              <a:buNone/>
            </a:pPr>
            <a:r>
              <a:rPr lang="en-US" altLang="zh-CN" sz="2800" b="1" dirty="0">
                <a:solidFill>
                  <a:schemeClr val="hlink"/>
                </a:solidFill>
              </a:rPr>
              <a:t>6</a:t>
            </a:r>
            <a:r>
              <a:rPr lang="zh-CN" altLang="en-US" sz="2800" b="1" dirty="0">
                <a:solidFill>
                  <a:schemeClr val="hlink"/>
                </a:solidFill>
              </a:rPr>
              <a:t>、传输和隧道模式</a:t>
            </a:r>
          </a:p>
          <a:p>
            <a:pPr eaLnBrk="1" hangingPunct="1">
              <a:lnSpc>
                <a:spcPct val="90000"/>
              </a:lnSpc>
              <a:buFont typeface="Wingdings" panose="05000000000000000000" pitchFamily="2" charset="2"/>
              <a:buNone/>
            </a:pPr>
            <a:r>
              <a:rPr lang="zh-CN" altLang="en-US" sz="2400" dirty="0">
                <a:latin typeface="宋体" panose="02010600030101010101" pitchFamily="2" charset="-122"/>
              </a:rPr>
              <a:t>   </a:t>
            </a:r>
            <a:r>
              <a:rPr lang="zh-CN" altLang="en-US" sz="2400" dirty="0">
                <a:solidFill>
                  <a:schemeClr val="hlink"/>
                </a:solidFill>
                <a:latin typeface="宋体" panose="02010600030101010101" pitchFamily="2" charset="-122"/>
              </a:rPr>
              <a:t> </a:t>
            </a:r>
            <a:r>
              <a:rPr lang="en-US" altLang="zh-CN" sz="2400" dirty="0">
                <a:solidFill>
                  <a:schemeClr val="hlink"/>
                </a:solidFill>
                <a:latin typeface="宋体" panose="02010600030101010101" pitchFamily="2" charset="-122"/>
              </a:rPr>
              <a:t>(1) </a:t>
            </a:r>
            <a:r>
              <a:rPr lang="zh-CN" altLang="en-US" sz="2400" dirty="0">
                <a:solidFill>
                  <a:schemeClr val="hlink"/>
                </a:solidFill>
                <a:latin typeface="宋体" panose="02010600030101010101" pitchFamily="2" charset="-122"/>
              </a:rPr>
              <a:t>传输模式下</a:t>
            </a:r>
          </a:p>
          <a:p>
            <a:pPr eaLnBrk="1" hangingPunct="1">
              <a:lnSpc>
                <a:spcPct val="90000"/>
              </a:lnSpc>
              <a:buFont typeface="Wingdings" panose="05000000000000000000" pitchFamily="2" charset="2"/>
              <a:buNone/>
            </a:pPr>
            <a:r>
              <a:rPr lang="zh-CN" altLang="en-US" sz="2400" dirty="0">
                <a:latin typeface="宋体" panose="02010600030101010101" pitchFamily="2" charset="-122"/>
              </a:rPr>
              <a:t>    </a:t>
            </a:r>
            <a:r>
              <a:rPr lang="en-US" altLang="zh-CN" sz="2400" dirty="0">
                <a:latin typeface="Times New Roman" panose="02020603050405020304" pitchFamily="18" charset="0"/>
                <a:cs typeface="Times New Roman" panose="02020603050405020304" pitchFamily="18" charset="0"/>
              </a:rPr>
              <a:t>IPSec</a:t>
            </a:r>
            <a:r>
              <a:rPr lang="zh-CN" altLang="en-US" sz="2400" dirty="0">
                <a:latin typeface="宋体" panose="02010600030101010101" pitchFamily="2" charset="-122"/>
              </a:rPr>
              <a:t>仅对</a:t>
            </a:r>
            <a:r>
              <a:rPr lang="en-US" altLang="zh-CN" sz="2400" dirty="0">
                <a:latin typeface="Times New Roman" panose="02020603050405020304" pitchFamily="18" charset="0"/>
                <a:cs typeface="Times New Roman" panose="02020603050405020304" pitchFamily="18" charset="0"/>
              </a:rPr>
              <a:t>IP</a:t>
            </a:r>
            <a:r>
              <a:rPr lang="zh-CN" altLang="en-US" sz="2400" dirty="0">
                <a:latin typeface="宋体" panose="02010600030101010101" pitchFamily="2" charset="-122"/>
              </a:rPr>
              <a:t>层以上的数据（</a:t>
            </a:r>
            <a:r>
              <a:rPr lang="en-US" altLang="zh-CN" sz="2400" dirty="0">
                <a:latin typeface="Times New Roman" panose="02020603050405020304" pitchFamily="18" charset="0"/>
                <a:cs typeface="Times New Roman" panose="02020603050405020304" pitchFamily="18" charset="0"/>
              </a:rPr>
              <a:t>TCP/UDP</a:t>
            </a:r>
            <a:r>
              <a:rPr lang="zh-CN" altLang="en-US" sz="2400" dirty="0">
                <a:latin typeface="宋体" panose="02010600030101010101" pitchFamily="2" charset="-122"/>
              </a:rPr>
              <a:t>数据）进行加密和鉴别。传输模式通常用于两个主机之间的端对端通信</a:t>
            </a:r>
            <a:r>
              <a:rPr lang="zh-CN" altLang="en-US" sz="2400" dirty="0"/>
              <a:t> </a:t>
            </a:r>
          </a:p>
          <a:p>
            <a:pPr eaLnBrk="1" hangingPunct="1">
              <a:lnSpc>
                <a:spcPct val="90000"/>
              </a:lnSpc>
              <a:buFont typeface="Wingdings" panose="05000000000000000000" pitchFamily="2" charset="2"/>
              <a:buNone/>
            </a:pPr>
            <a:endParaRPr lang="zh-CN" altLang="en-US" sz="2400" dirty="0"/>
          </a:p>
          <a:p>
            <a:pPr eaLnBrk="1" hangingPunct="1">
              <a:lnSpc>
                <a:spcPct val="90000"/>
              </a:lnSpc>
              <a:buFont typeface="Wingdings" panose="05000000000000000000" pitchFamily="2" charset="2"/>
              <a:buNone/>
            </a:pPr>
            <a:r>
              <a:rPr lang="zh-CN" altLang="en-US" sz="2400" dirty="0">
                <a:latin typeface="宋体" panose="02010600030101010101" pitchFamily="2" charset="-122"/>
              </a:rPr>
              <a:t>    </a:t>
            </a:r>
            <a:r>
              <a:rPr lang="en-US" altLang="zh-CN" sz="2400" dirty="0">
                <a:solidFill>
                  <a:schemeClr val="hlink"/>
                </a:solidFill>
                <a:latin typeface="宋体" panose="02010600030101010101" pitchFamily="2" charset="-122"/>
              </a:rPr>
              <a:t>(2)</a:t>
            </a:r>
            <a:r>
              <a:rPr lang="zh-CN" altLang="en-US" sz="2400" dirty="0">
                <a:solidFill>
                  <a:schemeClr val="hlink"/>
                </a:solidFill>
                <a:latin typeface="宋体" panose="02010600030101010101" pitchFamily="2" charset="-122"/>
              </a:rPr>
              <a:t>隧道模式下</a:t>
            </a:r>
          </a:p>
          <a:p>
            <a:pPr eaLnBrk="1" hangingPunct="1">
              <a:lnSpc>
                <a:spcPct val="90000"/>
              </a:lnSpc>
              <a:buFont typeface="Wingdings" panose="05000000000000000000" pitchFamily="2" charset="2"/>
              <a:buNone/>
            </a:pPr>
            <a:r>
              <a:rPr lang="zh-CN" altLang="en-US" sz="2400" dirty="0">
                <a:latin typeface="宋体" panose="02010600030101010101" pitchFamily="2" charset="-122"/>
              </a:rPr>
              <a:t>    将原</a:t>
            </a:r>
            <a:r>
              <a:rPr lang="en-US" altLang="zh-CN" sz="2400" dirty="0">
                <a:latin typeface="Times New Roman" panose="02020603050405020304" pitchFamily="18" charset="0"/>
                <a:cs typeface="Times New Roman" panose="02020603050405020304" pitchFamily="18" charset="0"/>
              </a:rPr>
              <a:t>IP</a:t>
            </a:r>
            <a:r>
              <a:rPr lang="zh-CN" altLang="en-US" sz="2400" dirty="0">
                <a:latin typeface="宋体" panose="02010600030101010101" pitchFamily="2" charset="-122"/>
              </a:rPr>
              <a:t>包封装在一个新的包中，原</a:t>
            </a:r>
            <a:r>
              <a:rPr lang="en-US" altLang="zh-CN" sz="2400" dirty="0">
                <a:latin typeface="Times New Roman" panose="02020603050405020304" pitchFamily="18" charset="0"/>
                <a:cs typeface="Times New Roman" panose="02020603050405020304" pitchFamily="18" charset="0"/>
              </a:rPr>
              <a:t>IP</a:t>
            </a:r>
            <a:r>
              <a:rPr lang="zh-CN" altLang="en-US" sz="2400" dirty="0">
                <a:latin typeface="宋体" panose="02010600030101010101" pitchFamily="2" charset="-122"/>
              </a:rPr>
              <a:t>包将作为新包的有效净荷，并且添加了新的适用于网关间的</a:t>
            </a:r>
            <a:r>
              <a:rPr lang="en-US" altLang="zh-CN" sz="2400" dirty="0">
                <a:latin typeface="Times New Roman" panose="02020603050405020304" pitchFamily="18" charset="0"/>
                <a:cs typeface="Times New Roman" panose="02020603050405020304" pitchFamily="18" charset="0"/>
              </a:rPr>
              <a:t>IP</a:t>
            </a:r>
            <a:r>
              <a:rPr lang="zh-CN" altLang="en-US" sz="2400" dirty="0">
                <a:latin typeface="宋体" panose="02010600030101010101" pitchFamily="2" charset="-122"/>
              </a:rPr>
              <a:t>首部。</a:t>
            </a:r>
          </a:p>
          <a:p>
            <a:pPr eaLnBrk="1" hangingPunct="1">
              <a:lnSpc>
                <a:spcPct val="90000"/>
              </a:lnSpc>
              <a:buFont typeface="Wingdings" panose="05000000000000000000" pitchFamily="2" charset="2"/>
              <a:buNone/>
            </a:pPr>
            <a:r>
              <a:rPr lang="zh-CN" altLang="en-US" sz="2400" dirty="0">
                <a:latin typeface="宋体" panose="02010600030101010101" pitchFamily="2" charset="-122"/>
              </a:rPr>
              <a:t>    在传输过程中，由于原目的</a:t>
            </a:r>
            <a:r>
              <a:rPr lang="en-US" altLang="zh-CN" sz="2400" dirty="0">
                <a:latin typeface="Times New Roman" panose="02020603050405020304" pitchFamily="18" charset="0"/>
                <a:cs typeface="Times New Roman" panose="02020603050405020304" pitchFamily="18" charset="0"/>
              </a:rPr>
              <a:t>IP</a:t>
            </a:r>
            <a:r>
              <a:rPr lang="zh-CN" altLang="en-US" sz="2400" dirty="0">
                <a:latin typeface="宋体" panose="02010600030101010101" pitchFamily="2" charset="-122"/>
              </a:rPr>
              <a:t>地址被封装，中间的路由器只检查新的</a:t>
            </a:r>
            <a:r>
              <a:rPr lang="en-US" altLang="zh-CN" sz="2400" dirty="0">
                <a:latin typeface="Times New Roman" panose="02020603050405020304" pitchFamily="18" charset="0"/>
                <a:cs typeface="Times New Roman" panose="02020603050405020304" pitchFamily="18" charset="0"/>
              </a:rPr>
              <a:t>IP</a:t>
            </a:r>
            <a:r>
              <a:rPr lang="zh-CN" altLang="en-US" sz="2400" dirty="0">
                <a:latin typeface="宋体" panose="02010600030101010101" pitchFamily="2" charset="-122"/>
              </a:rPr>
              <a:t>首部，所以隧道方式可用来对抗通信量分析。</a:t>
            </a:r>
            <a:r>
              <a:rPr lang="zh-CN" altLang="en-US" sz="2400" dirty="0">
                <a:solidFill>
                  <a:schemeClr val="hlink"/>
                </a:solidFill>
                <a:latin typeface="宋体" panose="02010600030101010101" pitchFamily="2" charset="-122"/>
              </a:rPr>
              <a:t>隧道模式主要用于安全网关之间，可以在公共网上构建虚拟专用网</a:t>
            </a:r>
            <a:r>
              <a:rPr lang="en-US" altLang="zh-CN" sz="2400" dirty="0">
                <a:solidFill>
                  <a:schemeClr val="hlink"/>
                </a:solidFill>
                <a:latin typeface="宋体" panose="02010600030101010101" pitchFamily="2" charset="-122"/>
              </a:rPr>
              <a:t>(</a:t>
            </a:r>
            <a:r>
              <a:rPr lang="en-US" altLang="zh-CN" sz="2400" dirty="0">
                <a:solidFill>
                  <a:schemeClr val="hlink"/>
                </a:solidFill>
                <a:latin typeface="Times New Roman" panose="02020603050405020304" pitchFamily="18" charset="0"/>
                <a:cs typeface="Times New Roman" panose="02020603050405020304" pitchFamily="18" charset="0"/>
              </a:rPr>
              <a:t>VPN)</a:t>
            </a:r>
            <a:r>
              <a:rPr lang="en-US" altLang="zh-CN" sz="2400" dirty="0"/>
              <a:t> </a:t>
            </a:r>
          </a:p>
        </p:txBody>
      </p:sp>
      <p:sp>
        <p:nvSpPr>
          <p:cNvPr id="3" name="Rectangle 2"/>
          <p:cNvSpPr>
            <a:spLocks noGrp="1" noChangeArrowheads="1"/>
          </p:cNvSpPr>
          <p:nvPr>
            <p:ph type="title"/>
          </p:nvPr>
        </p:nvSpPr>
        <p:spPr>
          <a:xfrm>
            <a:off x="838200" y="214313"/>
            <a:ext cx="7793038" cy="1004887"/>
          </a:xfrm>
        </p:spPr>
        <p:txBody>
          <a:bodyPr/>
          <a:lstStyle/>
          <a:p>
            <a:pPr eaLnBrk="1" hangingPunct="1"/>
            <a:r>
              <a:rPr lang="en-US" altLang="zh-CN" dirty="0"/>
              <a:t>11.4 </a:t>
            </a:r>
            <a:r>
              <a:rPr lang="zh-CN" altLang="en-US" dirty="0"/>
              <a:t>网络层安全协议</a:t>
            </a:r>
            <a:r>
              <a:rPr lang="en-US" altLang="zh-CN" dirty="0"/>
              <a:t>---IPSec</a:t>
            </a:r>
          </a:p>
        </p:txBody>
      </p:sp>
    </p:spTree>
    <p:extLst>
      <p:ext uri="{BB962C8B-B14F-4D97-AF65-F5344CB8AC3E}">
        <p14:creationId xmlns:p14="http://schemas.microsoft.com/office/powerpoint/2010/main" val="25173434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1024"/>
          <p:cNvGraphicFramePr>
            <a:graphicFrameLocks noChangeAspect="1"/>
          </p:cNvGraphicFramePr>
          <p:nvPr/>
        </p:nvGraphicFramePr>
        <p:xfrm>
          <a:off x="990600" y="1752600"/>
          <a:ext cx="6172200" cy="4267200"/>
        </p:xfrm>
        <a:graphic>
          <a:graphicData uri="http://schemas.openxmlformats.org/presentationml/2006/ole">
            <mc:AlternateContent xmlns:mc="http://schemas.openxmlformats.org/markup-compatibility/2006">
              <mc:Choice xmlns:v="urn:schemas-microsoft-com:vml" Requires="v">
                <p:oleObj spid="_x0000_s64536" name="位图图像" r:id="rId3" imgW="3277057" imgH="2038095" progId="Paint.Picture">
                  <p:embed/>
                </p:oleObj>
              </mc:Choice>
              <mc:Fallback>
                <p:oleObj name="位图图像" r:id="rId3" imgW="3277057" imgH="2038095" progId="Paint.Picture">
                  <p:embed/>
                  <p:pic>
                    <p:nvPicPr>
                      <p:cNvPr id="18434"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752600"/>
                        <a:ext cx="61722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Rectangle 2"/>
          <p:cNvSpPr>
            <a:spLocks noGrp="1" noChangeArrowheads="1"/>
          </p:cNvSpPr>
          <p:nvPr>
            <p:ph type="title"/>
          </p:nvPr>
        </p:nvSpPr>
        <p:spPr>
          <a:xfrm>
            <a:off x="838200" y="214313"/>
            <a:ext cx="7793038" cy="1004887"/>
          </a:xfrm>
        </p:spPr>
        <p:txBody>
          <a:bodyPr/>
          <a:lstStyle/>
          <a:p>
            <a:pPr eaLnBrk="1" hangingPunct="1"/>
            <a:r>
              <a:rPr lang="en-US" altLang="zh-CN" dirty="0"/>
              <a:t>11.4 </a:t>
            </a:r>
            <a:r>
              <a:rPr lang="zh-CN" altLang="en-US" dirty="0"/>
              <a:t>网络层安全协议</a:t>
            </a:r>
            <a:r>
              <a:rPr lang="en-US" altLang="zh-CN" dirty="0"/>
              <a:t>---IPSec</a:t>
            </a:r>
          </a:p>
        </p:txBody>
      </p:sp>
    </p:spTree>
    <p:extLst>
      <p:ext uri="{BB962C8B-B14F-4D97-AF65-F5344CB8AC3E}">
        <p14:creationId xmlns:p14="http://schemas.microsoft.com/office/powerpoint/2010/main" val="38398926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685800" y="1600200"/>
            <a:ext cx="7772400" cy="533400"/>
          </a:xfrm>
        </p:spPr>
        <p:txBody>
          <a:bodyPr/>
          <a:lstStyle/>
          <a:p>
            <a:pPr eaLnBrk="1" hangingPunct="1">
              <a:buFont typeface="Wingdings" panose="05000000000000000000" pitchFamily="2" charset="2"/>
              <a:buNone/>
            </a:pPr>
            <a:r>
              <a:rPr lang="en-US" altLang="zh-CN" sz="2800" b="1" dirty="0">
                <a:solidFill>
                  <a:schemeClr val="hlink"/>
                </a:solidFill>
              </a:rPr>
              <a:t>7</a:t>
            </a:r>
            <a:r>
              <a:rPr lang="zh-CN" altLang="en-US" sz="2800" b="1" dirty="0">
                <a:solidFill>
                  <a:schemeClr val="hlink"/>
                </a:solidFill>
              </a:rPr>
              <a:t>、</a:t>
            </a:r>
            <a:r>
              <a:rPr lang="zh-CN" altLang="en-US" sz="2800" b="1" dirty="0">
                <a:solidFill>
                  <a:schemeClr val="hlink"/>
                </a:solidFill>
                <a:latin typeface="宋体" panose="02010600030101010101" pitchFamily="2" charset="-122"/>
              </a:rPr>
              <a:t>鉴别</a:t>
            </a:r>
            <a:r>
              <a:rPr lang="en-US" altLang="zh-CN" sz="2800" b="1" dirty="0">
                <a:solidFill>
                  <a:schemeClr val="hlink"/>
                </a:solidFill>
                <a:latin typeface="Times New Roman" panose="02020603050405020304" pitchFamily="18" charset="0"/>
                <a:cs typeface="Times New Roman" panose="02020603050405020304" pitchFamily="18" charset="0"/>
              </a:rPr>
              <a:t>AH</a:t>
            </a:r>
            <a:r>
              <a:rPr lang="zh-CN" altLang="en-US" sz="2800" b="1" dirty="0">
                <a:solidFill>
                  <a:schemeClr val="hlink"/>
                </a:solidFill>
                <a:latin typeface="宋体" panose="02010600030101010101" pitchFamily="2" charset="-122"/>
              </a:rPr>
              <a:t>协议</a:t>
            </a:r>
            <a:r>
              <a:rPr lang="zh-CN" altLang="en-US" sz="2800" b="1" dirty="0">
                <a:solidFill>
                  <a:schemeClr val="hlink"/>
                </a:solidFill>
              </a:rPr>
              <a:t> </a:t>
            </a:r>
          </a:p>
        </p:txBody>
      </p:sp>
      <p:graphicFrame>
        <p:nvGraphicFramePr>
          <p:cNvPr id="19458" name="Object 1024"/>
          <p:cNvGraphicFramePr>
            <a:graphicFrameLocks noChangeAspect="1"/>
          </p:cNvGraphicFramePr>
          <p:nvPr>
            <p:extLst>
              <p:ext uri="{D42A27DB-BD31-4B8C-83A1-F6EECF244321}">
                <p14:modId xmlns:p14="http://schemas.microsoft.com/office/powerpoint/2010/main" val="2706897837"/>
              </p:ext>
            </p:extLst>
          </p:nvPr>
        </p:nvGraphicFramePr>
        <p:xfrm>
          <a:off x="1193800" y="2260600"/>
          <a:ext cx="6019800" cy="3352800"/>
        </p:xfrm>
        <a:graphic>
          <a:graphicData uri="http://schemas.openxmlformats.org/presentationml/2006/ole">
            <mc:AlternateContent xmlns:mc="http://schemas.openxmlformats.org/markup-compatibility/2006">
              <mc:Choice xmlns:v="urn:schemas-microsoft-com:vml" Requires="v">
                <p:oleObj spid="_x0000_s65560" name="位图图像" r:id="rId3" imgW="4019048" imgH="1980952" progId="Paint.Picture">
                  <p:embed/>
                </p:oleObj>
              </mc:Choice>
              <mc:Fallback>
                <p:oleObj name="位图图像" r:id="rId3" imgW="4019048" imgH="1980952" progId="Paint.Picture">
                  <p:embed/>
                  <p:pic>
                    <p:nvPicPr>
                      <p:cNvPr id="19458"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3800" y="2260600"/>
                        <a:ext cx="60198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0" name="Rectangle 5"/>
          <p:cNvSpPr>
            <a:spLocks noChangeArrowheads="1"/>
          </p:cNvSpPr>
          <p:nvPr/>
        </p:nvSpPr>
        <p:spPr bwMode="auto">
          <a:xfrm>
            <a:off x="1600200" y="5943600"/>
            <a:ext cx="2057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b="1">
                <a:latin typeface="Times New Roman" panose="02020603050405020304" pitchFamily="18" charset="0"/>
                <a:cs typeface="Times New Roman" panose="02020603050405020304" pitchFamily="18" charset="0"/>
              </a:rPr>
              <a:t>AH</a:t>
            </a:r>
            <a:r>
              <a:rPr kumimoji="1" lang="zh-CN" altLang="en-US" b="1">
                <a:latin typeface="宋体" panose="02010600030101010101" pitchFamily="2" charset="-122"/>
              </a:rPr>
              <a:t>首部格式</a:t>
            </a:r>
            <a:r>
              <a:rPr kumimoji="1" lang="zh-CN" altLang="en-US" b="1"/>
              <a:t> </a:t>
            </a:r>
            <a:endParaRPr kumimoji="1" lang="zh-CN" altLang="en-US" b="1">
              <a:latin typeface="Times New Roman" panose="02020603050405020304" pitchFamily="18" charset="0"/>
            </a:endParaRPr>
          </a:p>
        </p:txBody>
      </p:sp>
      <p:sp>
        <p:nvSpPr>
          <p:cNvPr id="5" name="Rectangle 2"/>
          <p:cNvSpPr>
            <a:spLocks noGrp="1" noChangeArrowheads="1"/>
          </p:cNvSpPr>
          <p:nvPr>
            <p:ph type="title"/>
          </p:nvPr>
        </p:nvSpPr>
        <p:spPr>
          <a:xfrm>
            <a:off x="838200" y="214313"/>
            <a:ext cx="7793038" cy="1004887"/>
          </a:xfrm>
        </p:spPr>
        <p:txBody>
          <a:bodyPr/>
          <a:lstStyle/>
          <a:p>
            <a:pPr eaLnBrk="1" hangingPunct="1"/>
            <a:r>
              <a:rPr lang="en-US" altLang="zh-CN" dirty="0"/>
              <a:t>11.4 </a:t>
            </a:r>
            <a:r>
              <a:rPr lang="zh-CN" altLang="en-US" dirty="0"/>
              <a:t>网络层安全协议</a:t>
            </a:r>
            <a:r>
              <a:rPr lang="en-US" altLang="zh-CN" dirty="0"/>
              <a:t>---IPSec</a:t>
            </a:r>
          </a:p>
        </p:txBody>
      </p:sp>
    </p:spTree>
    <p:extLst>
      <p:ext uri="{BB962C8B-B14F-4D97-AF65-F5344CB8AC3E}">
        <p14:creationId xmlns:p14="http://schemas.microsoft.com/office/powerpoint/2010/main" val="19032335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3"/>
          <p:cNvSpPr>
            <a:spLocks noGrp="1" noChangeArrowheads="1"/>
          </p:cNvSpPr>
          <p:nvPr>
            <p:ph type="body" idx="1"/>
          </p:nvPr>
        </p:nvSpPr>
        <p:spPr>
          <a:xfrm>
            <a:off x="609600" y="1521372"/>
            <a:ext cx="8305800" cy="4114800"/>
          </a:xfrm>
        </p:spPr>
        <p:txBody>
          <a:bodyPr/>
          <a:lstStyle/>
          <a:p>
            <a:pPr eaLnBrk="1" hangingPunct="1">
              <a:buFont typeface="Wingdings" panose="05000000000000000000" pitchFamily="2" charset="2"/>
              <a:buNone/>
            </a:pPr>
            <a:r>
              <a:rPr lang="zh-CN" altLang="en-US" sz="2000" b="1" dirty="0">
                <a:solidFill>
                  <a:schemeClr val="hlink"/>
                </a:solidFill>
                <a:latin typeface="宋体" panose="02010600030101010101" pitchFamily="2" charset="-122"/>
              </a:rPr>
              <a:t>下一个首部（</a:t>
            </a:r>
            <a:r>
              <a:rPr lang="en-US" altLang="zh-CN" sz="2000" b="1" dirty="0">
                <a:solidFill>
                  <a:schemeClr val="hlink"/>
                </a:solidFill>
                <a:latin typeface="宋体" panose="02010600030101010101" pitchFamily="2" charset="-122"/>
              </a:rPr>
              <a:t>8bit</a:t>
            </a:r>
            <a:r>
              <a:rPr lang="zh-CN" altLang="en-US" sz="2000" b="1" dirty="0">
                <a:solidFill>
                  <a:schemeClr val="hlink"/>
                </a:solidFill>
                <a:latin typeface="宋体" panose="02010600030101010101" pitchFamily="2" charset="-122"/>
              </a:rPr>
              <a:t>）</a:t>
            </a:r>
          </a:p>
          <a:p>
            <a:pPr eaLnBrk="1" hangingPunct="1">
              <a:buFont typeface="Wingdings" panose="05000000000000000000" pitchFamily="2" charset="2"/>
              <a:buNone/>
            </a:pPr>
            <a:r>
              <a:rPr lang="zh-CN" altLang="en-US" sz="2000" dirty="0">
                <a:latin typeface="宋体" panose="02010600030101010101" pitchFamily="2" charset="-122"/>
              </a:rPr>
              <a:t>  标识该</a:t>
            </a:r>
            <a:r>
              <a:rPr lang="en-US" altLang="zh-CN" sz="2000" dirty="0">
                <a:latin typeface="宋体" panose="02010600030101010101" pitchFamily="2" charset="-122"/>
              </a:rPr>
              <a:t>AH</a:t>
            </a:r>
            <a:r>
              <a:rPr lang="zh-CN" altLang="en-US" sz="2000" dirty="0">
                <a:latin typeface="宋体" panose="02010600030101010101" pitchFamily="2" charset="-122"/>
              </a:rPr>
              <a:t>首部后下一有效载荷的类型</a:t>
            </a:r>
          </a:p>
          <a:p>
            <a:pPr eaLnBrk="1" hangingPunct="1">
              <a:buFont typeface="Wingdings" panose="05000000000000000000" pitchFamily="2" charset="2"/>
              <a:buNone/>
            </a:pPr>
            <a:endParaRPr lang="zh-CN" altLang="en-US" sz="2000" dirty="0">
              <a:latin typeface="宋体" panose="02010600030101010101" pitchFamily="2" charset="-122"/>
            </a:endParaRPr>
          </a:p>
          <a:p>
            <a:pPr eaLnBrk="1" hangingPunct="1">
              <a:buFont typeface="Wingdings" panose="05000000000000000000" pitchFamily="2" charset="2"/>
              <a:buNone/>
            </a:pPr>
            <a:r>
              <a:rPr lang="zh-CN" altLang="en-US" sz="2000" b="1" dirty="0">
                <a:solidFill>
                  <a:schemeClr val="hlink"/>
                </a:solidFill>
                <a:latin typeface="宋体" panose="02010600030101010101" pitchFamily="2" charset="-122"/>
              </a:rPr>
              <a:t>安全参数索引（</a:t>
            </a:r>
            <a:r>
              <a:rPr lang="en-US" altLang="zh-CN" sz="2000" b="1" dirty="0">
                <a:solidFill>
                  <a:schemeClr val="hlink"/>
                </a:solidFill>
                <a:latin typeface="宋体" panose="02010600030101010101" pitchFamily="2" charset="-122"/>
              </a:rPr>
              <a:t>32 bit</a:t>
            </a:r>
            <a:r>
              <a:rPr lang="zh-CN" altLang="en-US" sz="2000" b="1" dirty="0">
                <a:solidFill>
                  <a:schemeClr val="hlink"/>
                </a:solidFill>
                <a:latin typeface="宋体" panose="02010600030101010101" pitchFamily="2" charset="-122"/>
              </a:rPr>
              <a:t>）</a:t>
            </a:r>
          </a:p>
          <a:p>
            <a:pPr eaLnBrk="1" hangingPunct="1">
              <a:buFont typeface="Wingdings" panose="05000000000000000000" pitchFamily="2" charset="2"/>
              <a:buNone/>
            </a:pPr>
            <a:r>
              <a:rPr lang="zh-CN" altLang="en-US" sz="2000" dirty="0">
                <a:latin typeface="宋体" panose="02010600030101010101" pitchFamily="2" charset="-122"/>
              </a:rPr>
              <a:t>  标识用于此数据项的</a:t>
            </a:r>
            <a:r>
              <a:rPr lang="en-US" altLang="zh-CN" sz="2000" dirty="0">
                <a:latin typeface="宋体" panose="02010600030101010101" pitchFamily="2" charset="-122"/>
              </a:rPr>
              <a:t>SA</a:t>
            </a:r>
          </a:p>
          <a:p>
            <a:pPr eaLnBrk="1" hangingPunct="1">
              <a:buFont typeface="Wingdings" panose="05000000000000000000" pitchFamily="2" charset="2"/>
              <a:buNone/>
            </a:pPr>
            <a:endParaRPr lang="en-US" altLang="zh-CN" sz="2000" dirty="0">
              <a:latin typeface="宋体" panose="02010600030101010101" pitchFamily="2" charset="-122"/>
            </a:endParaRPr>
          </a:p>
          <a:p>
            <a:pPr eaLnBrk="1" hangingPunct="1">
              <a:buFont typeface="Wingdings" panose="05000000000000000000" pitchFamily="2" charset="2"/>
              <a:buNone/>
            </a:pPr>
            <a:r>
              <a:rPr lang="zh-CN" altLang="en-US" sz="2000" b="1" dirty="0">
                <a:solidFill>
                  <a:schemeClr val="hlink"/>
                </a:solidFill>
                <a:latin typeface="宋体" panose="02010600030101010101" pitchFamily="2" charset="-122"/>
              </a:rPr>
              <a:t>序列号（</a:t>
            </a:r>
            <a:r>
              <a:rPr lang="en-US" altLang="zh-CN" sz="2000" b="1" dirty="0">
                <a:solidFill>
                  <a:schemeClr val="hlink"/>
                </a:solidFill>
                <a:latin typeface="宋体" panose="02010600030101010101" pitchFamily="2" charset="-122"/>
              </a:rPr>
              <a:t>32 bit</a:t>
            </a:r>
            <a:r>
              <a:rPr lang="zh-CN" altLang="en-US" sz="2000" b="1" dirty="0">
                <a:solidFill>
                  <a:schemeClr val="hlink"/>
                </a:solidFill>
                <a:latin typeface="宋体" panose="02010600030101010101" pitchFamily="2" charset="-122"/>
              </a:rPr>
              <a:t>）</a:t>
            </a:r>
          </a:p>
          <a:p>
            <a:pPr eaLnBrk="1" hangingPunct="1">
              <a:buFont typeface="Wingdings" panose="05000000000000000000" pitchFamily="2" charset="2"/>
              <a:buNone/>
            </a:pPr>
            <a:r>
              <a:rPr lang="zh-CN" altLang="en-US" sz="2000" dirty="0">
                <a:latin typeface="宋体" panose="02010600030101010101" pitchFamily="2" charset="-122"/>
              </a:rPr>
              <a:t>  一个单调递增的记数值，用于防止重放攻击</a:t>
            </a:r>
          </a:p>
          <a:p>
            <a:pPr eaLnBrk="1" hangingPunct="1">
              <a:buFont typeface="Wingdings" panose="05000000000000000000" pitchFamily="2" charset="2"/>
              <a:buNone/>
            </a:pPr>
            <a:endParaRPr lang="zh-CN" altLang="en-US" sz="2000" dirty="0">
              <a:latin typeface="宋体" panose="02010600030101010101" pitchFamily="2" charset="-122"/>
            </a:endParaRPr>
          </a:p>
          <a:p>
            <a:pPr eaLnBrk="1" hangingPunct="1">
              <a:buFont typeface="Wingdings" panose="05000000000000000000" pitchFamily="2" charset="2"/>
              <a:buNone/>
            </a:pPr>
            <a:r>
              <a:rPr lang="zh-CN" altLang="en-US" sz="2000" b="1" dirty="0">
                <a:solidFill>
                  <a:schemeClr val="hlink"/>
                </a:solidFill>
                <a:latin typeface="宋体" panose="02010600030101010101" pitchFamily="2" charset="-122"/>
              </a:rPr>
              <a:t>鉴别数据（可变长）</a:t>
            </a:r>
          </a:p>
          <a:p>
            <a:pPr eaLnBrk="1" hangingPunct="1">
              <a:buFont typeface="Wingdings" panose="05000000000000000000" pitchFamily="2" charset="2"/>
              <a:buNone/>
            </a:pPr>
            <a:r>
              <a:rPr lang="zh-CN" altLang="en-US" sz="2000" dirty="0">
                <a:latin typeface="宋体" panose="02010600030101010101" pitchFamily="2" charset="-122"/>
              </a:rPr>
              <a:t>  长度可变，但必须为</a:t>
            </a:r>
            <a:r>
              <a:rPr lang="en-US" altLang="zh-CN" sz="2000" dirty="0">
                <a:latin typeface="宋体" panose="02010600030101010101" pitchFamily="2" charset="-122"/>
              </a:rPr>
              <a:t>32 bit</a:t>
            </a:r>
            <a:r>
              <a:rPr lang="zh-CN" altLang="en-US" sz="2000" dirty="0">
                <a:latin typeface="宋体" panose="02010600030101010101" pitchFamily="2" charset="-122"/>
              </a:rPr>
              <a:t>的整数倍，包含了这个包的完整性检查值</a:t>
            </a:r>
          </a:p>
        </p:txBody>
      </p:sp>
      <p:sp>
        <p:nvSpPr>
          <p:cNvPr id="3" name="Rectangle 3"/>
          <p:cNvSpPr txBox="1">
            <a:spLocks noChangeArrowheads="1"/>
          </p:cNvSpPr>
          <p:nvPr/>
        </p:nvSpPr>
        <p:spPr bwMode="auto">
          <a:xfrm>
            <a:off x="609600" y="337457"/>
            <a:ext cx="77724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charset="0"/>
              <a:buChar char="»"/>
              <a:defRPr sz="2000">
                <a:solidFill>
                  <a:schemeClr val="tx1"/>
                </a:solidFill>
                <a:latin typeface="+mn-lt"/>
                <a:ea typeface="+mn-ea"/>
              </a:defRPr>
            </a:lvl9pPr>
          </a:lstStyle>
          <a:p>
            <a:pPr eaLnBrk="1" hangingPunct="1">
              <a:buFont typeface="Wingdings" panose="05000000000000000000" pitchFamily="2" charset="2"/>
              <a:buNone/>
            </a:pPr>
            <a:r>
              <a:rPr lang="zh-CN" altLang="en-US" sz="2800" b="1" kern="0" dirty="0">
                <a:solidFill>
                  <a:schemeClr val="hlink"/>
                </a:solidFill>
                <a:latin typeface="宋体" panose="02010600030101010101" pitchFamily="2" charset="-122"/>
              </a:rPr>
              <a:t>鉴别</a:t>
            </a:r>
            <a:r>
              <a:rPr lang="en-US" altLang="zh-CN" sz="2800" b="1" kern="0" dirty="0">
                <a:solidFill>
                  <a:schemeClr val="hlink"/>
                </a:solidFill>
                <a:latin typeface="Times New Roman" panose="02020603050405020304" pitchFamily="18" charset="0"/>
                <a:cs typeface="Times New Roman" panose="02020603050405020304" pitchFamily="18" charset="0"/>
              </a:rPr>
              <a:t>AH</a:t>
            </a:r>
            <a:r>
              <a:rPr lang="zh-CN" altLang="en-US" sz="2800" b="1" kern="0" dirty="0">
                <a:solidFill>
                  <a:schemeClr val="hlink"/>
                </a:solidFill>
                <a:latin typeface="宋体" panose="02010600030101010101" pitchFamily="2" charset="-122"/>
              </a:rPr>
              <a:t>协议</a:t>
            </a:r>
            <a:r>
              <a:rPr lang="zh-CN" altLang="en-US" sz="2800" b="1" kern="0" dirty="0">
                <a:solidFill>
                  <a:schemeClr val="hlink"/>
                </a:solidFill>
              </a:rPr>
              <a:t> </a:t>
            </a:r>
          </a:p>
        </p:txBody>
      </p:sp>
    </p:spTree>
    <p:extLst>
      <p:ext uri="{BB962C8B-B14F-4D97-AF65-F5344CB8AC3E}">
        <p14:creationId xmlns:p14="http://schemas.microsoft.com/office/powerpoint/2010/main" val="1968423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4"/>
          <p:cNvSpPr>
            <a:spLocks noGrp="1" noChangeArrowheads="1"/>
          </p:cNvSpPr>
          <p:nvPr>
            <p:ph type="body" idx="1"/>
          </p:nvPr>
        </p:nvSpPr>
        <p:spPr>
          <a:xfrm>
            <a:off x="635000" y="1636713"/>
            <a:ext cx="7162800" cy="4114800"/>
          </a:xfrm>
          <a:noFill/>
        </p:spPr>
        <p:txBody>
          <a:bodyPr/>
          <a:lstStyle/>
          <a:p>
            <a:pPr algn="just" eaLnBrk="1" hangingPunct="1">
              <a:buFont typeface="Wingdings" panose="05000000000000000000" pitchFamily="2" charset="2"/>
              <a:buNone/>
            </a:pPr>
            <a:r>
              <a:rPr lang="en-US" altLang="zh-CN" sz="2800" b="1" dirty="0">
                <a:solidFill>
                  <a:schemeClr val="hlink"/>
                </a:solidFill>
                <a:latin typeface="宋体" panose="02010600030101010101" pitchFamily="2" charset="-122"/>
              </a:rPr>
              <a:t>AH</a:t>
            </a:r>
            <a:r>
              <a:rPr lang="zh-CN" altLang="en-US" sz="2800" b="1" dirty="0">
                <a:solidFill>
                  <a:schemeClr val="hlink"/>
                </a:solidFill>
                <a:latin typeface="Times New Roman" panose="02020603050405020304" pitchFamily="18" charset="0"/>
              </a:rPr>
              <a:t>的两种模式</a:t>
            </a:r>
            <a:endParaRPr lang="zh-CN" altLang="en-US" sz="2800" b="1" dirty="0">
              <a:solidFill>
                <a:schemeClr val="hlink"/>
              </a:solidFill>
              <a:latin typeface="宋体" panose="02010600030101010101" pitchFamily="2" charset="-122"/>
            </a:endParaRPr>
          </a:p>
          <a:p>
            <a:pPr algn="just" eaLnBrk="1" hangingPunct="1">
              <a:buFont typeface="Wingdings" panose="05000000000000000000" pitchFamily="2" charset="2"/>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(1) </a:t>
            </a:r>
            <a:r>
              <a:rPr lang="zh-CN" altLang="en-US" sz="2400" dirty="0">
                <a:latin typeface="Times New Roman" panose="02020603050405020304" pitchFamily="18" charset="0"/>
              </a:rPr>
              <a:t>传输模式</a:t>
            </a:r>
          </a:p>
          <a:p>
            <a:pPr algn="just" eaLnBrk="1" hangingPunct="1">
              <a:buFont typeface="Wingdings" panose="05000000000000000000" pitchFamily="2" charset="2"/>
              <a:buNone/>
            </a:pPr>
            <a:r>
              <a:rPr lang="zh-CN" altLang="en-US" sz="2400" dirty="0">
                <a:latin typeface="Times New Roman" panose="02020603050405020304" pitchFamily="18" charset="0"/>
              </a:rPr>
              <a:t>         鉴别覆盖了整个分组（除可变字段）</a:t>
            </a:r>
          </a:p>
          <a:p>
            <a:pPr algn="just" eaLnBrk="1" hangingPunct="1">
              <a:buFont typeface="Wingdings" panose="05000000000000000000" pitchFamily="2" charset="2"/>
              <a:buNone/>
            </a:pPr>
            <a:endParaRPr lang="zh-CN" altLang="en-US" sz="2400" dirty="0">
              <a:latin typeface="Times New Roman" panose="02020603050405020304" pitchFamily="18" charset="0"/>
            </a:endParaRPr>
          </a:p>
          <a:p>
            <a:pPr algn="just" eaLnBrk="1" hangingPunct="1">
              <a:buFont typeface="Wingdings" panose="05000000000000000000" pitchFamily="2" charset="2"/>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(2) </a:t>
            </a:r>
            <a:r>
              <a:rPr lang="zh-CN" altLang="en-US" sz="2400" dirty="0">
                <a:latin typeface="Times New Roman" panose="02020603050405020304" pitchFamily="18" charset="0"/>
              </a:rPr>
              <a:t>隧道模式</a:t>
            </a:r>
          </a:p>
          <a:p>
            <a:pPr algn="just" eaLnBrk="1" hangingPunct="1">
              <a:buFont typeface="Wingdings" panose="05000000000000000000" pitchFamily="2" charset="2"/>
              <a:buNone/>
            </a:pPr>
            <a:r>
              <a:rPr lang="zh-CN" altLang="en-US" sz="2400" dirty="0">
                <a:latin typeface="Times New Roman" panose="02020603050405020304" pitchFamily="18" charset="0"/>
              </a:rPr>
              <a:t>         </a:t>
            </a:r>
            <a:r>
              <a:rPr lang="en-US" altLang="zh-CN" sz="2400" dirty="0">
                <a:latin typeface="宋体" panose="02010600030101010101" pitchFamily="2" charset="-122"/>
              </a:rPr>
              <a:t>AH</a:t>
            </a:r>
            <a:r>
              <a:rPr lang="zh-CN" altLang="en-US" sz="2400" dirty="0">
                <a:latin typeface="Times New Roman" panose="02020603050405020304" pitchFamily="18" charset="0"/>
              </a:rPr>
              <a:t>被插在原</a:t>
            </a:r>
            <a:r>
              <a:rPr lang="en-US" altLang="zh-CN" sz="2400" dirty="0">
                <a:latin typeface="宋体" panose="02010600030101010101" pitchFamily="2" charset="-122"/>
              </a:rPr>
              <a:t>IP</a:t>
            </a:r>
            <a:r>
              <a:rPr lang="zh-CN" altLang="en-US" sz="2400" dirty="0">
                <a:latin typeface="Times New Roman" panose="02020603050405020304" pitchFamily="18" charset="0"/>
              </a:rPr>
              <a:t>首部和新</a:t>
            </a:r>
            <a:r>
              <a:rPr lang="en-US" altLang="zh-CN" sz="2400" dirty="0">
                <a:latin typeface="宋体" panose="02010600030101010101" pitchFamily="2" charset="-122"/>
              </a:rPr>
              <a:t>IP</a:t>
            </a:r>
            <a:r>
              <a:rPr lang="zh-CN" altLang="en-US" sz="2400" dirty="0">
                <a:latin typeface="Times New Roman" panose="02020603050405020304" pitchFamily="18" charset="0"/>
              </a:rPr>
              <a:t>首部之间</a:t>
            </a:r>
            <a:r>
              <a:rPr lang="en-US" altLang="zh-CN" sz="2400" dirty="0">
                <a:latin typeface="Times New Roman" panose="02020603050405020304" pitchFamily="18" charset="0"/>
              </a:rPr>
              <a:t>,</a:t>
            </a:r>
            <a:r>
              <a:rPr lang="zh-CN" altLang="en-US" sz="2400" dirty="0">
                <a:latin typeface="Times New Roman" panose="02020603050405020304" pitchFamily="18" charset="0"/>
              </a:rPr>
              <a:t>目的</a:t>
            </a:r>
            <a:r>
              <a:rPr lang="en-US" altLang="zh-CN" sz="2400" dirty="0">
                <a:latin typeface="宋体" panose="02010600030101010101" pitchFamily="2" charset="-122"/>
              </a:rPr>
              <a:t>IP</a:t>
            </a:r>
            <a:r>
              <a:rPr lang="zh-CN" altLang="en-US" sz="2400" dirty="0">
                <a:latin typeface="Times New Roman" panose="02020603050405020304" pitchFamily="18" charset="0"/>
              </a:rPr>
              <a:t>地址被掩藏起来</a:t>
            </a:r>
            <a:r>
              <a:rPr lang="en-US" altLang="zh-CN" sz="2400" dirty="0">
                <a:latin typeface="Times New Roman" panose="02020603050405020304" pitchFamily="18" charset="0"/>
              </a:rPr>
              <a:t>,</a:t>
            </a:r>
            <a:r>
              <a:rPr lang="zh-CN" altLang="en-US" sz="2400" dirty="0">
                <a:latin typeface="Times New Roman" panose="02020603050405020304" pitchFamily="18" charset="0"/>
              </a:rPr>
              <a:t>提供了通信量上的安全性。</a:t>
            </a:r>
            <a:endParaRPr lang="zh-CN" altLang="en-US" sz="2400" dirty="0">
              <a:latin typeface="宋体" panose="02010600030101010101" pitchFamily="2" charset="-122"/>
            </a:endParaRPr>
          </a:p>
          <a:p>
            <a:pPr eaLnBrk="1" hangingPunct="1">
              <a:buFont typeface="Wingdings" panose="05000000000000000000" pitchFamily="2" charset="2"/>
              <a:buNone/>
            </a:pPr>
            <a:endParaRPr lang="en-US" altLang="zh-CN" sz="2400" dirty="0"/>
          </a:p>
        </p:txBody>
      </p:sp>
      <p:sp>
        <p:nvSpPr>
          <p:cNvPr id="3" name="Rectangle 2"/>
          <p:cNvSpPr>
            <a:spLocks noGrp="1" noChangeArrowheads="1"/>
          </p:cNvSpPr>
          <p:nvPr>
            <p:ph type="title"/>
          </p:nvPr>
        </p:nvSpPr>
        <p:spPr>
          <a:xfrm>
            <a:off x="838200" y="214313"/>
            <a:ext cx="7793038" cy="1004887"/>
          </a:xfrm>
        </p:spPr>
        <p:txBody>
          <a:bodyPr/>
          <a:lstStyle/>
          <a:p>
            <a:pPr eaLnBrk="1" hangingPunct="1"/>
            <a:r>
              <a:rPr lang="en-US" altLang="zh-CN" dirty="0"/>
              <a:t>11.4 </a:t>
            </a:r>
            <a:r>
              <a:rPr lang="zh-CN" altLang="en-US" dirty="0"/>
              <a:t>网络层安全协议</a:t>
            </a:r>
            <a:r>
              <a:rPr lang="en-US" altLang="zh-CN" dirty="0"/>
              <a:t>---IPSec</a:t>
            </a:r>
          </a:p>
        </p:txBody>
      </p:sp>
    </p:spTree>
    <p:extLst>
      <p:ext uri="{BB962C8B-B14F-4D97-AF65-F5344CB8AC3E}">
        <p14:creationId xmlns:p14="http://schemas.microsoft.com/office/powerpoint/2010/main" val="11991200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1024"/>
          <p:cNvGraphicFramePr>
            <a:graphicFrameLocks noChangeAspect="1"/>
          </p:cNvGraphicFramePr>
          <p:nvPr>
            <p:extLst>
              <p:ext uri="{D42A27DB-BD31-4B8C-83A1-F6EECF244321}">
                <p14:modId xmlns:p14="http://schemas.microsoft.com/office/powerpoint/2010/main" val="330464028"/>
              </p:ext>
            </p:extLst>
          </p:nvPr>
        </p:nvGraphicFramePr>
        <p:xfrm>
          <a:off x="304800" y="1397000"/>
          <a:ext cx="8458200" cy="4851400"/>
        </p:xfrm>
        <a:graphic>
          <a:graphicData uri="http://schemas.openxmlformats.org/presentationml/2006/ole">
            <mc:AlternateContent xmlns:mc="http://schemas.openxmlformats.org/markup-compatibility/2006">
              <mc:Choice xmlns:v="urn:schemas-microsoft-com:vml" Requires="v">
                <p:oleObj spid="_x0000_s66584" name="位图图像" r:id="rId3" imgW="7466667" imgH="4971429" progId="Paint.Picture">
                  <p:embed/>
                </p:oleObj>
              </mc:Choice>
              <mc:Fallback>
                <p:oleObj name="位图图像" r:id="rId3" imgW="7466667" imgH="4971429" progId="Paint.Picture">
                  <p:embed/>
                  <p:pic>
                    <p:nvPicPr>
                      <p:cNvPr id="20482"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397000"/>
                        <a:ext cx="8458200" cy="4851400"/>
                      </a:xfrm>
                      <a:prstGeom prst="rect">
                        <a:avLst/>
                      </a:prstGeom>
                      <a:noFill/>
                      <a:ln>
                        <a:noFill/>
                      </a:ln>
                      <a:effectLst/>
                    </p:spPr>
                  </p:pic>
                </p:oleObj>
              </mc:Fallback>
            </mc:AlternateContent>
          </a:graphicData>
        </a:graphic>
      </p:graphicFrame>
      <p:sp>
        <p:nvSpPr>
          <p:cNvPr id="20483" name="Rectangle 1030"/>
          <p:cNvSpPr>
            <a:spLocks noChangeArrowheads="1"/>
          </p:cNvSpPr>
          <p:nvPr/>
        </p:nvSpPr>
        <p:spPr bwMode="auto">
          <a:xfrm>
            <a:off x="2209800" y="5181600"/>
            <a:ext cx="1828800" cy="4572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200"/>
              <a:t>Ext. headers</a:t>
            </a:r>
          </a:p>
          <a:p>
            <a:pPr algn="ctr" eaLnBrk="1" hangingPunct="1"/>
            <a:r>
              <a:rPr lang="en-US" altLang="zh-CN" sz="1200"/>
              <a:t>(if present)</a:t>
            </a:r>
          </a:p>
        </p:txBody>
      </p:sp>
      <p:sp>
        <p:nvSpPr>
          <p:cNvPr id="20484" name="Rectangle 1031"/>
          <p:cNvSpPr>
            <a:spLocks noChangeArrowheads="1"/>
          </p:cNvSpPr>
          <p:nvPr/>
        </p:nvSpPr>
        <p:spPr bwMode="auto">
          <a:xfrm>
            <a:off x="4572000" y="5181600"/>
            <a:ext cx="914400" cy="4572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200"/>
              <a:t>Ext. headers</a:t>
            </a:r>
          </a:p>
          <a:p>
            <a:pPr algn="ctr" eaLnBrk="1" hangingPunct="1"/>
            <a:r>
              <a:rPr lang="en-US" altLang="zh-CN" sz="1200"/>
              <a:t>(if present)</a:t>
            </a:r>
          </a:p>
        </p:txBody>
      </p:sp>
      <p:sp>
        <p:nvSpPr>
          <p:cNvPr id="20485" name="Rectangle 1033"/>
          <p:cNvSpPr>
            <a:spLocks noChangeArrowheads="1"/>
          </p:cNvSpPr>
          <p:nvPr/>
        </p:nvSpPr>
        <p:spPr bwMode="auto">
          <a:xfrm>
            <a:off x="469900" y="254000"/>
            <a:ext cx="3048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800" b="1" dirty="0">
                <a:solidFill>
                  <a:schemeClr val="hlink"/>
                </a:solidFill>
              </a:rPr>
              <a:t>AH-</a:t>
            </a:r>
            <a:r>
              <a:rPr lang="zh-CN" altLang="en-US" sz="2800" b="1" dirty="0">
                <a:solidFill>
                  <a:schemeClr val="hlink"/>
                </a:solidFill>
              </a:rPr>
              <a:t>传输模式</a:t>
            </a:r>
          </a:p>
        </p:txBody>
      </p:sp>
    </p:spTree>
    <p:extLst>
      <p:ext uri="{BB962C8B-B14F-4D97-AF65-F5344CB8AC3E}">
        <p14:creationId xmlns:p14="http://schemas.microsoft.com/office/powerpoint/2010/main" val="25062735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1024"/>
          <p:cNvGraphicFramePr>
            <a:graphicFrameLocks noChangeAspect="1"/>
          </p:cNvGraphicFramePr>
          <p:nvPr/>
        </p:nvGraphicFramePr>
        <p:xfrm>
          <a:off x="533400" y="1371600"/>
          <a:ext cx="8001000" cy="4648200"/>
        </p:xfrm>
        <a:graphic>
          <a:graphicData uri="http://schemas.openxmlformats.org/presentationml/2006/ole">
            <mc:AlternateContent xmlns:mc="http://schemas.openxmlformats.org/markup-compatibility/2006">
              <mc:Choice xmlns:v="urn:schemas-microsoft-com:vml" Requires="v">
                <p:oleObj spid="_x0000_s67608" name="位图图像" r:id="rId3" imgW="7800000" imgH="3277057" progId="Paint.Picture">
                  <p:embed/>
                </p:oleObj>
              </mc:Choice>
              <mc:Fallback>
                <p:oleObj name="位图图像" r:id="rId3" imgW="7800000" imgH="3277057" progId="Paint.Picture">
                  <p:embed/>
                  <p:pic>
                    <p:nvPicPr>
                      <p:cNvPr id="21506"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371600"/>
                        <a:ext cx="80010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07" name="Rectangle 5"/>
          <p:cNvSpPr>
            <a:spLocks noChangeArrowheads="1"/>
          </p:cNvSpPr>
          <p:nvPr/>
        </p:nvSpPr>
        <p:spPr bwMode="auto">
          <a:xfrm>
            <a:off x="774700" y="254000"/>
            <a:ext cx="3048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800" b="1" dirty="0">
                <a:solidFill>
                  <a:schemeClr val="hlink"/>
                </a:solidFill>
              </a:rPr>
              <a:t>AH-</a:t>
            </a:r>
            <a:r>
              <a:rPr lang="zh-CN" altLang="en-US" sz="2800" b="1" dirty="0">
                <a:solidFill>
                  <a:schemeClr val="hlink"/>
                </a:solidFill>
              </a:rPr>
              <a:t>隧道模式</a:t>
            </a:r>
          </a:p>
        </p:txBody>
      </p:sp>
    </p:spTree>
    <p:extLst>
      <p:ext uri="{BB962C8B-B14F-4D97-AF65-F5344CB8AC3E}">
        <p14:creationId xmlns:p14="http://schemas.microsoft.com/office/powerpoint/2010/main" val="28002074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2"/>
          <p:cNvSpPr txBox="1">
            <a:spLocks noChangeArrowheads="1"/>
          </p:cNvSpPr>
          <p:nvPr/>
        </p:nvSpPr>
        <p:spPr bwMode="auto">
          <a:xfrm>
            <a:off x="2971800" y="228600"/>
            <a:ext cx="3962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zh-CN" altLang="en-US" sz="2000">
                <a:latin typeface="Times New Roman" panose="02020603050405020304" pitchFamily="18" charset="0"/>
              </a:rPr>
              <a:t>传输模式下的</a:t>
            </a:r>
            <a:r>
              <a:rPr lang="en-US" altLang="zh-CN" sz="2000">
                <a:latin typeface="Times New Roman" panose="02020603050405020304" pitchFamily="18" charset="0"/>
              </a:rPr>
              <a:t>AH</a:t>
            </a:r>
            <a:r>
              <a:rPr lang="zh-CN" altLang="en-US" sz="2000">
                <a:latin typeface="Times New Roman" panose="02020603050405020304" pitchFamily="18" charset="0"/>
              </a:rPr>
              <a:t>认证工作原理</a:t>
            </a:r>
          </a:p>
        </p:txBody>
      </p:sp>
      <p:pic>
        <p:nvPicPr>
          <p:cNvPr id="211027" name="Picture 8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715000"/>
            <a:ext cx="685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1028" name="Picture 8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5638800"/>
            <a:ext cx="685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1029" name="Group 85"/>
          <p:cNvGrpSpPr>
            <a:grpSpLocks/>
          </p:cNvGrpSpPr>
          <p:nvPr/>
        </p:nvGrpSpPr>
        <p:grpSpPr bwMode="auto">
          <a:xfrm>
            <a:off x="2209800" y="762000"/>
            <a:ext cx="4335463" cy="1447800"/>
            <a:chOff x="1680" y="1152"/>
            <a:chExt cx="2731" cy="912"/>
          </a:xfrm>
        </p:grpSpPr>
        <p:pic>
          <p:nvPicPr>
            <p:cNvPr id="211030" name="Picture 8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0" y="1152"/>
              <a:ext cx="2731"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11031" name="Text Box 87"/>
            <p:cNvSpPr txBox="1">
              <a:spLocks noChangeArrowheads="1"/>
            </p:cNvSpPr>
            <p:nvPr/>
          </p:nvSpPr>
          <p:spPr bwMode="auto">
            <a:xfrm>
              <a:off x="2496" y="1440"/>
              <a:ext cx="124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en-US" altLang="zh-CN" sz="2800" b="1">
                  <a:latin typeface="Times New Roman" panose="02020603050405020304" pitchFamily="18" charset="0"/>
                </a:rPr>
                <a:t>Internet</a:t>
              </a:r>
            </a:p>
          </p:txBody>
        </p:sp>
      </p:grpSp>
      <p:graphicFrame>
        <p:nvGraphicFramePr>
          <p:cNvPr id="211032" name="Object 88"/>
          <p:cNvGraphicFramePr>
            <a:graphicFrameLocks noChangeAspect="1"/>
          </p:cNvGraphicFramePr>
          <p:nvPr/>
        </p:nvGraphicFramePr>
        <p:xfrm>
          <a:off x="228600" y="4114800"/>
          <a:ext cx="762000" cy="338138"/>
        </p:xfrm>
        <a:graphic>
          <a:graphicData uri="http://schemas.openxmlformats.org/presentationml/2006/ole">
            <mc:AlternateContent xmlns:mc="http://schemas.openxmlformats.org/markup-compatibility/2006">
              <mc:Choice xmlns:v="urn:schemas-microsoft-com:vml" Requires="v">
                <p:oleObj spid="_x0000_s86048" name="文档" r:id="rId5" imgW="886320" imgH="937800" progId="Word.Document.8">
                  <p:embed/>
                </p:oleObj>
              </mc:Choice>
              <mc:Fallback>
                <p:oleObj name="文档" r:id="rId5" imgW="886320" imgH="937800" progId="Word.Document.8">
                  <p:embed/>
                  <p:pic>
                    <p:nvPicPr>
                      <p:cNvPr id="211032" name="Object 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4114800"/>
                        <a:ext cx="7620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11033" name="Group 89"/>
          <p:cNvGrpSpPr>
            <a:grpSpLocks/>
          </p:cNvGrpSpPr>
          <p:nvPr/>
        </p:nvGrpSpPr>
        <p:grpSpPr bwMode="auto">
          <a:xfrm>
            <a:off x="1905000" y="5867400"/>
            <a:ext cx="1843088" cy="249238"/>
            <a:chOff x="1200" y="3696"/>
            <a:chExt cx="1161" cy="157"/>
          </a:xfrm>
        </p:grpSpPr>
        <p:sp>
          <p:nvSpPr>
            <p:cNvPr id="211034" name="Rectangle 90"/>
            <p:cNvSpPr>
              <a:spLocks noChangeArrowheads="1"/>
            </p:cNvSpPr>
            <p:nvPr/>
          </p:nvSpPr>
          <p:spPr bwMode="auto">
            <a:xfrm>
              <a:off x="1593" y="3696"/>
              <a:ext cx="768" cy="157"/>
            </a:xfrm>
            <a:prstGeom prst="rect">
              <a:avLst/>
            </a:prstGeom>
            <a:solidFill>
              <a:srgbClr val="008080"/>
            </a:solidFill>
            <a:ln>
              <a:noFill/>
            </a:ln>
            <a:effectLst/>
            <a:extLs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000">
                  <a:solidFill>
                    <a:srgbClr val="FF3300"/>
                  </a:solidFill>
                  <a:effectLst>
                    <a:outerShdw blurRad="38100" dist="38100" dir="2700000" algn="tl">
                      <a:srgbClr val="000000"/>
                    </a:outerShdw>
                  </a:effectLst>
                </a:rPr>
                <a:t>负    载</a:t>
              </a:r>
            </a:p>
          </p:txBody>
        </p:sp>
        <p:sp>
          <p:nvSpPr>
            <p:cNvPr id="211035" name="Rectangle 91"/>
            <p:cNvSpPr>
              <a:spLocks noChangeArrowheads="1"/>
            </p:cNvSpPr>
            <p:nvPr/>
          </p:nvSpPr>
          <p:spPr bwMode="auto">
            <a:xfrm>
              <a:off x="1200" y="3696"/>
              <a:ext cx="393" cy="157"/>
            </a:xfrm>
            <a:prstGeom prst="rect">
              <a:avLst/>
            </a:prstGeom>
            <a:solidFill>
              <a:srgbClr val="DC94F6"/>
            </a:solidFill>
            <a:ln>
              <a:noFill/>
            </a:ln>
            <a:effectLst/>
            <a:extLs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t>IP</a:t>
              </a:r>
              <a:r>
                <a:rPr lang="zh-CN" altLang="en-US" sz="1000"/>
                <a:t>头部</a:t>
              </a:r>
            </a:p>
          </p:txBody>
        </p:sp>
      </p:grpSp>
      <p:sp>
        <p:nvSpPr>
          <p:cNvPr id="211036" name="Line 92"/>
          <p:cNvSpPr>
            <a:spLocks noChangeShapeType="1"/>
          </p:cNvSpPr>
          <p:nvPr/>
        </p:nvSpPr>
        <p:spPr bwMode="auto">
          <a:xfrm>
            <a:off x="1905000" y="6116638"/>
            <a:ext cx="1843088"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76200" cmpd="tri">
                <a:solidFill>
                  <a:srgbClr val="DC94F6"/>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37" name="Line 93"/>
          <p:cNvSpPr>
            <a:spLocks noChangeShapeType="1"/>
          </p:cNvSpPr>
          <p:nvPr/>
        </p:nvSpPr>
        <p:spPr bwMode="auto">
          <a:xfrm>
            <a:off x="1905000" y="5867400"/>
            <a:ext cx="0" cy="24923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76200" cmpd="tri">
                <a:solidFill>
                  <a:srgbClr val="DC94F6"/>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38" name="Line 94"/>
          <p:cNvSpPr>
            <a:spLocks noChangeShapeType="1"/>
          </p:cNvSpPr>
          <p:nvPr/>
        </p:nvSpPr>
        <p:spPr bwMode="auto">
          <a:xfrm>
            <a:off x="3748088" y="5867400"/>
            <a:ext cx="0" cy="24923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76200" cmpd="tri">
                <a:solidFill>
                  <a:srgbClr val="DC94F6"/>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39" name="Text Box 95"/>
          <p:cNvSpPr txBox="1">
            <a:spLocks noChangeArrowheads="1"/>
          </p:cNvSpPr>
          <p:nvPr/>
        </p:nvSpPr>
        <p:spPr bwMode="auto">
          <a:xfrm>
            <a:off x="228600" y="6248400"/>
            <a:ext cx="1219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en-US" altLang="zh-CN" sz="1400" b="1">
                <a:solidFill>
                  <a:schemeClr val="hlink"/>
                </a:solidFill>
                <a:latin typeface="Times New Roman" panose="02020603050405020304" pitchFamily="18" charset="0"/>
              </a:rPr>
              <a:t>Host A</a:t>
            </a:r>
          </a:p>
        </p:txBody>
      </p:sp>
      <p:sp>
        <p:nvSpPr>
          <p:cNvPr id="211040" name="Text Box 96"/>
          <p:cNvSpPr txBox="1">
            <a:spLocks noChangeArrowheads="1"/>
          </p:cNvSpPr>
          <p:nvPr/>
        </p:nvSpPr>
        <p:spPr bwMode="auto">
          <a:xfrm>
            <a:off x="7620000" y="6248400"/>
            <a:ext cx="11430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en-US" altLang="zh-CN" sz="1400" b="1">
                <a:solidFill>
                  <a:schemeClr val="accent2"/>
                </a:solidFill>
                <a:latin typeface="Times New Roman" panose="02020603050405020304" pitchFamily="18" charset="0"/>
              </a:rPr>
              <a:t>Host B</a:t>
            </a:r>
          </a:p>
        </p:txBody>
      </p:sp>
      <p:sp>
        <p:nvSpPr>
          <p:cNvPr id="211041" name="Line 97"/>
          <p:cNvSpPr>
            <a:spLocks noChangeShapeType="1"/>
          </p:cNvSpPr>
          <p:nvPr/>
        </p:nvSpPr>
        <p:spPr bwMode="auto">
          <a:xfrm>
            <a:off x="990600" y="6019800"/>
            <a:ext cx="914400"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42" name="Line 98"/>
          <p:cNvSpPr>
            <a:spLocks noChangeShapeType="1"/>
          </p:cNvSpPr>
          <p:nvPr/>
        </p:nvSpPr>
        <p:spPr bwMode="auto">
          <a:xfrm flipV="1">
            <a:off x="3810000" y="6019800"/>
            <a:ext cx="533400" cy="7938"/>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43" name="Line 99"/>
          <p:cNvSpPr>
            <a:spLocks noChangeShapeType="1"/>
          </p:cNvSpPr>
          <p:nvPr/>
        </p:nvSpPr>
        <p:spPr bwMode="auto">
          <a:xfrm flipH="1" flipV="1">
            <a:off x="3352800" y="4953000"/>
            <a:ext cx="990600" cy="9906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44" name="Line 100"/>
          <p:cNvSpPr>
            <a:spLocks noChangeShapeType="1"/>
          </p:cNvSpPr>
          <p:nvPr/>
        </p:nvSpPr>
        <p:spPr bwMode="auto">
          <a:xfrm flipH="1">
            <a:off x="762000" y="5029200"/>
            <a:ext cx="2514600"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45" name="Line 101"/>
          <p:cNvSpPr>
            <a:spLocks noChangeShapeType="1"/>
          </p:cNvSpPr>
          <p:nvPr/>
        </p:nvSpPr>
        <p:spPr bwMode="auto">
          <a:xfrm flipV="1">
            <a:off x="685800" y="4495800"/>
            <a:ext cx="0" cy="5334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46" name="Line 102"/>
          <p:cNvSpPr>
            <a:spLocks noChangeShapeType="1"/>
          </p:cNvSpPr>
          <p:nvPr/>
        </p:nvSpPr>
        <p:spPr bwMode="auto">
          <a:xfrm flipV="1">
            <a:off x="685800" y="3048000"/>
            <a:ext cx="685800" cy="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47" name="Line 103"/>
          <p:cNvSpPr>
            <a:spLocks noChangeShapeType="1"/>
          </p:cNvSpPr>
          <p:nvPr/>
        </p:nvSpPr>
        <p:spPr bwMode="auto">
          <a:xfrm>
            <a:off x="4267200" y="3048000"/>
            <a:ext cx="609600" cy="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48" name="Line 104"/>
          <p:cNvSpPr>
            <a:spLocks noChangeShapeType="1"/>
          </p:cNvSpPr>
          <p:nvPr/>
        </p:nvSpPr>
        <p:spPr bwMode="auto">
          <a:xfrm flipH="1" flipV="1">
            <a:off x="533400" y="1676400"/>
            <a:ext cx="4419600" cy="91440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49" name="Line 105"/>
          <p:cNvSpPr>
            <a:spLocks noChangeShapeType="1"/>
          </p:cNvSpPr>
          <p:nvPr/>
        </p:nvSpPr>
        <p:spPr bwMode="auto">
          <a:xfrm>
            <a:off x="914400" y="1676400"/>
            <a:ext cx="1371600" cy="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50" name="Line 106"/>
          <p:cNvSpPr>
            <a:spLocks noChangeShapeType="1"/>
          </p:cNvSpPr>
          <p:nvPr/>
        </p:nvSpPr>
        <p:spPr bwMode="auto">
          <a:xfrm flipV="1">
            <a:off x="6477000" y="1600200"/>
            <a:ext cx="2438400" cy="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51" name="Line 107"/>
          <p:cNvSpPr>
            <a:spLocks noChangeShapeType="1"/>
          </p:cNvSpPr>
          <p:nvPr/>
        </p:nvSpPr>
        <p:spPr bwMode="auto">
          <a:xfrm flipV="1">
            <a:off x="4953000" y="2590800"/>
            <a:ext cx="0" cy="45720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52" name="Line 108"/>
          <p:cNvSpPr>
            <a:spLocks noChangeShapeType="1"/>
          </p:cNvSpPr>
          <p:nvPr/>
        </p:nvSpPr>
        <p:spPr bwMode="auto">
          <a:xfrm>
            <a:off x="8915400" y="1676400"/>
            <a:ext cx="0" cy="205740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53" name="Line 109"/>
          <p:cNvSpPr>
            <a:spLocks noChangeShapeType="1"/>
          </p:cNvSpPr>
          <p:nvPr/>
        </p:nvSpPr>
        <p:spPr bwMode="auto">
          <a:xfrm flipH="1">
            <a:off x="7620000" y="4876800"/>
            <a:ext cx="838200" cy="0"/>
          </a:xfrm>
          <a:prstGeom prst="line">
            <a:avLst/>
          </a:prstGeom>
          <a:noFill/>
          <a:ln w="38100">
            <a:solidFill>
              <a:schemeClr va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54" name="Line 110"/>
          <p:cNvSpPr>
            <a:spLocks noChangeShapeType="1"/>
          </p:cNvSpPr>
          <p:nvPr/>
        </p:nvSpPr>
        <p:spPr bwMode="auto">
          <a:xfrm>
            <a:off x="8458200" y="4876800"/>
            <a:ext cx="0" cy="7620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55" name="Line 111"/>
          <p:cNvSpPr>
            <a:spLocks noChangeShapeType="1"/>
          </p:cNvSpPr>
          <p:nvPr/>
        </p:nvSpPr>
        <p:spPr bwMode="auto">
          <a:xfrm flipV="1">
            <a:off x="685800" y="3048000"/>
            <a:ext cx="0" cy="106680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56" name="Text Box 112"/>
          <p:cNvSpPr txBox="1">
            <a:spLocks noChangeArrowheads="1"/>
          </p:cNvSpPr>
          <p:nvPr/>
        </p:nvSpPr>
        <p:spPr bwMode="auto">
          <a:xfrm>
            <a:off x="762000" y="4495800"/>
            <a:ext cx="1066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en-US" altLang="zh-CN" sz="1400">
                <a:latin typeface="Times New Roman" panose="02020603050405020304" pitchFamily="18" charset="0"/>
              </a:rPr>
              <a:t>VPN</a:t>
            </a:r>
            <a:r>
              <a:rPr lang="zh-CN" altLang="en-US" sz="1400">
                <a:latin typeface="Times New Roman" panose="02020603050405020304" pitchFamily="18" charset="0"/>
              </a:rPr>
              <a:t>网关</a:t>
            </a:r>
          </a:p>
        </p:txBody>
      </p:sp>
      <p:sp>
        <p:nvSpPr>
          <p:cNvPr id="211057" name="Text Box 113"/>
          <p:cNvSpPr txBox="1">
            <a:spLocks noChangeArrowheads="1"/>
          </p:cNvSpPr>
          <p:nvPr/>
        </p:nvSpPr>
        <p:spPr bwMode="auto">
          <a:xfrm>
            <a:off x="3886200" y="3352800"/>
            <a:ext cx="1066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en-US" altLang="zh-CN" sz="1400">
                <a:latin typeface="Times New Roman" panose="02020603050405020304" pitchFamily="18" charset="0"/>
              </a:rPr>
              <a:t>VPN</a:t>
            </a:r>
            <a:r>
              <a:rPr lang="zh-CN" altLang="en-US" sz="1400">
                <a:latin typeface="Times New Roman" panose="02020603050405020304" pitchFamily="18" charset="0"/>
              </a:rPr>
              <a:t>网关</a:t>
            </a:r>
          </a:p>
        </p:txBody>
      </p:sp>
      <p:grpSp>
        <p:nvGrpSpPr>
          <p:cNvPr id="211058" name="Group 114"/>
          <p:cNvGrpSpPr>
            <a:grpSpLocks/>
          </p:cNvGrpSpPr>
          <p:nvPr/>
        </p:nvGrpSpPr>
        <p:grpSpPr bwMode="auto">
          <a:xfrm>
            <a:off x="2514600" y="1600200"/>
            <a:ext cx="3733800" cy="325438"/>
            <a:chOff x="1584" y="1008"/>
            <a:chExt cx="2352" cy="205"/>
          </a:xfrm>
        </p:grpSpPr>
        <p:sp>
          <p:nvSpPr>
            <p:cNvPr id="211059" name="Line 115"/>
            <p:cNvSpPr>
              <a:spLocks noChangeShapeType="1"/>
            </p:cNvSpPr>
            <p:nvPr/>
          </p:nvSpPr>
          <p:spPr bwMode="auto">
            <a:xfrm>
              <a:off x="1584" y="1008"/>
              <a:ext cx="2352" cy="0"/>
            </a:xfrm>
            <a:prstGeom prst="line">
              <a:avLst/>
            </a:prstGeom>
            <a:noFill/>
            <a:ln w="76200" cmpd="tri">
              <a:solidFill>
                <a:schemeClr val="accent2"/>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60" name="Rectangle 116"/>
            <p:cNvSpPr>
              <a:spLocks noChangeArrowheads="1"/>
            </p:cNvSpPr>
            <p:nvPr/>
          </p:nvSpPr>
          <p:spPr bwMode="auto">
            <a:xfrm>
              <a:off x="2739" y="1056"/>
              <a:ext cx="861" cy="157"/>
            </a:xfrm>
            <a:prstGeom prst="rect">
              <a:avLst/>
            </a:prstGeom>
            <a:solidFill>
              <a:srgbClr val="008080"/>
            </a:solidFill>
            <a:ln>
              <a:noFill/>
            </a:ln>
            <a:effectLst/>
            <a:extLs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000">
                  <a:solidFill>
                    <a:srgbClr val="FF3300"/>
                  </a:solidFill>
                  <a:effectLst>
                    <a:outerShdw blurRad="38100" dist="38100" dir="2700000" algn="tl">
                      <a:srgbClr val="000000"/>
                    </a:outerShdw>
                  </a:effectLst>
                </a:rPr>
                <a:t>负    载</a:t>
              </a:r>
            </a:p>
          </p:txBody>
        </p:sp>
        <p:sp>
          <p:nvSpPr>
            <p:cNvPr id="211061" name="Rectangle 117"/>
            <p:cNvSpPr>
              <a:spLocks noChangeArrowheads="1"/>
            </p:cNvSpPr>
            <p:nvPr/>
          </p:nvSpPr>
          <p:spPr bwMode="auto">
            <a:xfrm>
              <a:off x="2267" y="1056"/>
              <a:ext cx="472" cy="157"/>
            </a:xfrm>
            <a:prstGeom prst="rect">
              <a:avLst/>
            </a:prstGeom>
            <a:solidFill>
              <a:srgbClr val="0099FF"/>
            </a:solidFill>
            <a:ln>
              <a:noFill/>
            </a:ln>
            <a:effectLst/>
            <a:extLs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solidFill>
                    <a:srgbClr val="FF3300"/>
                  </a:solidFill>
                  <a:effectLst>
                    <a:outerShdw blurRad="38100" dist="38100" dir="2700000" algn="tl">
                      <a:srgbClr val="000000"/>
                    </a:outerShdw>
                  </a:effectLst>
                </a:rPr>
                <a:t>AH</a:t>
              </a:r>
              <a:r>
                <a:rPr lang="zh-CN" altLang="en-US" sz="1000">
                  <a:solidFill>
                    <a:srgbClr val="FF3300"/>
                  </a:solidFill>
                  <a:effectLst>
                    <a:outerShdw blurRad="38100" dist="38100" dir="2700000" algn="tl">
                      <a:srgbClr val="000000"/>
                    </a:outerShdw>
                  </a:effectLst>
                </a:rPr>
                <a:t>头部</a:t>
              </a:r>
            </a:p>
          </p:txBody>
        </p:sp>
        <p:sp>
          <p:nvSpPr>
            <p:cNvPr id="211062" name="Rectangle 118"/>
            <p:cNvSpPr>
              <a:spLocks noChangeArrowheads="1"/>
            </p:cNvSpPr>
            <p:nvPr/>
          </p:nvSpPr>
          <p:spPr bwMode="auto">
            <a:xfrm>
              <a:off x="1776" y="1056"/>
              <a:ext cx="491" cy="157"/>
            </a:xfrm>
            <a:prstGeom prst="rect">
              <a:avLst/>
            </a:prstGeom>
            <a:solidFill>
              <a:srgbClr val="DC94F6"/>
            </a:solidFill>
            <a:ln>
              <a:noFill/>
            </a:ln>
            <a:effectLst/>
            <a:extLs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t>IP</a:t>
              </a:r>
              <a:r>
                <a:rPr lang="zh-CN" altLang="en-US" sz="1000"/>
                <a:t>头部</a:t>
              </a:r>
            </a:p>
          </p:txBody>
        </p:sp>
      </p:grpSp>
      <p:sp>
        <p:nvSpPr>
          <p:cNvPr id="211063" name="Line 119"/>
          <p:cNvSpPr>
            <a:spLocks noChangeShapeType="1"/>
          </p:cNvSpPr>
          <p:nvPr/>
        </p:nvSpPr>
        <p:spPr bwMode="auto">
          <a:xfrm>
            <a:off x="2819400" y="1676400"/>
            <a:ext cx="28956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76200" cmpd="tri">
                <a:solidFill>
                  <a:srgbClr val="DC94F6"/>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64" name="Line 120"/>
          <p:cNvSpPr>
            <a:spLocks noChangeShapeType="1"/>
          </p:cNvSpPr>
          <p:nvPr/>
        </p:nvSpPr>
        <p:spPr bwMode="auto">
          <a:xfrm>
            <a:off x="2819400" y="1925638"/>
            <a:ext cx="28956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76200" cmpd="tri">
                <a:solidFill>
                  <a:srgbClr val="DC94F6"/>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65" name="Line 121"/>
          <p:cNvSpPr>
            <a:spLocks noChangeShapeType="1"/>
          </p:cNvSpPr>
          <p:nvPr/>
        </p:nvSpPr>
        <p:spPr bwMode="auto">
          <a:xfrm>
            <a:off x="2819400" y="1676400"/>
            <a:ext cx="0" cy="24923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76200" cmpd="tri">
                <a:solidFill>
                  <a:srgbClr val="DC94F6"/>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66" name="Line 122"/>
          <p:cNvSpPr>
            <a:spLocks noChangeShapeType="1"/>
          </p:cNvSpPr>
          <p:nvPr/>
        </p:nvSpPr>
        <p:spPr bwMode="auto">
          <a:xfrm>
            <a:off x="5715000" y="1676400"/>
            <a:ext cx="0" cy="24923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76200" cmpd="tri">
                <a:solidFill>
                  <a:srgbClr val="DC94F6"/>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nvGrpSpPr>
          <p:cNvPr id="211067" name="Group 123"/>
          <p:cNvGrpSpPr>
            <a:grpSpLocks/>
          </p:cNvGrpSpPr>
          <p:nvPr/>
        </p:nvGrpSpPr>
        <p:grpSpPr bwMode="auto">
          <a:xfrm>
            <a:off x="5486400" y="3657600"/>
            <a:ext cx="2895600" cy="249238"/>
            <a:chOff x="3456" y="2304"/>
            <a:chExt cx="1824" cy="157"/>
          </a:xfrm>
        </p:grpSpPr>
        <p:sp>
          <p:nvSpPr>
            <p:cNvPr id="211068" name="Rectangle 124"/>
            <p:cNvSpPr>
              <a:spLocks noChangeArrowheads="1"/>
            </p:cNvSpPr>
            <p:nvPr/>
          </p:nvSpPr>
          <p:spPr bwMode="auto">
            <a:xfrm>
              <a:off x="4419" y="2304"/>
              <a:ext cx="861" cy="157"/>
            </a:xfrm>
            <a:prstGeom prst="rect">
              <a:avLst/>
            </a:prstGeom>
            <a:solidFill>
              <a:srgbClr val="008080"/>
            </a:solidFill>
            <a:ln>
              <a:noFill/>
            </a:ln>
            <a:effectLst/>
            <a:extLs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000">
                  <a:solidFill>
                    <a:srgbClr val="FF3300"/>
                  </a:solidFill>
                  <a:effectLst>
                    <a:outerShdw blurRad="38100" dist="38100" dir="2700000" algn="tl">
                      <a:srgbClr val="000000"/>
                    </a:outerShdw>
                  </a:effectLst>
                </a:rPr>
                <a:t>负    载</a:t>
              </a:r>
            </a:p>
          </p:txBody>
        </p:sp>
        <p:sp>
          <p:nvSpPr>
            <p:cNvPr id="211069" name="Rectangle 125"/>
            <p:cNvSpPr>
              <a:spLocks noChangeArrowheads="1"/>
            </p:cNvSpPr>
            <p:nvPr/>
          </p:nvSpPr>
          <p:spPr bwMode="auto">
            <a:xfrm>
              <a:off x="3947" y="2304"/>
              <a:ext cx="472" cy="157"/>
            </a:xfrm>
            <a:prstGeom prst="rect">
              <a:avLst/>
            </a:prstGeom>
            <a:solidFill>
              <a:srgbClr val="0099FF"/>
            </a:solidFill>
            <a:ln>
              <a:noFill/>
            </a:ln>
            <a:effectLst/>
            <a:extLs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solidFill>
                    <a:srgbClr val="FF3300"/>
                  </a:solidFill>
                  <a:effectLst>
                    <a:outerShdw blurRad="38100" dist="38100" dir="2700000" algn="tl">
                      <a:srgbClr val="000000"/>
                    </a:outerShdw>
                  </a:effectLst>
                </a:rPr>
                <a:t>AH</a:t>
              </a:r>
              <a:r>
                <a:rPr lang="zh-CN" altLang="en-US" sz="1000">
                  <a:solidFill>
                    <a:srgbClr val="FF3300"/>
                  </a:solidFill>
                  <a:effectLst>
                    <a:outerShdw blurRad="38100" dist="38100" dir="2700000" algn="tl">
                      <a:srgbClr val="000000"/>
                    </a:outerShdw>
                  </a:effectLst>
                </a:rPr>
                <a:t>头部</a:t>
              </a:r>
            </a:p>
          </p:txBody>
        </p:sp>
        <p:sp>
          <p:nvSpPr>
            <p:cNvPr id="211070" name="Rectangle 126"/>
            <p:cNvSpPr>
              <a:spLocks noChangeArrowheads="1"/>
            </p:cNvSpPr>
            <p:nvPr/>
          </p:nvSpPr>
          <p:spPr bwMode="auto">
            <a:xfrm>
              <a:off x="3456" y="2304"/>
              <a:ext cx="491" cy="157"/>
            </a:xfrm>
            <a:prstGeom prst="rect">
              <a:avLst/>
            </a:prstGeom>
            <a:solidFill>
              <a:srgbClr val="DC94F6"/>
            </a:solidFill>
            <a:ln>
              <a:noFill/>
            </a:ln>
            <a:effectLst/>
            <a:extLs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t>IP</a:t>
              </a:r>
              <a:r>
                <a:rPr lang="zh-CN" altLang="en-US" sz="1000"/>
                <a:t>头部</a:t>
              </a:r>
            </a:p>
          </p:txBody>
        </p:sp>
      </p:grpSp>
      <p:sp>
        <p:nvSpPr>
          <p:cNvPr id="211071" name="Line 127"/>
          <p:cNvSpPr>
            <a:spLocks noChangeShapeType="1"/>
          </p:cNvSpPr>
          <p:nvPr/>
        </p:nvSpPr>
        <p:spPr bwMode="auto">
          <a:xfrm>
            <a:off x="5486400" y="3657600"/>
            <a:ext cx="28956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76200" cmpd="tri">
                <a:solidFill>
                  <a:srgbClr val="DC94F6"/>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72" name="Line 128"/>
          <p:cNvSpPr>
            <a:spLocks noChangeShapeType="1"/>
          </p:cNvSpPr>
          <p:nvPr/>
        </p:nvSpPr>
        <p:spPr bwMode="auto">
          <a:xfrm>
            <a:off x="5486400" y="3906838"/>
            <a:ext cx="28956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76200" cmpd="tri">
                <a:solidFill>
                  <a:srgbClr val="DC94F6"/>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73" name="Line 129"/>
          <p:cNvSpPr>
            <a:spLocks noChangeShapeType="1"/>
          </p:cNvSpPr>
          <p:nvPr/>
        </p:nvSpPr>
        <p:spPr bwMode="auto">
          <a:xfrm>
            <a:off x="5486400" y="3657600"/>
            <a:ext cx="0" cy="24923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76200" cmpd="tri">
                <a:solidFill>
                  <a:srgbClr val="DC94F6"/>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74" name="Line 130"/>
          <p:cNvSpPr>
            <a:spLocks noChangeShapeType="1"/>
          </p:cNvSpPr>
          <p:nvPr/>
        </p:nvSpPr>
        <p:spPr bwMode="auto">
          <a:xfrm>
            <a:off x="8382000" y="3657600"/>
            <a:ext cx="0" cy="24923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76200" cmpd="tri">
                <a:solidFill>
                  <a:srgbClr val="DC94F6"/>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75" name="Line 131"/>
          <p:cNvSpPr>
            <a:spLocks noChangeShapeType="1"/>
          </p:cNvSpPr>
          <p:nvPr/>
        </p:nvSpPr>
        <p:spPr bwMode="auto">
          <a:xfrm flipH="1">
            <a:off x="8382000" y="3810000"/>
            <a:ext cx="533400" cy="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76" name="Line 132"/>
          <p:cNvSpPr>
            <a:spLocks noChangeShapeType="1"/>
          </p:cNvSpPr>
          <p:nvPr/>
        </p:nvSpPr>
        <p:spPr bwMode="auto">
          <a:xfrm flipH="1">
            <a:off x="4800600" y="3810000"/>
            <a:ext cx="685800" cy="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aphicFrame>
        <p:nvGraphicFramePr>
          <p:cNvPr id="211077" name="Object 133"/>
          <p:cNvGraphicFramePr>
            <a:graphicFrameLocks noChangeAspect="1"/>
          </p:cNvGraphicFramePr>
          <p:nvPr/>
        </p:nvGraphicFramePr>
        <p:xfrm>
          <a:off x="4038600" y="3657600"/>
          <a:ext cx="762000" cy="338138"/>
        </p:xfrm>
        <a:graphic>
          <a:graphicData uri="http://schemas.openxmlformats.org/presentationml/2006/ole">
            <mc:AlternateContent xmlns:mc="http://schemas.openxmlformats.org/markup-compatibility/2006">
              <mc:Choice xmlns:v="urn:schemas-microsoft-com:vml" Requires="v">
                <p:oleObj spid="_x0000_s86049" name="文档" r:id="rId7" imgW="886320" imgH="937800" progId="Word.Document.8">
                  <p:embed/>
                </p:oleObj>
              </mc:Choice>
              <mc:Fallback>
                <p:oleObj name="文档" r:id="rId7" imgW="886320" imgH="937800" progId="Word.Document.8">
                  <p:embed/>
                  <p:pic>
                    <p:nvPicPr>
                      <p:cNvPr id="211077" name="Object 1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3657600"/>
                        <a:ext cx="7620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1078" name="Line 134"/>
          <p:cNvSpPr>
            <a:spLocks noChangeShapeType="1"/>
          </p:cNvSpPr>
          <p:nvPr/>
        </p:nvSpPr>
        <p:spPr bwMode="auto">
          <a:xfrm>
            <a:off x="4343400" y="4038600"/>
            <a:ext cx="0" cy="9144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79" name="Line 135"/>
          <p:cNvSpPr>
            <a:spLocks noChangeShapeType="1"/>
          </p:cNvSpPr>
          <p:nvPr/>
        </p:nvSpPr>
        <p:spPr bwMode="auto">
          <a:xfrm>
            <a:off x="4419600" y="4953000"/>
            <a:ext cx="1371600"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nvGrpSpPr>
          <p:cNvPr id="211080" name="Group 136"/>
          <p:cNvGrpSpPr>
            <a:grpSpLocks/>
          </p:cNvGrpSpPr>
          <p:nvPr/>
        </p:nvGrpSpPr>
        <p:grpSpPr bwMode="auto">
          <a:xfrm>
            <a:off x="5791200" y="4800600"/>
            <a:ext cx="1843088" cy="249238"/>
            <a:chOff x="3648" y="3024"/>
            <a:chExt cx="1161" cy="157"/>
          </a:xfrm>
        </p:grpSpPr>
        <p:sp>
          <p:nvSpPr>
            <p:cNvPr id="211081" name="Rectangle 137"/>
            <p:cNvSpPr>
              <a:spLocks noChangeArrowheads="1"/>
            </p:cNvSpPr>
            <p:nvPr/>
          </p:nvSpPr>
          <p:spPr bwMode="auto">
            <a:xfrm>
              <a:off x="4041" y="3024"/>
              <a:ext cx="768" cy="157"/>
            </a:xfrm>
            <a:prstGeom prst="rect">
              <a:avLst/>
            </a:prstGeom>
            <a:solidFill>
              <a:srgbClr val="008080"/>
            </a:solidFill>
            <a:ln>
              <a:noFill/>
            </a:ln>
            <a:effectLst/>
            <a:extLs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000">
                  <a:solidFill>
                    <a:srgbClr val="FF3300"/>
                  </a:solidFill>
                  <a:effectLst>
                    <a:outerShdw blurRad="38100" dist="38100" dir="2700000" algn="tl">
                      <a:srgbClr val="000000"/>
                    </a:outerShdw>
                  </a:effectLst>
                </a:rPr>
                <a:t>负    载</a:t>
              </a:r>
            </a:p>
          </p:txBody>
        </p:sp>
        <p:sp>
          <p:nvSpPr>
            <p:cNvPr id="211082" name="Rectangle 138"/>
            <p:cNvSpPr>
              <a:spLocks noChangeArrowheads="1"/>
            </p:cNvSpPr>
            <p:nvPr/>
          </p:nvSpPr>
          <p:spPr bwMode="auto">
            <a:xfrm>
              <a:off x="3648" y="3024"/>
              <a:ext cx="393" cy="157"/>
            </a:xfrm>
            <a:prstGeom prst="rect">
              <a:avLst/>
            </a:prstGeom>
            <a:solidFill>
              <a:srgbClr val="DC94F6"/>
            </a:solidFill>
            <a:ln>
              <a:noFill/>
            </a:ln>
            <a:effectLst/>
            <a:extLs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t>IP</a:t>
              </a:r>
              <a:r>
                <a:rPr lang="zh-CN" altLang="en-US" sz="1000"/>
                <a:t>头部</a:t>
              </a:r>
            </a:p>
          </p:txBody>
        </p:sp>
      </p:grpSp>
      <p:sp>
        <p:nvSpPr>
          <p:cNvPr id="211083" name="Line 139"/>
          <p:cNvSpPr>
            <a:spLocks noChangeShapeType="1"/>
          </p:cNvSpPr>
          <p:nvPr/>
        </p:nvSpPr>
        <p:spPr bwMode="auto">
          <a:xfrm>
            <a:off x="5791200" y="4800600"/>
            <a:ext cx="1843088"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76200" cmpd="tri">
                <a:solidFill>
                  <a:srgbClr val="DC94F6"/>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84" name="Line 140"/>
          <p:cNvSpPr>
            <a:spLocks noChangeShapeType="1"/>
          </p:cNvSpPr>
          <p:nvPr/>
        </p:nvSpPr>
        <p:spPr bwMode="auto">
          <a:xfrm>
            <a:off x="5791200" y="5049838"/>
            <a:ext cx="1843088"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76200" cmpd="tri">
                <a:solidFill>
                  <a:srgbClr val="DC94F6"/>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85" name="Line 141"/>
          <p:cNvSpPr>
            <a:spLocks noChangeShapeType="1"/>
          </p:cNvSpPr>
          <p:nvPr/>
        </p:nvSpPr>
        <p:spPr bwMode="auto">
          <a:xfrm>
            <a:off x="5791200" y="4800600"/>
            <a:ext cx="0" cy="24923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76200" cmpd="tri">
                <a:solidFill>
                  <a:srgbClr val="DC94F6"/>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86" name="Line 142"/>
          <p:cNvSpPr>
            <a:spLocks noChangeShapeType="1"/>
          </p:cNvSpPr>
          <p:nvPr/>
        </p:nvSpPr>
        <p:spPr bwMode="auto">
          <a:xfrm>
            <a:off x="7634288" y="4800600"/>
            <a:ext cx="0" cy="24923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76200" cmpd="tri">
                <a:solidFill>
                  <a:srgbClr val="DC94F6"/>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087" name="Text Box 143"/>
          <p:cNvSpPr txBox="1">
            <a:spLocks noChangeArrowheads="1"/>
          </p:cNvSpPr>
          <p:nvPr/>
        </p:nvSpPr>
        <p:spPr bwMode="auto">
          <a:xfrm>
            <a:off x="457200" y="3733800"/>
            <a:ext cx="22860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zh-CN" altLang="en-US" sz="1400">
                <a:latin typeface="Times New Roman" panose="02020603050405020304" pitchFamily="18" charset="0"/>
              </a:rPr>
              <a:t>经过</a:t>
            </a:r>
            <a:r>
              <a:rPr lang="en-US" altLang="zh-CN" sz="1400">
                <a:latin typeface="Times New Roman" panose="02020603050405020304" pitchFamily="18" charset="0"/>
              </a:rPr>
              <a:t>IPSec </a:t>
            </a:r>
            <a:r>
              <a:rPr lang="zh-CN" altLang="en-US" sz="1400">
                <a:latin typeface="Times New Roman" panose="02020603050405020304" pitchFamily="18" charset="0"/>
              </a:rPr>
              <a:t>核心处理以后</a:t>
            </a:r>
          </a:p>
        </p:txBody>
      </p:sp>
      <p:sp>
        <p:nvSpPr>
          <p:cNvPr id="211088" name="Text Box 144"/>
          <p:cNvSpPr txBox="1">
            <a:spLocks noChangeArrowheads="1"/>
          </p:cNvSpPr>
          <p:nvPr/>
        </p:nvSpPr>
        <p:spPr bwMode="auto">
          <a:xfrm>
            <a:off x="4191000" y="4267200"/>
            <a:ext cx="22860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zh-CN" altLang="en-US" sz="1400">
                <a:latin typeface="Times New Roman" panose="02020603050405020304" pitchFamily="18" charset="0"/>
              </a:rPr>
              <a:t>经过</a:t>
            </a:r>
            <a:r>
              <a:rPr lang="en-US" altLang="zh-CN" sz="1400">
                <a:latin typeface="Times New Roman" panose="02020603050405020304" pitchFamily="18" charset="0"/>
              </a:rPr>
              <a:t>IPSec </a:t>
            </a:r>
            <a:r>
              <a:rPr lang="zh-CN" altLang="en-US" sz="1400">
                <a:latin typeface="Times New Roman" panose="02020603050405020304" pitchFamily="18" charset="0"/>
              </a:rPr>
              <a:t>核心处理以后</a:t>
            </a:r>
          </a:p>
        </p:txBody>
      </p:sp>
      <p:sp>
        <p:nvSpPr>
          <p:cNvPr id="211089" name="Line 145"/>
          <p:cNvSpPr>
            <a:spLocks noChangeShapeType="1"/>
          </p:cNvSpPr>
          <p:nvPr/>
        </p:nvSpPr>
        <p:spPr bwMode="auto">
          <a:xfrm>
            <a:off x="5638800" y="3810000"/>
            <a:ext cx="28956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76200" cmpd="tri">
                <a:solidFill>
                  <a:srgbClr val="DC94F6"/>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nvGrpSpPr>
          <p:cNvPr id="211090" name="Group 146"/>
          <p:cNvGrpSpPr>
            <a:grpSpLocks/>
          </p:cNvGrpSpPr>
          <p:nvPr/>
        </p:nvGrpSpPr>
        <p:grpSpPr bwMode="auto">
          <a:xfrm>
            <a:off x="1371600" y="2895600"/>
            <a:ext cx="2895600" cy="249238"/>
            <a:chOff x="3456" y="2304"/>
            <a:chExt cx="1824" cy="157"/>
          </a:xfrm>
        </p:grpSpPr>
        <p:sp>
          <p:nvSpPr>
            <p:cNvPr id="211091" name="Rectangle 147"/>
            <p:cNvSpPr>
              <a:spLocks noChangeArrowheads="1"/>
            </p:cNvSpPr>
            <p:nvPr/>
          </p:nvSpPr>
          <p:spPr bwMode="auto">
            <a:xfrm>
              <a:off x="4419" y="2304"/>
              <a:ext cx="861" cy="157"/>
            </a:xfrm>
            <a:prstGeom prst="rect">
              <a:avLst/>
            </a:prstGeom>
            <a:solidFill>
              <a:srgbClr val="008080"/>
            </a:solidFill>
            <a:ln>
              <a:noFill/>
            </a:ln>
            <a:effectLst/>
            <a:extLs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000">
                  <a:solidFill>
                    <a:srgbClr val="FF3300"/>
                  </a:solidFill>
                  <a:effectLst>
                    <a:outerShdw blurRad="38100" dist="38100" dir="2700000" algn="tl">
                      <a:srgbClr val="000000"/>
                    </a:outerShdw>
                  </a:effectLst>
                </a:rPr>
                <a:t>负    载</a:t>
              </a:r>
            </a:p>
          </p:txBody>
        </p:sp>
        <p:sp>
          <p:nvSpPr>
            <p:cNvPr id="211092" name="Rectangle 148"/>
            <p:cNvSpPr>
              <a:spLocks noChangeArrowheads="1"/>
            </p:cNvSpPr>
            <p:nvPr/>
          </p:nvSpPr>
          <p:spPr bwMode="auto">
            <a:xfrm>
              <a:off x="3947" y="2304"/>
              <a:ext cx="472" cy="157"/>
            </a:xfrm>
            <a:prstGeom prst="rect">
              <a:avLst/>
            </a:prstGeom>
            <a:solidFill>
              <a:srgbClr val="0099FF"/>
            </a:solidFill>
            <a:ln>
              <a:noFill/>
            </a:ln>
            <a:effectLst/>
            <a:extLs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solidFill>
                    <a:srgbClr val="FF3300"/>
                  </a:solidFill>
                  <a:effectLst>
                    <a:outerShdw blurRad="38100" dist="38100" dir="2700000" algn="tl">
                      <a:srgbClr val="000000"/>
                    </a:outerShdw>
                  </a:effectLst>
                </a:rPr>
                <a:t>AH</a:t>
              </a:r>
              <a:r>
                <a:rPr lang="zh-CN" altLang="en-US" sz="1000">
                  <a:solidFill>
                    <a:srgbClr val="FF3300"/>
                  </a:solidFill>
                  <a:effectLst>
                    <a:outerShdw blurRad="38100" dist="38100" dir="2700000" algn="tl">
                      <a:srgbClr val="000000"/>
                    </a:outerShdw>
                  </a:effectLst>
                </a:rPr>
                <a:t>头部</a:t>
              </a:r>
            </a:p>
          </p:txBody>
        </p:sp>
        <p:sp>
          <p:nvSpPr>
            <p:cNvPr id="211093" name="Rectangle 149"/>
            <p:cNvSpPr>
              <a:spLocks noChangeArrowheads="1"/>
            </p:cNvSpPr>
            <p:nvPr/>
          </p:nvSpPr>
          <p:spPr bwMode="auto">
            <a:xfrm>
              <a:off x="3456" y="2304"/>
              <a:ext cx="491" cy="157"/>
            </a:xfrm>
            <a:prstGeom prst="rect">
              <a:avLst/>
            </a:prstGeom>
            <a:solidFill>
              <a:srgbClr val="DC94F6"/>
            </a:solidFill>
            <a:ln>
              <a:noFill/>
            </a:ln>
            <a:effectLst/>
            <a:extLs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t>IP</a:t>
              </a:r>
              <a:r>
                <a:rPr lang="zh-CN" altLang="en-US" sz="1000"/>
                <a:t>头部</a:t>
              </a:r>
            </a:p>
          </p:txBody>
        </p:sp>
      </p:grpSp>
    </p:spTree>
    <p:extLst>
      <p:ext uri="{BB962C8B-B14F-4D97-AF65-F5344CB8AC3E}">
        <p14:creationId xmlns:p14="http://schemas.microsoft.com/office/powerpoint/2010/main" val="21400409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1041"/>
                                        </p:tgtEl>
                                        <p:attrNameLst>
                                          <p:attrName>style.visibility</p:attrName>
                                        </p:attrNameLst>
                                      </p:cBhvr>
                                      <p:to>
                                        <p:strVal val="visible"/>
                                      </p:to>
                                    </p:set>
                                    <p:animEffect transition="in" filter="wipe(left)">
                                      <p:cBhvr>
                                        <p:cTn id="7" dur="500"/>
                                        <p:tgtEl>
                                          <p:spTgt spid="211041"/>
                                        </p:tgtEl>
                                      </p:cBhvr>
                                    </p:animEffect>
                                  </p:childTnLst>
                                </p:cTn>
                              </p:par>
                            </p:childTnLst>
                          </p:cTn>
                        </p:par>
                        <p:par>
                          <p:cTn id="8" fill="hold" nodeType="afterGroup">
                            <p:stCondLst>
                              <p:cond delay="500"/>
                            </p:stCondLst>
                            <p:childTnLst>
                              <p:par>
                                <p:cTn id="9" presetID="12" presetClass="entr" presetSubtype="8" fill="hold" nodeType="afterEffect">
                                  <p:stCondLst>
                                    <p:cond delay="0"/>
                                  </p:stCondLst>
                                  <p:childTnLst>
                                    <p:set>
                                      <p:cBhvr>
                                        <p:cTn id="10" dur="1" fill="hold">
                                          <p:stCondLst>
                                            <p:cond delay="0"/>
                                          </p:stCondLst>
                                        </p:cTn>
                                        <p:tgtEl>
                                          <p:spTgt spid="211033"/>
                                        </p:tgtEl>
                                        <p:attrNameLst>
                                          <p:attrName>style.visibility</p:attrName>
                                        </p:attrNameLst>
                                      </p:cBhvr>
                                      <p:to>
                                        <p:strVal val="visible"/>
                                      </p:to>
                                    </p:set>
                                    <p:animEffect transition="in" filter="slide(fromLeft)">
                                      <p:cBhvr>
                                        <p:cTn id="11" dur="500"/>
                                        <p:tgtEl>
                                          <p:spTgt spid="211033"/>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1042"/>
                                        </p:tgtEl>
                                        <p:attrNameLst>
                                          <p:attrName>style.visibility</p:attrName>
                                        </p:attrNameLst>
                                      </p:cBhvr>
                                      <p:to>
                                        <p:strVal val="visible"/>
                                      </p:to>
                                    </p:set>
                                    <p:animEffect transition="in" filter="wipe(left)">
                                      <p:cBhvr>
                                        <p:cTn id="15" dur="500"/>
                                        <p:tgtEl>
                                          <p:spTgt spid="211042"/>
                                        </p:tgtEl>
                                      </p:cBhvr>
                                    </p:animEffect>
                                  </p:childTnLst>
                                </p:cTn>
                              </p:par>
                            </p:childTnLst>
                          </p:cTn>
                        </p:par>
                        <p:par>
                          <p:cTn id="16" fill="hold" nodeType="afterGroup">
                            <p:stCondLst>
                              <p:cond delay="1500"/>
                            </p:stCondLst>
                            <p:childTnLst>
                              <p:par>
                                <p:cTn id="17" presetID="22" presetClass="entr" presetSubtype="4" fill="hold" nodeType="afterEffect">
                                  <p:stCondLst>
                                    <p:cond delay="0"/>
                                  </p:stCondLst>
                                  <p:childTnLst>
                                    <p:set>
                                      <p:cBhvr>
                                        <p:cTn id="18" dur="1" fill="hold">
                                          <p:stCondLst>
                                            <p:cond delay="0"/>
                                          </p:stCondLst>
                                        </p:cTn>
                                        <p:tgtEl>
                                          <p:spTgt spid="211043"/>
                                        </p:tgtEl>
                                        <p:attrNameLst>
                                          <p:attrName>style.visibility</p:attrName>
                                        </p:attrNameLst>
                                      </p:cBhvr>
                                      <p:to>
                                        <p:strVal val="visible"/>
                                      </p:to>
                                    </p:set>
                                    <p:animEffect transition="in" filter="wipe(down)">
                                      <p:cBhvr>
                                        <p:cTn id="19" dur="500"/>
                                        <p:tgtEl>
                                          <p:spTgt spid="211043"/>
                                        </p:tgtEl>
                                      </p:cBhvr>
                                    </p:animEffect>
                                  </p:childTnLst>
                                </p:cTn>
                              </p:par>
                            </p:childTnLst>
                          </p:cTn>
                        </p:par>
                        <p:par>
                          <p:cTn id="20" fill="hold" nodeType="afterGroup">
                            <p:stCondLst>
                              <p:cond delay="2000"/>
                            </p:stCondLst>
                            <p:childTnLst>
                              <p:par>
                                <p:cTn id="21" presetID="22" presetClass="entr" presetSubtype="2" fill="hold" nodeType="afterEffect">
                                  <p:stCondLst>
                                    <p:cond delay="0"/>
                                  </p:stCondLst>
                                  <p:childTnLst>
                                    <p:set>
                                      <p:cBhvr>
                                        <p:cTn id="22" dur="1" fill="hold">
                                          <p:stCondLst>
                                            <p:cond delay="0"/>
                                          </p:stCondLst>
                                        </p:cTn>
                                        <p:tgtEl>
                                          <p:spTgt spid="211044"/>
                                        </p:tgtEl>
                                        <p:attrNameLst>
                                          <p:attrName>style.visibility</p:attrName>
                                        </p:attrNameLst>
                                      </p:cBhvr>
                                      <p:to>
                                        <p:strVal val="visible"/>
                                      </p:to>
                                    </p:set>
                                    <p:animEffect transition="in" filter="wipe(right)">
                                      <p:cBhvr>
                                        <p:cTn id="23" dur="500"/>
                                        <p:tgtEl>
                                          <p:spTgt spid="211044"/>
                                        </p:tgtEl>
                                      </p:cBhvr>
                                    </p:animEffect>
                                  </p:childTnLst>
                                </p:cTn>
                              </p:par>
                            </p:childTnLst>
                          </p:cTn>
                        </p:par>
                        <p:par>
                          <p:cTn id="24" fill="hold" nodeType="afterGroup">
                            <p:stCondLst>
                              <p:cond delay="2500"/>
                            </p:stCondLst>
                            <p:childTnLst>
                              <p:par>
                                <p:cTn id="25" presetID="22" presetClass="entr" presetSubtype="4" fill="hold" nodeType="afterEffect">
                                  <p:stCondLst>
                                    <p:cond delay="0"/>
                                  </p:stCondLst>
                                  <p:childTnLst>
                                    <p:set>
                                      <p:cBhvr>
                                        <p:cTn id="26" dur="1" fill="hold">
                                          <p:stCondLst>
                                            <p:cond delay="0"/>
                                          </p:stCondLst>
                                        </p:cTn>
                                        <p:tgtEl>
                                          <p:spTgt spid="211045"/>
                                        </p:tgtEl>
                                        <p:attrNameLst>
                                          <p:attrName>style.visibility</p:attrName>
                                        </p:attrNameLst>
                                      </p:cBhvr>
                                      <p:to>
                                        <p:strVal val="visible"/>
                                      </p:to>
                                    </p:set>
                                    <p:animEffect transition="in" filter="wipe(down)">
                                      <p:cBhvr>
                                        <p:cTn id="27" dur="500"/>
                                        <p:tgtEl>
                                          <p:spTgt spid="21104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9" presetClass="entr" presetSubtype="10" fill="hold" grpId="0" nodeType="clickEffect">
                                  <p:stCondLst>
                                    <p:cond delay="0"/>
                                  </p:stCondLst>
                                  <p:childTnLst>
                                    <p:set>
                                      <p:cBhvr>
                                        <p:cTn id="31" dur="1" fill="hold">
                                          <p:stCondLst>
                                            <p:cond delay="0"/>
                                          </p:stCondLst>
                                        </p:cTn>
                                        <p:tgtEl>
                                          <p:spTgt spid="211087"/>
                                        </p:tgtEl>
                                        <p:attrNameLst>
                                          <p:attrName>style.visibility</p:attrName>
                                        </p:attrNameLst>
                                      </p:cBhvr>
                                      <p:to>
                                        <p:strVal val="visible"/>
                                      </p:to>
                                    </p:set>
                                    <p:anim calcmode="lin" valueType="num">
                                      <p:cBhvr>
                                        <p:cTn id="32" dur="5000" fill="hold"/>
                                        <p:tgtEl>
                                          <p:spTgt spid="211087"/>
                                        </p:tgtEl>
                                        <p:attrNameLst>
                                          <p:attrName>ppt_w</p:attrName>
                                        </p:attrNameLst>
                                      </p:cBhvr>
                                      <p:tavLst>
                                        <p:tav tm="0" fmla="#ppt_w*sin(2.5*pi*$)">
                                          <p:val>
                                            <p:fltVal val="0"/>
                                          </p:val>
                                        </p:tav>
                                        <p:tav tm="100000">
                                          <p:val>
                                            <p:fltVal val="1"/>
                                          </p:val>
                                        </p:tav>
                                      </p:tavLst>
                                    </p:anim>
                                    <p:anim calcmode="lin" valueType="num">
                                      <p:cBhvr>
                                        <p:cTn id="33" dur="5000" fill="hold"/>
                                        <p:tgtEl>
                                          <p:spTgt spid="211087"/>
                                        </p:tgtEl>
                                        <p:attrNameLst>
                                          <p:attrName>ppt_h</p:attrName>
                                        </p:attrNameLst>
                                      </p:cBhvr>
                                      <p:tavLst>
                                        <p:tav tm="0">
                                          <p:val>
                                            <p:strVal val="#ppt_h"/>
                                          </p:val>
                                        </p:tav>
                                        <p:tav tm="100000">
                                          <p:val>
                                            <p:strVal val="#ppt_h"/>
                                          </p:val>
                                        </p:tav>
                                      </p:tavLst>
                                    </p:anim>
                                  </p:childTnLst>
                                </p:cTn>
                              </p:par>
                            </p:childTnLst>
                          </p:cTn>
                        </p:par>
                        <p:par>
                          <p:cTn id="34" fill="hold" nodeType="afterGroup">
                            <p:stCondLst>
                              <p:cond delay="5000"/>
                            </p:stCondLst>
                            <p:childTnLst>
                              <p:par>
                                <p:cTn id="35" presetID="22" presetClass="entr" presetSubtype="4" fill="hold" nodeType="afterEffect">
                                  <p:stCondLst>
                                    <p:cond delay="0"/>
                                  </p:stCondLst>
                                  <p:childTnLst>
                                    <p:set>
                                      <p:cBhvr>
                                        <p:cTn id="36" dur="1" fill="hold">
                                          <p:stCondLst>
                                            <p:cond delay="0"/>
                                          </p:stCondLst>
                                        </p:cTn>
                                        <p:tgtEl>
                                          <p:spTgt spid="211055"/>
                                        </p:tgtEl>
                                        <p:attrNameLst>
                                          <p:attrName>style.visibility</p:attrName>
                                        </p:attrNameLst>
                                      </p:cBhvr>
                                      <p:to>
                                        <p:strVal val="visible"/>
                                      </p:to>
                                    </p:set>
                                    <p:animEffect transition="in" filter="wipe(down)">
                                      <p:cBhvr>
                                        <p:cTn id="37" dur="500"/>
                                        <p:tgtEl>
                                          <p:spTgt spid="211055"/>
                                        </p:tgtEl>
                                      </p:cBhvr>
                                    </p:animEffect>
                                  </p:childTnLst>
                                </p:cTn>
                              </p:par>
                            </p:childTnLst>
                          </p:cTn>
                        </p:par>
                        <p:par>
                          <p:cTn id="38" fill="hold" nodeType="afterGroup">
                            <p:stCondLst>
                              <p:cond delay="5500"/>
                            </p:stCondLst>
                            <p:childTnLst>
                              <p:par>
                                <p:cTn id="39" presetID="22" presetClass="entr" presetSubtype="8" fill="hold" nodeType="afterEffect">
                                  <p:stCondLst>
                                    <p:cond delay="0"/>
                                  </p:stCondLst>
                                  <p:childTnLst>
                                    <p:set>
                                      <p:cBhvr>
                                        <p:cTn id="40" dur="1" fill="hold">
                                          <p:stCondLst>
                                            <p:cond delay="0"/>
                                          </p:stCondLst>
                                        </p:cTn>
                                        <p:tgtEl>
                                          <p:spTgt spid="211046"/>
                                        </p:tgtEl>
                                        <p:attrNameLst>
                                          <p:attrName>style.visibility</p:attrName>
                                        </p:attrNameLst>
                                      </p:cBhvr>
                                      <p:to>
                                        <p:strVal val="visible"/>
                                      </p:to>
                                    </p:set>
                                    <p:animEffect transition="in" filter="wipe(left)">
                                      <p:cBhvr>
                                        <p:cTn id="41" dur="500"/>
                                        <p:tgtEl>
                                          <p:spTgt spid="211046"/>
                                        </p:tgtEl>
                                      </p:cBhvr>
                                    </p:animEffect>
                                  </p:childTnLst>
                                </p:cTn>
                              </p:par>
                            </p:childTnLst>
                          </p:cTn>
                        </p:par>
                        <p:par>
                          <p:cTn id="42" fill="hold" nodeType="afterGroup">
                            <p:stCondLst>
                              <p:cond delay="6000"/>
                            </p:stCondLst>
                            <p:childTnLst>
                              <p:par>
                                <p:cTn id="43" presetID="12" presetClass="entr" presetSubtype="8" fill="hold" nodeType="afterEffect">
                                  <p:stCondLst>
                                    <p:cond delay="0"/>
                                  </p:stCondLst>
                                  <p:childTnLst>
                                    <p:set>
                                      <p:cBhvr>
                                        <p:cTn id="44" dur="1" fill="hold">
                                          <p:stCondLst>
                                            <p:cond delay="0"/>
                                          </p:stCondLst>
                                        </p:cTn>
                                        <p:tgtEl>
                                          <p:spTgt spid="211090"/>
                                        </p:tgtEl>
                                        <p:attrNameLst>
                                          <p:attrName>style.visibility</p:attrName>
                                        </p:attrNameLst>
                                      </p:cBhvr>
                                      <p:to>
                                        <p:strVal val="visible"/>
                                      </p:to>
                                    </p:set>
                                    <p:animEffect transition="in" filter="slide(fromLeft)">
                                      <p:cBhvr>
                                        <p:cTn id="45" dur="500"/>
                                        <p:tgtEl>
                                          <p:spTgt spid="211090"/>
                                        </p:tgtEl>
                                      </p:cBhvr>
                                    </p:animEffect>
                                  </p:childTnLst>
                                </p:cTn>
                              </p:par>
                            </p:childTnLst>
                          </p:cTn>
                        </p:par>
                        <p:par>
                          <p:cTn id="46" fill="hold" nodeType="afterGroup">
                            <p:stCondLst>
                              <p:cond delay="6500"/>
                            </p:stCondLst>
                            <p:childTnLst>
                              <p:par>
                                <p:cTn id="47" presetID="22" presetClass="entr" presetSubtype="8" fill="hold" nodeType="afterEffect">
                                  <p:stCondLst>
                                    <p:cond delay="0"/>
                                  </p:stCondLst>
                                  <p:childTnLst>
                                    <p:set>
                                      <p:cBhvr>
                                        <p:cTn id="48" dur="1" fill="hold">
                                          <p:stCondLst>
                                            <p:cond delay="0"/>
                                          </p:stCondLst>
                                        </p:cTn>
                                        <p:tgtEl>
                                          <p:spTgt spid="211047"/>
                                        </p:tgtEl>
                                        <p:attrNameLst>
                                          <p:attrName>style.visibility</p:attrName>
                                        </p:attrNameLst>
                                      </p:cBhvr>
                                      <p:to>
                                        <p:strVal val="visible"/>
                                      </p:to>
                                    </p:set>
                                    <p:animEffect transition="in" filter="wipe(left)">
                                      <p:cBhvr>
                                        <p:cTn id="49" dur="500"/>
                                        <p:tgtEl>
                                          <p:spTgt spid="211047"/>
                                        </p:tgtEl>
                                      </p:cBhvr>
                                    </p:animEffect>
                                  </p:childTnLst>
                                </p:cTn>
                              </p:par>
                            </p:childTnLst>
                          </p:cTn>
                        </p:par>
                        <p:par>
                          <p:cTn id="50" fill="hold" nodeType="afterGroup">
                            <p:stCondLst>
                              <p:cond delay="7000"/>
                            </p:stCondLst>
                            <p:childTnLst>
                              <p:par>
                                <p:cTn id="51" presetID="22" presetClass="entr" presetSubtype="4" fill="hold" nodeType="afterEffect">
                                  <p:stCondLst>
                                    <p:cond delay="0"/>
                                  </p:stCondLst>
                                  <p:childTnLst>
                                    <p:set>
                                      <p:cBhvr>
                                        <p:cTn id="52" dur="1" fill="hold">
                                          <p:stCondLst>
                                            <p:cond delay="0"/>
                                          </p:stCondLst>
                                        </p:cTn>
                                        <p:tgtEl>
                                          <p:spTgt spid="211051"/>
                                        </p:tgtEl>
                                        <p:attrNameLst>
                                          <p:attrName>style.visibility</p:attrName>
                                        </p:attrNameLst>
                                      </p:cBhvr>
                                      <p:to>
                                        <p:strVal val="visible"/>
                                      </p:to>
                                    </p:set>
                                    <p:animEffect transition="in" filter="wipe(down)">
                                      <p:cBhvr>
                                        <p:cTn id="53" dur="500"/>
                                        <p:tgtEl>
                                          <p:spTgt spid="211051"/>
                                        </p:tgtEl>
                                      </p:cBhvr>
                                    </p:animEffect>
                                  </p:childTnLst>
                                </p:cTn>
                              </p:par>
                            </p:childTnLst>
                          </p:cTn>
                        </p:par>
                        <p:par>
                          <p:cTn id="54" fill="hold" nodeType="afterGroup">
                            <p:stCondLst>
                              <p:cond delay="7500"/>
                            </p:stCondLst>
                            <p:childTnLst>
                              <p:par>
                                <p:cTn id="55" presetID="22" presetClass="entr" presetSubtype="4" fill="hold" nodeType="afterEffect">
                                  <p:stCondLst>
                                    <p:cond delay="0"/>
                                  </p:stCondLst>
                                  <p:childTnLst>
                                    <p:set>
                                      <p:cBhvr>
                                        <p:cTn id="56" dur="1" fill="hold">
                                          <p:stCondLst>
                                            <p:cond delay="0"/>
                                          </p:stCondLst>
                                        </p:cTn>
                                        <p:tgtEl>
                                          <p:spTgt spid="211048"/>
                                        </p:tgtEl>
                                        <p:attrNameLst>
                                          <p:attrName>style.visibility</p:attrName>
                                        </p:attrNameLst>
                                      </p:cBhvr>
                                      <p:to>
                                        <p:strVal val="visible"/>
                                      </p:to>
                                    </p:set>
                                    <p:animEffect transition="in" filter="wipe(down)">
                                      <p:cBhvr>
                                        <p:cTn id="57" dur="500"/>
                                        <p:tgtEl>
                                          <p:spTgt spid="211048"/>
                                        </p:tgtEl>
                                      </p:cBhvr>
                                    </p:animEffect>
                                  </p:childTnLst>
                                </p:cTn>
                              </p:par>
                            </p:childTnLst>
                          </p:cTn>
                        </p:par>
                        <p:par>
                          <p:cTn id="58" fill="hold" nodeType="afterGroup">
                            <p:stCondLst>
                              <p:cond delay="8000"/>
                            </p:stCondLst>
                            <p:childTnLst>
                              <p:par>
                                <p:cTn id="59" presetID="22" presetClass="entr" presetSubtype="8" fill="hold" nodeType="afterEffect">
                                  <p:stCondLst>
                                    <p:cond delay="0"/>
                                  </p:stCondLst>
                                  <p:childTnLst>
                                    <p:set>
                                      <p:cBhvr>
                                        <p:cTn id="60" dur="1" fill="hold">
                                          <p:stCondLst>
                                            <p:cond delay="0"/>
                                          </p:stCondLst>
                                        </p:cTn>
                                        <p:tgtEl>
                                          <p:spTgt spid="211049"/>
                                        </p:tgtEl>
                                        <p:attrNameLst>
                                          <p:attrName>style.visibility</p:attrName>
                                        </p:attrNameLst>
                                      </p:cBhvr>
                                      <p:to>
                                        <p:strVal val="visible"/>
                                      </p:to>
                                    </p:set>
                                    <p:animEffect transition="in" filter="wipe(left)">
                                      <p:cBhvr>
                                        <p:cTn id="61" dur="500"/>
                                        <p:tgtEl>
                                          <p:spTgt spid="211049"/>
                                        </p:tgtEl>
                                      </p:cBhvr>
                                    </p:animEffect>
                                  </p:childTnLst>
                                </p:cTn>
                              </p:par>
                            </p:childTnLst>
                          </p:cTn>
                        </p:par>
                        <p:par>
                          <p:cTn id="62" fill="hold" nodeType="afterGroup">
                            <p:stCondLst>
                              <p:cond delay="8500"/>
                            </p:stCondLst>
                            <p:childTnLst>
                              <p:par>
                                <p:cTn id="63" presetID="12" presetClass="entr" presetSubtype="8" fill="hold" nodeType="afterEffect">
                                  <p:stCondLst>
                                    <p:cond delay="0"/>
                                  </p:stCondLst>
                                  <p:childTnLst>
                                    <p:set>
                                      <p:cBhvr>
                                        <p:cTn id="64" dur="1" fill="hold">
                                          <p:stCondLst>
                                            <p:cond delay="0"/>
                                          </p:stCondLst>
                                        </p:cTn>
                                        <p:tgtEl>
                                          <p:spTgt spid="211058"/>
                                        </p:tgtEl>
                                        <p:attrNameLst>
                                          <p:attrName>style.visibility</p:attrName>
                                        </p:attrNameLst>
                                      </p:cBhvr>
                                      <p:to>
                                        <p:strVal val="visible"/>
                                      </p:to>
                                    </p:set>
                                    <p:animEffect transition="in" filter="slide(fromLeft)">
                                      <p:cBhvr>
                                        <p:cTn id="65" dur="500"/>
                                        <p:tgtEl>
                                          <p:spTgt spid="211058"/>
                                        </p:tgtEl>
                                      </p:cBhvr>
                                    </p:animEffect>
                                  </p:childTnLst>
                                </p:cTn>
                              </p:par>
                            </p:childTnLst>
                          </p:cTn>
                        </p:par>
                        <p:par>
                          <p:cTn id="66" fill="hold" nodeType="afterGroup">
                            <p:stCondLst>
                              <p:cond delay="9000"/>
                            </p:stCondLst>
                            <p:childTnLst>
                              <p:par>
                                <p:cTn id="67" presetID="22" presetClass="entr" presetSubtype="8" fill="hold" nodeType="afterEffect">
                                  <p:stCondLst>
                                    <p:cond delay="0"/>
                                  </p:stCondLst>
                                  <p:childTnLst>
                                    <p:set>
                                      <p:cBhvr>
                                        <p:cTn id="68" dur="1" fill="hold">
                                          <p:stCondLst>
                                            <p:cond delay="0"/>
                                          </p:stCondLst>
                                        </p:cTn>
                                        <p:tgtEl>
                                          <p:spTgt spid="211050"/>
                                        </p:tgtEl>
                                        <p:attrNameLst>
                                          <p:attrName>style.visibility</p:attrName>
                                        </p:attrNameLst>
                                      </p:cBhvr>
                                      <p:to>
                                        <p:strVal val="visible"/>
                                      </p:to>
                                    </p:set>
                                    <p:animEffect transition="in" filter="wipe(left)">
                                      <p:cBhvr>
                                        <p:cTn id="69" dur="500"/>
                                        <p:tgtEl>
                                          <p:spTgt spid="211050"/>
                                        </p:tgtEl>
                                      </p:cBhvr>
                                    </p:animEffect>
                                  </p:childTnLst>
                                </p:cTn>
                              </p:par>
                            </p:childTnLst>
                          </p:cTn>
                        </p:par>
                        <p:par>
                          <p:cTn id="70" fill="hold" nodeType="afterGroup">
                            <p:stCondLst>
                              <p:cond delay="9500"/>
                            </p:stCondLst>
                            <p:childTnLst>
                              <p:par>
                                <p:cTn id="71" presetID="22" presetClass="entr" presetSubtype="1" fill="hold" nodeType="afterEffect">
                                  <p:stCondLst>
                                    <p:cond delay="0"/>
                                  </p:stCondLst>
                                  <p:childTnLst>
                                    <p:set>
                                      <p:cBhvr>
                                        <p:cTn id="72" dur="1" fill="hold">
                                          <p:stCondLst>
                                            <p:cond delay="0"/>
                                          </p:stCondLst>
                                        </p:cTn>
                                        <p:tgtEl>
                                          <p:spTgt spid="211052"/>
                                        </p:tgtEl>
                                        <p:attrNameLst>
                                          <p:attrName>style.visibility</p:attrName>
                                        </p:attrNameLst>
                                      </p:cBhvr>
                                      <p:to>
                                        <p:strVal val="visible"/>
                                      </p:to>
                                    </p:set>
                                    <p:animEffect transition="in" filter="wipe(up)">
                                      <p:cBhvr>
                                        <p:cTn id="73" dur="500"/>
                                        <p:tgtEl>
                                          <p:spTgt spid="211052"/>
                                        </p:tgtEl>
                                      </p:cBhvr>
                                    </p:animEffect>
                                  </p:childTnLst>
                                </p:cTn>
                              </p:par>
                            </p:childTnLst>
                          </p:cTn>
                        </p:par>
                        <p:par>
                          <p:cTn id="74" fill="hold" nodeType="afterGroup">
                            <p:stCondLst>
                              <p:cond delay="10000"/>
                            </p:stCondLst>
                            <p:childTnLst>
                              <p:par>
                                <p:cTn id="75" presetID="22" presetClass="entr" presetSubtype="2" fill="hold" nodeType="afterEffect">
                                  <p:stCondLst>
                                    <p:cond delay="0"/>
                                  </p:stCondLst>
                                  <p:childTnLst>
                                    <p:set>
                                      <p:cBhvr>
                                        <p:cTn id="76" dur="1" fill="hold">
                                          <p:stCondLst>
                                            <p:cond delay="0"/>
                                          </p:stCondLst>
                                        </p:cTn>
                                        <p:tgtEl>
                                          <p:spTgt spid="211075"/>
                                        </p:tgtEl>
                                        <p:attrNameLst>
                                          <p:attrName>style.visibility</p:attrName>
                                        </p:attrNameLst>
                                      </p:cBhvr>
                                      <p:to>
                                        <p:strVal val="visible"/>
                                      </p:to>
                                    </p:set>
                                    <p:animEffect transition="in" filter="wipe(right)">
                                      <p:cBhvr>
                                        <p:cTn id="77" dur="500"/>
                                        <p:tgtEl>
                                          <p:spTgt spid="211075"/>
                                        </p:tgtEl>
                                      </p:cBhvr>
                                    </p:animEffect>
                                  </p:childTnLst>
                                </p:cTn>
                              </p:par>
                            </p:childTnLst>
                          </p:cTn>
                        </p:par>
                        <p:par>
                          <p:cTn id="78" fill="hold" nodeType="afterGroup">
                            <p:stCondLst>
                              <p:cond delay="10500"/>
                            </p:stCondLst>
                            <p:childTnLst>
                              <p:par>
                                <p:cTn id="79" presetID="12" presetClass="entr" presetSubtype="2" fill="hold" nodeType="afterEffect">
                                  <p:stCondLst>
                                    <p:cond delay="0"/>
                                  </p:stCondLst>
                                  <p:childTnLst>
                                    <p:set>
                                      <p:cBhvr>
                                        <p:cTn id="80" dur="1" fill="hold">
                                          <p:stCondLst>
                                            <p:cond delay="0"/>
                                          </p:stCondLst>
                                        </p:cTn>
                                        <p:tgtEl>
                                          <p:spTgt spid="211067"/>
                                        </p:tgtEl>
                                        <p:attrNameLst>
                                          <p:attrName>style.visibility</p:attrName>
                                        </p:attrNameLst>
                                      </p:cBhvr>
                                      <p:to>
                                        <p:strVal val="visible"/>
                                      </p:to>
                                    </p:set>
                                    <p:animEffect transition="in" filter="slide(fromRight)">
                                      <p:cBhvr>
                                        <p:cTn id="81" dur="500"/>
                                        <p:tgtEl>
                                          <p:spTgt spid="211067"/>
                                        </p:tgtEl>
                                      </p:cBhvr>
                                    </p:animEffect>
                                  </p:childTnLst>
                                </p:cTn>
                              </p:par>
                            </p:childTnLst>
                          </p:cTn>
                        </p:par>
                        <p:par>
                          <p:cTn id="82" fill="hold" nodeType="afterGroup">
                            <p:stCondLst>
                              <p:cond delay="11000"/>
                            </p:stCondLst>
                            <p:childTnLst>
                              <p:par>
                                <p:cTn id="83" presetID="22" presetClass="entr" presetSubtype="2" fill="hold" nodeType="afterEffect">
                                  <p:stCondLst>
                                    <p:cond delay="0"/>
                                  </p:stCondLst>
                                  <p:childTnLst>
                                    <p:set>
                                      <p:cBhvr>
                                        <p:cTn id="84" dur="1" fill="hold">
                                          <p:stCondLst>
                                            <p:cond delay="0"/>
                                          </p:stCondLst>
                                        </p:cTn>
                                        <p:tgtEl>
                                          <p:spTgt spid="211076"/>
                                        </p:tgtEl>
                                        <p:attrNameLst>
                                          <p:attrName>style.visibility</p:attrName>
                                        </p:attrNameLst>
                                      </p:cBhvr>
                                      <p:to>
                                        <p:strVal val="visible"/>
                                      </p:to>
                                    </p:set>
                                    <p:animEffect transition="in" filter="wipe(right)">
                                      <p:cBhvr>
                                        <p:cTn id="85" dur="500"/>
                                        <p:tgtEl>
                                          <p:spTgt spid="211076"/>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9" presetClass="entr" presetSubtype="10" fill="hold" grpId="0" nodeType="clickEffect">
                                  <p:stCondLst>
                                    <p:cond delay="0"/>
                                  </p:stCondLst>
                                  <p:childTnLst>
                                    <p:set>
                                      <p:cBhvr>
                                        <p:cTn id="89" dur="1" fill="hold">
                                          <p:stCondLst>
                                            <p:cond delay="0"/>
                                          </p:stCondLst>
                                        </p:cTn>
                                        <p:tgtEl>
                                          <p:spTgt spid="211088"/>
                                        </p:tgtEl>
                                        <p:attrNameLst>
                                          <p:attrName>style.visibility</p:attrName>
                                        </p:attrNameLst>
                                      </p:cBhvr>
                                      <p:to>
                                        <p:strVal val="visible"/>
                                      </p:to>
                                    </p:set>
                                    <p:anim calcmode="lin" valueType="num">
                                      <p:cBhvr>
                                        <p:cTn id="90" dur="5000" fill="hold"/>
                                        <p:tgtEl>
                                          <p:spTgt spid="211088"/>
                                        </p:tgtEl>
                                        <p:attrNameLst>
                                          <p:attrName>ppt_w</p:attrName>
                                        </p:attrNameLst>
                                      </p:cBhvr>
                                      <p:tavLst>
                                        <p:tav tm="0" fmla="#ppt_w*sin(2.5*pi*$)">
                                          <p:val>
                                            <p:fltVal val="0"/>
                                          </p:val>
                                        </p:tav>
                                        <p:tav tm="100000">
                                          <p:val>
                                            <p:fltVal val="1"/>
                                          </p:val>
                                        </p:tav>
                                      </p:tavLst>
                                    </p:anim>
                                    <p:anim calcmode="lin" valueType="num">
                                      <p:cBhvr>
                                        <p:cTn id="91" dur="5000" fill="hold"/>
                                        <p:tgtEl>
                                          <p:spTgt spid="211088"/>
                                        </p:tgtEl>
                                        <p:attrNameLst>
                                          <p:attrName>ppt_h</p:attrName>
                                        </p:attrNameLst>
                                      </p:cBhvr>
                                      <p:tavLst>
                                        <p:tav tm="0">
                                          <p:val>
                                            <p:strVal val="#ppt_h"/>
                                          </p:val>
                                        </p:tav>
                                        <p:tav tm="100000">
                                          <p:val>
                                            <p:strVal val="#ppt_h"/>
                                          </p:val>
                                        </p:tav>
                                      </p:tavLst>
                                    </p:anim>
                                  </p:childTnLst>
                                </p:cTn>
                              </p:par>
                            </p:childTnLst>
                          </p:cTn>
                        </p:par>
                        <p:par>
                          <p:cTn id="92" fill="hold" nodeType="afterGroup">
                            <p:stCondLst>
                              <p:cond delay="5000"/>
                            </p:stCondLst>
                            <p:childTnLst>
                              <p:par>
                                <p:cTn id="93" presetID="22" presetClass="entr" presetSubtype="1" fill="hold" nodeType="afterEffect">
                                  <p:stCondLst>
                                    <p:cond delay="0"/>
                                  </p:stCondLst>
                                  <p:childTnLst>
                                    <p:set>
                                      <p:cBhvr>
                                        <p:cTn id="94" dur="1" fill="hold">
                                          <p:stCondLst>
                                            <p:cond delay="0"/>
                                          </p:stCondLst>
                                        </p:cTn>
                                        <p:tgtEl>
                                          <p:spTgt spid="211078"/>
                                        </p:tgtEl>
                                        <p:attrNameLst>
                                          <p:attrName>style.visibility</p:attrName>
                                        </p:attrNameLst>
                                      </p:cBhvr>
                                      <p:to>
                                        <p:strVal val="visible"/>
                                      </p:to>
                                    </p:set>
                                    <p:animEffect transition="in" filter="wipe(up)">
                                      <p:cBhvr>
                                        <p:cTn id="95" dur="500"/>
                                        <p:tgtEl>
                                          <p:spTgt spid="211078"/>
                                        </p:tgtEl>
                                      </p:cBhvr>
                                    </p:animEffect>
                                  </p:childTnLst>
                                </p:cTn>
                              </p:par>
                            </p:childTnLst>
                          </p:cTn>
                        </p:par>
                        <p:par>
                          <p:cTn id="96" fill="hold" nodeType="afterGroup">
                            <p:stCondLst>
                              <p:cond delay="5500"/>
                            </p:stCondLst>
                            <p:childTnLst>
                              <p:par>
                                <p:cTn id="97" presetID="22" presetClass="entr" presetSubtype="8" fill="hold" nodeType="afterEffect">
                                  <p:stCondLst>
                                    <p:cond delay="0"/>
                                  </p:stCondLst>
                                  <p:childTnLst>
                                    <p:set>
                                      <p:cBhvr>
                                        <p:cTn id="98" dur="1" fill="hold">
                                          <p:stCondLst>
                                            <p:cond delay="0"/>
                                          </p:stCondLst>
                                        </p:cTn>
                                        <p:tgtEl>
                                          <p:spTgt spid="211079"/>
                                        </p:tgtEl>
                                        <p:attrNameLst>
                                          <p:attrName>style.visibility</p:attrName>
                                        </p:attrNameLst>
                                      </p:cBhvr>
                                      <p:to>
                                        <p:strVal val="visible"/>
                                      </p:to>
                                    </p:set>
                                    <p:animEffect transition="in" filter="wipe(left)">
                                      <p:cBhvr>
                                        <p:cTn id="99" dur="500"/>
                                        <p:tgtEl>
                                          <p:spTgt spid="211079"/>
                                        </p:tgtEl>
                                      </p:cBhvr>
                                    </p:animEffect>
                                  </p:childTnLst>
                                </p:cTn>
                              </p:par>
                            </p:childTnLst>
                          </p:cTn>
                        </p:par>
                        <p:par>
                          <p:cTn id="100" fill="hold" nodeType="afterGroup">
                            <p:stCondLst>
                              <p:cond delay="6000"/>
                            </p:stCondLst>
                            <p:childTnLst>
                              <p:par>
                                <p:cTn id="101" presetID="12" presetClass="entr" presetSubtype="8" fill="hold" nodeType="afterEffect">
                                  <p:stCondLst>
                                    <p:cond delay="0"/>
                                  </p:stCondLst>
                                  <p:childTnLst>
                                    <p:set>
                                      <p:cBhvr>
                                        <p:cTn id="102" dur="1" fill="hold">
                                          <p:stCondLst>
                                            <p:cond delay="0"/>
                                          </p:stCondLst>
                                        </p:cTn>
                                        <p:tgtEl>
                                          <p:spTgt spid="211080"/>
                                        </p:tgtEl>
                                        <p:attrNameLst>
                                          <p:attrName>style.visibility</p:attrName>
                                        </p:attrNameLst>
                                      </p:cBhvr>
                                      <p:to>
                                        <p:strVal val="visible"/>
                                      </p:to>
                                    </p:set>
                                    <p:animEffect transition="in" filter="slide(fromLeft)">
                                      <p:cBhvr>
                                        <p:cTn id="103" dur="500"/>
                                        <p:tgtEl>
                                          <p:spTgt spid="211080"/>
                                        </p:tgtEl>
                                      </p:cBhvr>
                                    </p:animEffect>
                                  </p:childTnLst>
                                </p:cTn>
                              </p:par>
                            </p:childTnLst>
                          </p:cTn>
                        </p:par>
                        <p:par>
                          <p:cTn id="104" fill="hold" nodeType="afterGroup">
                            <p:stCondLst>
                              <p:cond delay="6500"/>
                            </p:stCondLst>
                            <p:childTnLst>
                              <p:par>
                                <p:cTn id="105" presetID="22" presetClass="entr" presetSubtype="8" fill="hold" nodeType="afterEffect">
                                  <p:stCondLst>
                                    <p:cond delay="0"/>
                                  </p:stCondLst>
                                  <p:childTnLst>
                                    <p:set>
                                      <p:cBhvr>
                                        <p:cTn id="106" dur="1" fill="hold">
                                          <p:stCondLst>
                                            <p:cond delay="0"/>
                                          </p:stCondLst>
                                        </p:cTn>
                                        <p:tgtEl>
                                          <p:spTgt spid="211053"/>
                                        </p:tgtEl>
                                        <p:attrNameLst>
                                          <p:attrName>style.visibility</p:attrName>
                                        </p:attrNameLst>
                                      </p:cBhvr>
                                      <p:to>
                                        <p:strVal val="visible"/>
                                      </p:to>
                                    </p:set>
                                    <p:animEffect transition="in" filter="wipe(left)">
                                      <p:cBhvr>
                                        <p:cTn id="107" dur="500"/>
                                        <p:tgtEl>
                                          <p:spTgt spid="211053"/>
                                        </p:tgtEl>
                                      </p:cBhvr>
                                    </p:animEffect>
                                  </p:childTnLst>
                                </p:cTn>
                              </p:par>
                            </p:childTnLst>
                          </p:cTn>
                        </p:par>
                        <p:par>
                          <p:cTn id="108" fill="hold" nodeType="afterGroup">
                            <p:stCondLst>
                              <p:cond delay="7000"/>
                            </p:stCondLst>
                            <p:childTnLst>
                              <p:par>
                                <p:cTn id="109" presetID="22" presetClass="entr" presetSubtype="1" fill="hold" nodeType="afterEffect">
                                  <p:stCondLst>
                                    <p:cond delay="0"/>
                                  </p:stCondLst>
                                  <p:childTnLst>
                                    <p:set>
                                      <p:cBhvr>
                                        <p:cTn id="110" dur="1" fill="hold">
                                          <p:stCondLst>
                                            <p:cond delay="0"/>
                                          </p:stCondLst>
                                        </p:cTn>
                                        <p:tgtEl>
                                          <p:spTgt spid="211054"/>
                                        </p:tgtEl>
                                        <p:attrNameLst>
                                          <p:attrName>style.visibility</p:attrName>
                                        </p:attrNameLst>
                                      </p:cBhvr>
                                      <p:to>
                                        <p:strVal val="visible"/>
                                      </p:to>
                                    </p:set>
                                    <p:animEffect transition="in" filter="wipe(up)">
                                      <p:cBhvr>
                                        <p:cTn id="111" dur="500"/>
                                        <p:tgtEl>
                                          <p:spTgt spid="211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087" grpId="0" autoUpdateAnimBg="0"/>
      <p:bldP spid="211088"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ext Box 2"/>
          <p:cNvSpPr txBox="1">
            <a:spLocks noChangeArrowheads="1"/>
          </p:cNvSpPr>
          <p:nvPr/>
        </p:nvSpPr>
        <p:spPr bwMode="auto">
          <a:xfrm>
            <a:off x="2971800" y="228600"/>
            <a:ext cx="41148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zh-CN" altLang="en-US" sz="2000" dirty="0">
                <a:latin typeface="Times New Roman" panose="02020603050405020304" pitchFamily="18" charset="0"/>
              </a:rPr>
              <a:t>隧道模式下的</a:t>
            </a:r>
            <a:r>
              <a:rPr lang="en-US" altLang="zh-CN" sz="2000" dirty="0">
                <a:latin typeface="Times New Roman" panose="02020603050405020304" pitchFamily="18" charset="0"/>
              </a:rPr>
              <a:t>AH</a:t>
            </a:r>
            <a:r>
              <a:rPr lang="zh-CN" altLang="en-US" sz="2000" dirty="0">
                <a:latin typeface="Times New Roman" panose="02020603050405020304" pitchFamily="18" charset="0"/>
              </a:rPr>
              <a:t>认证工作原理</a:t>
            </a:r>
          </a:p>
        </p:txBody>
      </p:sp>
      <p:pic>
        <p:nvPicPr>
          <p:cNvPr id="211971"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715000"/>
            <a:ext cx="685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1972"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5638800"/>
            <a:ext cx="685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1973" name="Group 5"/>
          <p:cNvGrpSpPr>
            <a:grpSpLocks/>
          </p:cNvGrpSpPr>
          <p:nvPr/>
        </p:nvGrpSpPr>
        <p:grpSpPr bwMode="auto">
          <a:xfrm>
            <a:off x="2971800" y="762000"/>
            <a:ext cx="4335463" cy="1447800"/>
            <a:chOff x="1680" y="1152"/>
            <a:chExt cx="2731" cy="912"/>
          </a:xfrm>
        </p:grpSpPr>
        <p:pic>
          <p:nvPicPr>
            <p:cNvPr id="211974" name="Picture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0" y="1152"/>
              <a:ext cx="2731"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11975" name="Text Box 7"/>
            <p:cNvSpPr txBox="1">
              <a:spLocks noChangeArrowheads="1"/>
            </p:cNvSpPr>
            <p:nvPr/>
          </p:nvSpPr>
          <p:spPr bwMode="auto">
            <a:xfrm>
              <a:off x="2496" y="1440"/>
              <a:ext cx="124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en-US" altLang="zh-CN" sz="2800" b="1">
                  <a:latin typeface="Times New Roman" panose="02020603050405020304" pitchFamily="18" charset="0"/>
                </a:rPr>
                <a:t>Internet</a:t>
              </a:r>
            </a:p>
          </p:txBody>
        </p:sp>
      </p:grpSp>
      <p:graphicFrame>
        <p:nvGraphicFramePr>
          <p:cNvPr id="211976" name="Object 8"/>
          <p:cNvGraphicFramePr>
            <a:graphicFrameLocks noChangeAspect="1"/>
          </p:cNvGraphicFramePr>
          <p:nvPr/>
        </p:nvGraphicFramePr>
        <p:xfrm>
          <a:off x="152400" y="4419600"/>
          <a:ext cx="762000" cy="338138"/>
        </p:xfrm>
        <a:graphic>
          <a:graphicData uri="http://schemas.openxmlformats.org/presentationml/2006/ole">
            <mc:AlternateContent xmlns:mc="http://schemas.openxmlformats.org/markup-compatibility/2006">
              <mc:Choice xmlns:v="urn:schemas-microsoft-com:vml" Requires="v">
                <p:oleObj spid="_x0000_s87072" name="文档" r:id="rId5" imgW="886320" imgH="937800" progId="Word.Document.8">
                  <p:embed/>
                </p:oleObj>
              </mc:Choice>
              <mc:Fallback>
                <p:oleObj name="文档" r:id="rId5" imgW="886320" imgH="937800" progId="Word.Document.8">
                  <p:embed/>
                  <p:pic>
                    <p:nvPicPr>
                      <p:cNvPr id="211976"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4419600"/>
                        <a:ext cx="7620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11977" name="Group 9"/>
          <p:cNvGrpSpPr>
            <a:grpSpLocks/>
          </p:cNvGrpSpPr>
          <p:nvPr/>
        </p:nvGrpSpPr>
        <p:grpSpPr bwMode="auto">
          <a:xfrm>
            <a:off x="1905000" y="5867400"/>
            <a:ext cx="1843088" cy="249238"/>
            <a:chOff x="1200" y="3696"/>
            <a:chExt cx="1161" cy="157"/>
          </a:xfrm>
        </p:grpSpPr>
        <p:sp>
          <p:nvSpPr>
            <p:cNvPr id="211978" name="Rectangle 10"/>
            <p:cNvSpPr>
              <a:spLocks noChangeArrowheads="1"/>
            </p:cNvSpPr>
            <p:nvPr/>
          </p:nvSpPr>
          <p:spPr bwMode="auto">
            <a:xfrm>
              <a:off x="1593" y="3696"/>
              <a:ext cx="768" cy="157"/>
            </a:xfrm>
            <a:prstGeom prst="rect">
              <a:avLst/>
            </a:prstGeom>
            <a:solidFill>
              <a:srgbClr val="008080"/>
            </a:solidFill>
            <a:ln>
              <a:noFill/>
            </a:ln>
            <a:effectLst/>
            <a:extLs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000">
                  <a:solidFill>
                    <a:srgbClr val="FF3300"/>
                  </a:solidFill>
                  <a:effectLst>
                    <a:outerShdw blurRad="38100" dist="38100" dir="2700000" algn="tl">
                      <a:srgbClr val="000000"/>
                    </a:outerShdw>
                  </a:effectLst>
                </a:rPr>
                <a:t>负    载</a:t>
              </a:r>
            </a:p>
          </p:txBody>
        </p:sp>
        <p:sp>
          <p:nvSpPr>
            <p:cNvPr id="211979" name="Rectangle 11"/>
            <p:cNvSpPr>
              <a:spLocks noChangeArrowheads="1"/>
            </p:cNvSpPr>
            <p:nvPr/>
          </p:nvSpPr>
          <p:spPr bwMode="auto">
            <a:xfrm>
              <a:off x="1200" y="3696"/>
              <a:ext cx="393" cy="157"/>
            </a:xfrm>
            <a:prstGeom prst="rect">
              <a:avLst/>
            </a:prstGeom>
            <a:solidFill>
              <a:srgbClr val="DC94F6"/>
            </a:solidFill>
            <a:ln>
              <a:noFill/>
            </a:ln>
            <a:effectLst/>
            <a:extLs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t>IP </a:t>
              </a:r>
              <a:r>
                <a:rPr lang="zh-CN" altLang="en-US" sz="1000"/>
                <a:t>头</a:t>
              </a:r>
            </a:p>
          </p:txBody>
        </p:sp>
      </p:grpSp>
      <p:sp>
        <p:nvSpPr>
          <p:cNvPr id="211980" name="Text Box 12"/>
          <p:cNvSpPr txBox="1">
            <a:spLocks noChangeArrowheads="1"/>
          </p:cNvSpPr>
          <p:nvPr/>
        </p:nvSpPr>
        <p:spPr bwMode="auto">
          <a:xfrm>
            <a:off x="228600" y="6248400"/>
            <a:ext cx="1219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en-US" altLang="zh-CN" sz="1400" b="1">
                <a:solidFill>
                  <a:schemeClr val="hlink"/>
                </a:solidFill>
                <a:latin typeface="Times New Roman" panose="02020603050405020304" pitchFamily="18" charset="0"/>
              </a:rPr>
              <a:t>Host A</a:t>
            </a:r>
          </a:p>
        </p:txBody>
      </p:sp>
      <p:sp>
        <p:nvSpPr>
          <p:cNvPr id="211981" name="Text Box 13"/>
          <p:cNvSpPr txBox="1">
            <a:spLocks noChangeArrowheads="1"/>
          </p:cNvSpPr>
          <p:nvPr/>
        </p:nvSpPr>
        <p:spPr bwMode="auto">
          <a:xfrm>
            <a:off x="7620000" y="6248400"/>
            <a:ext cx="11430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en-US" altLang="zh-CN" sz="1400" b="1">
                <a:solidFill>
                  <a:schemeClr val="accent2"/>
                </a:solidFill>
                <a:latin typeface="Times New Roman" panose="02020603050405020304" pitchFamily="18" charset="0"/>
              </a:rPr>
              <a:t>Host B</a:t>
            </a:r>
          </a:p>
        </p:txBody>
      </p:sp>
      <p:sp>
        <p:nvSpPr>
          <p:cNvPr id="211982" name="Line 14"/>
          <p:cNvSpPr>
            <a:spLocks noChangeShapeType="1"/>
          </p:cNvSpPr>
          <p:nvPr/>
        </p:nvSpPr>
        <p:spPr bwMode="auto">
          <a:xfrm>
            <a:off x="990600" y="6019800"/>
            <a:ext cx="914400"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983" name="Line 15"/>
          <p:cNvSpPr>
            <a:spLocks noChangeShapeType="1"/>
          </p:cNvSpPr>
          <p:nvPr/>
        </p:nvSpPr>
        <p:spPr bwMode="auto">
          <a:xfrm flipV="1">
            <a:off x="3810000" y="6019800"/>
            <a:ext cx="533400" cy="7938"/>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984" name="Line 16"/>
          <p:cNvSpPr>
            <a:spLocks noChangeShapeType="1"/>
          </p:cNvSpPr>
          <p:nvPr/>
        </p:nvSpPr>
        <p:spPr bwMode="auto">
          <a:xfrm flipH="1" flipV="1">
            <a:off x="3657600" y="5257800"/>
            <a:ext cx="685800" cy="6858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985" name="Line 17"/>
          <p:cNvSpPr>
            <a:spLocks noChangeShapeType="1"/>
          </p:cNvSpPr>
          <p:nvPr/>
        </p:nvSpPr>
        <p:spPr bwMode="auto">
          <a:xfrm flipH="1">
            <a:off x="762000" y="5257800"/>
            <a:ext cx="2819400"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986" name="Line 18"/>
          <p:cNvSpPr>
            <a:spLocks noChangeShapeType="1"/>
          </p:cNvSpPr>
          <p:nvPr/>
        </p:nvSpPr>
        <p:spPr bwMode="auto">
          <a:xfrm flipV="1">
            <a:off x="685800" y="4724400"/>
            <a:ext cx="0" cy="5334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987" name="Line 19"/>
          <p:cNvSpPr>
            <a:spLocks noChangeShapeType="1"/>
          </p:cNvSpPr>
          <p:nvPr/>
        </p:nvSpPr>
        <p:spPr bwMode="auto">
          <a:xfrm flipV="1">
            <a:off x="7239000" y="1600200"/>
            <a:ext cx="1676400" cy="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988" name="Line 20"/>
          <p:cNvSpPr>
            <a:spLocks noChangeShapeType="1"/>
          </p:cNvSpPr>
          <p:nvPr/>
        </p:nvSpPr>
        <p:spPr bwMode="auto">
          <a:xfrm>
            <a:off x="8915400" y="1676400"/>
            <a:ext cx="0" cy="243840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989" name="Line 21"/>
          <p:cNvSpPr>
            <a:spLocks noChangeShapeType="1"/>
          </p:cNvSpPr>
          <p:nvPr/>
        </p:nvSpPr>
        <p:spPr bwMode="auto">
          <a:xfrm flipH="1">
            <a:off x="7620000" y="5181600"/>
            <a:ext cx="838200" cy="0"/>
          </a:xfrm>
          <a:prstGeom prst="line">
            <a:avLst/>
          </a:prstGeom>
          <a:noFill/>
          <a:ln w="38100">
            <a:solidFill>
              <a:schemeClr va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990" name="Line 22"/>
          <p:cNvSpPr>
            <a:spLocks noChangeShapeType="1"/>
          </p:cNvSpPr>
          <p:nvPr/>
        </p:nvSpPr>
        <p:spPr bwMode="auto">
          <a:xfrm>
            <a:off x="8458200" y="5181600"/>
            <a:ext cx="0" cy="4572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991" name="Line 23"/>
          <p:cNvSpPr>
            <a:spLocks noChangeShapeType="1"/>
          </p:cNvSpPr>
          <p:nvPr/>
        </p:nvSpPr>
        <p:spPr bwMode="auto">
          <a:xfrm flipV="1">
            <a:off x="381000" y="3886200"/>
            <a:ext cx="0" cy="53340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992" name="Text Box 24"/>
          <p:cNvSpPr txBox="1">
            <a:spLocks noChangeArrowheads="1"/>
          </p:cNvSpPr>
          <p:nvPr/>
        </p:nvSpPr>
        <p:spPr bwMode="auto">
          <a:xfrm>
            <a:off x="762000" y="4724400"/>
            <a:ext cx="1066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en-US" altLang="zh-CN" sz="1400">
                <a:latin typeface="Times New Roman" panose="02020603050405020304" pitchFamily="18" charset="0"/>
              </a:rPr>
              <a:t>VPN</a:t>
            </a:r>
            <a:r>
              <a:rPr lang="zh-CN" altLang="en-US" sz="1400">
                <a:latin typeface="Times New Roman" panose="02020603050405020304" pitchFamily="18" charset="0"/>
              </a:rPr>
              <a:t>网关</a:t>
            </a:r>
            <a:r>
              <a:rPr lang="en-US" altLang="zh-CN" sz="1400">
                <a:latin typeface="Times New Roman" panose="02020603050405020304" pitchFamily="18" charset="0"/>
              </a:rPr>
              <a:t>1</a:t>
            </a:r>
          </a:p>
        </p:txBody>
      </p:sp>
      <p:sp>
        <p:nvSpPr>
          <p:cNvPr id="211993" name="Text Box 25"/>
          <p:cNvSpPr txBox="1">
            <a:spLocks noChangeArrowheads="1"/>
          </p:cNvSpPr>
          <p:nvPr/>
        </p:nvSpPr>
        <p:spPr bwMode="auto">
          <a:xfrm>
            <a:off x="3962400" y="3733800"/>
            <a:ext cx="1066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en-US" altLang="zh-CN" sz="1400">
                <a:latin typeface="Times New Roman" panose="02020603050405020304" pitchFamily="18" charset="0"/>
              </a:rPr>
              <a:t>VPN</a:t>
            </a:r>
            <a:r>
              <a:rPr lang="zh-CN" altLang="en-US" sz="1400">
                <a:latin typeface="Times New Roman" panose="02020603050405020304" pitchFamily="18" charset="0"/>
              </a:rPr>
              <a:t>网关</a:t>
            </a:r>
            <a:r>
              <a:rPr lang="en-US" altLang="zh-CN" sz="1400">
                <a:latin typeface="Times New Roman" panose="02020603050405020304" pitchFamily="18" charset="0"/>
              </a:rPr>
              <a:t>2</a:t>
            </a:r>
          </a:p>
        </p:txBody>
      </p:sp>
      <p:sp>
        <p:nvSpPr>
          <p:cNvPr id="211994" name="Line 26"/>
          <p:cNvSpPr>
            <a:spLocks noChangeShapeType="1"/>
          </p:cNvSpPr>
          <p:nvPr/>
        </p:nvSpPr>
        <p:spPr bwMode="auto">
          <a:xfrm flipH="1">
            <a:off x="8077200" y="4114800"/>
            <a:ext cx="838200" cy="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995" name="Line 27"/>
          <p:cNvSpPr>
            <a:spLocks noChangeShapeType="1"/>
          </p:cNvSpPr>
          <p:nvPr/>
        </p:nvSpPr>
        <p:spPr bwMode="auto">
          <a:xfrm flipH="1">
            <a:off x="4800600" y="4114800"/>
            <a:ext cx="685800" cy="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aphicFrame>
        <p:nvGraphicFramePr>
          <p:cNvPr id="211996" name="Object 28"/>
          <p:cNvGraphicFramePr>
            <a:graphicFrameLocks noChangeAspect="1"/>
          </p:cNvGraphicFramePr>
          <p:nvPr/>
        </p:nvGraphicFramePr>
        <p:xfrm>
          <a:off x="4038600" y="3962400"/>
          <a:ext cx="762000" cy="338138"/>
        </p:xfrm>
        <a:graphic>
          <a:graphicData uri="http://schemas.openxmlformats.org/presentationml/2006/ole">
            <mc:AlternateContent xmlns:mc="http://schemas.openxmlformats.org/markup-compatibility/2006">
              <mc:Choice xmlns:v="urn:schemas-microsoft-com:vml" Requires="v">
                <p:oleObj spid="_x0000_s87073" name="文档" r:id="rId7" imgW="886320" imgH="937800" progId="Word.Document.8">
                  <p:embed/>
                </p:oleObj>
              </mc:Choice>
              <mc:Fallback>
                <p:oleObj name="文档" r:id="rId7" imgW="886320" imgH="937800" progId="Word.Document.8">
                  <p:embed/>
                  <p:pic>
                    <p:nvPicPr>
                      <p:cNvPr id="211996"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3962400"/>
                        <a:ext cx="7620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1997" name="Line 29"/>
          <p:cNvSpPr>
            <a:spLocks noChangeShapeType="1"/>
          </p:cNvSpPr>
          <p:nvPr/>
        </p:nvSpPr>
        <p:spPr bwMode="auto">
          <a:xfrm>
            <a:off x="4343400" y="4343400"/>
            <a:ext cx="0" cy="9144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1998" name="Line 30"/>
          <p:cNvSpPr>
            <a:spLocks noChangeShapeType="1"/>
          </p:cNvSpPr>
          <p:nvPr/>
        </p:nvSpPr>
        <p:spPr bwMode="auto">
          <a:xfrm>
            <a:off x="4419600" y="5257800"/>
            <a:ext cx="1371600"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nvGrpSpPr>
          <p:cNvPr id="211999" name="Group 31"/>
          <p:cNvGrpSpPr>
            <a:grpSpLocks/>
          </p:cNvGrpSpPr>
          <p:nvPr/>
        </p:nvGrpSpPr>
        <p:grpSpPr bwMode="auto">
          <a:xfrm>
            <a:off x="5791200" y="5105400"/>
            <a:ext cx="1843088" cy="249238"/>
            <a:chOff x="3648" y="3024"/>
            <a:chExt cx="1161" cy="157"/>
          </a:xfrm>
        </p:grpSpPr>
        <p:sp>
          <p:nvSpPr>
            <p:cNvPr id="212000" name="Rectangle 32"/>
            <p:cNvSpPr>
              <a:spLocks noChangeArrowheads="1"/>
            </p:cNvSpPr>
            <p:nvPr/>
          </p:nvSpPr>
          <p:spPr bwMode="auto">
            <a:xfrm>
              <a:off x="4041" y="3024"/>
              <a:ext cx="768" cy="157"/>
            </a:xfrm>
            <a:prstGeom prst="rect">
              <a:avLst/>
            </a:prstGeom>
            <a:solidFill>
              <a:srgbClr val="008080"/>
            </a:solidFill>
            <a:ln>
              <a:noFill/>
            </a:ln>
            <a:effectLst/>
            <a:extLs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000">
                  <a:solidFill>
                    <a:srgbClr val="FF3300"/>
                  </a:solidFill>
                  <a:effectLst>
                    <a:outerShdw blurRad="38100" dist="38100" dir="2700000" algn="tl">
                      <a:srgbClr val="000000"/>
                    </a:outerShdw>
                  </a:effectLst>
                </a:rPr>
                <a:t>负    载</a:t>
              </a:r>
            </a:p>
          </p:txBody>
        </p:sp>
        <p:sp>
          <p:nvSpPr>
            <p:cNvPr id="212001" name="Rectangle 33"/>
            <p:cNvSpPr>
              <a:spLocks noChangeArrowheads="1"/>
            </p:cNvSpPr>
            <p:nvPr/>
          </p:nvSpPr>
          <p:spPr bwMode="auto">
            <a:xfrm>
              <a:off x="3648" y="3024"/>
              <a:ext cx="393" cy="157"/>
            </a:xfrm>
            <a:prstGeom prst="rect">
              <a:avLst/>
            </a:prstGeom>
            <a:solidFill>
              <a:srgbClr val="DC94F6"/>
            </a:solidFill>
            <a:ln>
              <a:noFill/>
            </a:ln>
            <a:effectLst/>
            <a:extLs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t>IP </a:t>
              </a:r>
              <a:r>
                <a:rPr lang="zh-CN" altLang="en-US" sz="1000"/>
                <a:t>头</a:t>
              </a:r>
            </a:p>
          </p:txBody>
        </p:sp>
      </p:grpSp>
      <p:sp>
        <p:nvSpPr>
          <p:cNvPr id="212002" name="Text Box 34"/>
          <p:cNvSpPr txBox="1">
            <a:spLocks noChangeArrowheads="1"/>
          </p:cNvSpPr>
          <p:nvPr/>
        </p:nvSpPr>
        <p:spPr bwMode="auto">
          <a:xfrm>
            <a:off x="381000" y="4114800"/>
            <a:ext cx="22860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zh-CN" altLang="en-US" sz="1400">
                <a:latin typeface="Times New Roman" panose="02020603050405020304" pitchFamily="18" charset="0"/>
              </a:rPr>
              <a:t>经过</a:t>
            </a:r>
            <a:r>
              <a:rPr lang="en-US" altLang="zh-CN" sz="1400">
                <a:latin typeface="Times New Roman" panose="02020603050405020304" pitchFamily="18" charset="0"/>
              </a:rPr>
              <a:t>IPSec </a:t>
            </a:r>
            <a:r>
              <a:rPr lang="zh-CN" altLang="en-US" sz="1400">
                <a:latin typeface="Times New Roman" panose="02020603050405020304" pitchFamily="18" charset="0"/>
              </a:rPr>
              <a:t>核心处理以后</a:t>
            </a:r>
          </a:p>
        </p:txBody>
      </p:sp>
      <p:sp>
        <p:nvSpPr>
          <p:cNvPr id="212003" name="Text Box 35"/>
          <p:cNvSpPr txBox="1">
            <a:spLocks noChangeArrowheads="1"/>
          </p:cNvSpPr>
          <p:nvPr/>
        </p:nvSpPr>
        <p:spPr bwMode="auto">
          <a:xfrm>
            <a:off x="4191000" y="4572000"/>
            <a:ext cx="22860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zh-CN" altLang="en-US" sz="1400">
                <a:latin typeface="Times New Roman" panose="02020603050405020304" pitchFamily="18" charset="0"/>
              </a:rPr>
              <a:t>经过</a:t>
            </a:r>
            <a:r>
              <a:rPr lang="en-US" altLang="zh-CN" sz="1400">
                <a:latin typeface="Times New Roman" panose="02020603050405020304" pitchFamily="18" charset="0"/>
              </a:rPr>
              <a:t>IPSec </a:t>
            </a:r>
            <a:r>
              <a:rPr lang="zh-CN" altLang="en-US" sz="1400">
                <a:latin typeface="Times New Roman" panose="02020603050405020304" pitchFamily="18" charset="0"/>
              </a:rPr>
              <a:t>核心处理以后</a:t>
            </a:r>
          </a:p>
        </p:txBody>
      </p:sp>
      <p:grpSp>
        <p:nvGrpSpPr>
          <p:cNvPr id="212004" name="Group 36"/>
          <p:cNvGrpSpPr>
            <a:grpSpLocks/>
          </p:cNvGrpSpPr>
          <p:nvPr/>
        </p:nvGrpSpPr>
        <p:grpSpPr bwMode="auto">
          <a:xfrm>
            <a:off x="5486400" y="3962400"/>
            <a:ext cx="2603500" cy="249238"/>
            <a:chOff x="3648" y="1584"/>
            <a:chExt cx="1640" cy="157"/>
          </a:xfrm>
        </p:grpSpPr>
        <p:sp>
          <p:nvSpPr>
            <p:cNvPr id="212005" name="Rectangle 37"/>
            <p:cNvSpPr>
              <a:spLocks noChangeArrowheads="1"/>
            </p:cNvSpPr>
            <p:nvPr/>
          </p:nvSpPr>
          <p:spPr bwMode="auto">
            <a:xfrm>
              <a:off x="4688" y="1584"/>
              <a:ext cx="600" cy="157"/>
            </a:xfrm>
            <a:prstGeom prst="rect">
              <a:avLst/>
            </a:prstGeom>
            <a:solidFill>
              <a:srgbClr val="009999"/>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000">
                  <a:solidFill>
                    <a:srgbClr val="FF3300"/>
                  </a:solidFill>
                  <a:effectLst>
                    <a:outerShdw blurRad="38100" dist="38100" dir="2700000" algn="tl">
                      <a:srgbClr val="000000"/>
                    </a:outerShdw>
                  </a:effectLst>
                </a:rPr>
                <a:t>负  载</a:t>
              </a:r>
            </a:p>
          </p:txBody>
        </p:sp>
        <p:sp>
          <p:nvSpPr>
            <p:cNvPr id="212006" name="Rectangle 38"/>
            <p:cNvSpPr>
              <a:spLocks noChangeArrowheads="1"/>
            </p:cNvSpPr>
            <p:nvPr/>
          </p:nvSpPr>
          <p:spPr bwMode="auto">
            <a:xfrm>
              <a:off x="4391" y="1584"/>
              <a:ext cx="297" cy="157"/>
            </a:xfrm>
            <a:prstGeom prst="rect">
              <a:avLst/>
            </a:prstGeom>
            <a:solidFill>
              <a:srgbClr val="FF99CC"/>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t>IP</a:t>
              </a:r>
              <a:r>
                <a:rPr lang="zh-CN" altLang="en-US" sz="1000"/>
                <a:t>头</a:t>
              </a:r>
            </a:p>
          </p:txBody>
        </p:sp>
        <p:sp>
          <p:nvSpPr>
            <p:cNvPr id="212007" name="Rectangle 39"/>
            <p:cNvSpPr>
              <a:spLocks noChangeArrowheads="1"/>
            </p:cNvSpPr>
            <p:nvPr/>
          </p:nvSpPr>
          <p:spPr bwMode="auto">
            <a:xfrm>
              <a:off x="4041" y="1584"/>
              <a:ext cx="350" cy="157"/>
            </a:xfrm>
            <a:prstGeom prst="rect">
              <a:avLst/>
            </a:prstGeom>
            <a:solidFill>
              <a:schemeClr val="accent1"/>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solidFill>
                    <a:srgbClr val="FF3300"/>
                  </a:solidFill>
                  <a:effectLst>
                    <a:outerShdw blurRad="38100" dist="38100" dir="2700000" algn="tl">
                      <a:srgbClr val="000000"/>
                    </a:outerShdw>
                  </a:effectLst>
                </a:rPr>
                <a:t>AH</a:t>
              </a:r>
              <a:r>
                <a:rPr lang="zh-CN" altLang="en-US" sz="1000">
                  <a:solidFill>
                    <a:srgbClr val="FF3300"/>
                  </a:solidFill>
                  <a:effectLst>
                    <a:outerShdw blurRad="38100" dist="38100" dir="2700000" algn="tl">
                      <a:srgbClr val="000000"/>
                    </a:outerShdw>
                  </a:effectLst>
                </a:rPr>
                <a:t>头</a:t>
              </a:r>
            </a:p>
          </p:txBody>
        </p:sp>
        <p:sp>
          <p:nvSpPr>
            <p:cNvPr id="212008" name="Rectangle 40"/>
            <p:cNvSpPr>
              <a:spLocks noChangeArrowheads="1"/>
            </p:cNvSpPr>
            <p:nvPr/>
          </p:nvSpPr>
          <p:spPr bwMode="auto">
            <a:xfrm>
              <a:off x="3648" y="1584"/>
              <a:ext cx="393" cy="157"/>
            </a:xfrm>
            <a:prstGeom prst="rect">
              <a:avLst/>
            </a:prstGeom>
            <a:solidFill>
              <a:schemeClr val="hlink"/>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000"/>
                <a:t>新</a:t>
              </a:r>
              <a:r>
                <a:rPr lang="en-US" altLang="zh-CN" sz="1000"/>
                <a:t>IP</a:t>
              </a:r>
              <a:r>
                <a:rPr lang="zh-CN" altLang="en-US" sz="1000"/>
                <a:t>头</a:t>
              </a:r>
            </a:p>
          </p:txBody>
        </p:sp>
      </p:grpSp>
      <p:sp>
        <p:nvSpPr>
          <p:cNvPr id="212009" name="Line 41"/>
          <p:cNvSpPr>
            <a:spLocks noChangeShapeType="1"/>
          </p:cNvSpPr>
          <p:nvPr/>
        </p:nvSpPr>
        <p:spPr bwMode="auto">
          <a:xfrm>
            <a:off x="5791200" y="2514600"/>
            <a:ext cx="0" cy="24923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38100">
                <a:solidFill>
                  <a:schemeClr val="hlink"/>
                </a:solidFill>
                <a:round/>
                <a:headEnd/>
                <a:tailEnd type="triangl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2010" name="Line 42"/>
          <p:cNvSpPr>
            <a:spLocks noChangeShapeType="1"/>
          </p:cNvSpPr>
          <p:nvPr/>
        </p:nvSpPr>
        <p:spPr bwMode="auto">
          <a:xfrm>
            <a:off x="8394700" y="2514600"/>
            <a:ext cx="0" cy="24923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38100">
                <a:solidFill>
                  <a:schemeClr val="hlink"/>
                </a:solidFill>
                <a:round/>
                <a:headEnd/>
                <a:tailEnd type="triangl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nvGrpSpPr>
          <p:cNvPr id="212011" name="Group 43"/>
          <p:cNvGrpSpPr>
            <a:grpSpLocks/>
          </p:cNvGrpSpPr>
          <p:nvPr/>
        </p:nvGrpSpPr>
        <p:grpSpPr bwMode="auto">
          <a:xfrm>
            <a:off x="457200" y="1600200"/>
            <a:ext cx="2603500" cy="2133600"/>
            <a:chOff x="-96" y="1008"/>
            <a:chExt cx="1640" cy="1344"/>
          </a:xfrm>
        </p:grpSpPr>
        <p:sp>
          <p:nvSpPr>
            <p:cNvPr id="212012" name="Line 44"/>
            <p:cNvSpPr>
              <a:spLocks noChangeShapeType="1"/>
            </p:cNvSpPr>
            <p:nvPr/>
          </p:nvSpPr>
          <p:spPr bwMode="auto">
            <a:xfrm flipV="1">
              <a:off x="192" y="1008"/>
              <a:ext cx="1344" cy="1344"/>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nvGrpSpPr>
            <p:cNvPr id="212013" name="Group 45"/>
            <p:cNvGrpSpPr>
              <a:grpSpLocks/>
            </p:cNvGrpSpPr>
            <p:nvPr/>
          </p:nvGrpSpPr>
          <p:grpSpPr bwMode="auto">
            <a:xfrm rot="18900000">
              <a:off x="-96" y="1584"/>
              <a:ext cx="1640" cy="157"/>
              <a:chOff x="3648" y="1584"/>
              <a:chExt cx="1640" cy="157"/>
            </a:xfrm>
          </p:grpSpPr>
          <p:sp>
            <p:nvSpPr>
              <p:cNvPr id="212014" name="Rectangle 46"/>
              <p:cNvSpPr>
                <a:spLocks noChangeArrowheads="1"/>
              </p:cNvSpPr>
              <p:nvPr/>
            </p:nvSpPr>
            <p:spPr bwMode="auto">
              <a:xfrm>
                <a:off x="4688" y="1584"/>
                <a:ext cx="600" cy="157"/>
              </a:xfrm>
              <a:prstGeom prst="rect">
                <a:avLst/>
              </a:prstGeom>
              <a:solidFill>
                <a:srgbClr val="009999"/>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000">
                    <a:solidFill>
                      <a:srgbClr val="FF3300"/>
                    </a:solidFill>
                    <a:effectLst>
                      <a:outerShdw blurRad="38100" dist="38100" dir="2700000" algn="tl">
                        <a:srgbClr val="000000"/>
                      </a:outerShdw>
                    </a:effectLst>
                  </a:rPr>
                  <a:t>负  载</a:t>
                </a:r>
              </a:p>
            </p:txBody>
          </p:sp>
          <p:sp>
            <p:nvSpPr>
              <p:cNvPr id="212015" name="Rectangle 47"/>
              <p:cNvSpPr>
                <a:spLocks noChangeArrowheads="1"/>
              </p:cNvSpPr>
              <p:nvPr/>
            </p:nvSpPr>
            <p:spPr bwMode="auto">
              <a:xfrm>
                <a:off x="4391" y="1584"/>
                <a:ext cx="297" cy="157"/>
              </a:xfrm>
              <a:prstGeom prst="rect">
                <a:avLst/>
              </a:prstGeom>
              <a:solidFill>
                <a:srgbClr val="FF99CC"/>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t>IP</a:t>
                </a:r>
                <a:r>
                  <a:rPr lang="zh-CN" altLang="en-US" sz="1000"/>
                  <a:t>头</a:t>
                </a:r>
              </a:p>
            </p:txBody>
          </p:sp>
          <p:sp>
            <p:nvSpPr>
              <p:cNvPr id="212016" name="Rectangle 48"/>
              <p:cNvSpPr>
                <a:spLocks noChangeArrowheads="1"/>
              </p:cNvSpPr>
              <p:nvPr/>
            </p:nvSpPr>
            <p:spPr bwMode="auto">
              <a:xfrm>
                <a:off x="4041" y="1584"/>
                <a:ext cx="350" cy="157"/>
              </a:xfrm>
              <a:prstGeom prst="rect">
                <a:avLst/>
              </a:prstGeom>
              <a:solidFill>
                <a:schemeClr val="accent1"/>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solidFill>
                      <a:srgbClr val="FF3300"/>
                    </a:solidFill>
                    <a:effectLst>
                      <a:outerShdw blurRad="38100" dist="38100" dir="2700000" algn="tl">
                        <a:srgbClr val="000000"/>
                      </a:outerShdw>
                    </a:effectLst>
                  </a:rPr>
                  <a:t>AH</a:t>
                </a:r>
                <a:r>
                  <a:rPr lang="zh-CN" altLang="en-US" sz="1000">
                    <a:solidFill>
                      <a:srgbClr val="FF3300"/>
                    </a:solidFill>
                    <a:effectLst>
                      <a:outerShdw blurRad="38100" dist="38100" dir="2700000" algn="tl">
                        <a:srgbClr val="000000"/>
                      </a:outerShdw>
                    </a:effectLst>
                  </a:rPr>
                  <a:t>头</a:t>
                </a:r>
              </a:p>
            </p:txBody>
          </p:sp>
          <p:sp>
            <p:nvSpPr>
              <p:cNvPr id="212017" name="Rectangle 49"/>
              <p:cNvSpPr>
                <a:spLocks noChangeArrowheads="1"/>
              </p:cNvSpPr>
              <p:nvPr/>
            </p:nvSpPr>
            <p:spPr bwMode="auto">
              <a:xfrm>
                <a:off x="3648" y="1584"/>
                <a:ext cx="393" cy="157"/>
              </a:xfrm>
              <a:prstGeom prst="rect">
                <a:avLst/>
              </a:prstGeom>
              <a:solidFill>
                <a:schemeClr val="hlink"/>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000"/>
                  <a:t>新</a:t>
                </a:r>
                <a:r>
                  <a:rPr lang="en-US" altLang="zh-CN" sz="1000"/>
                  <a:t>IP</a:t>
                </a:r>
                <a:r>
                  <a:rPr lang="zh-CN" altLang="en-US" sz="1000"/>
                  <a:t>头</a:t>
                </a:r>
              </a:p>
            </p:txBody>
          </p:sp>
        </p:grpSp>
      </p:grpSp>
      <p:grpSp>
        <p:nvGrpSpPr>
          <p:cNvPr id="212018" name="Group 50"/>
          <p:cNvGrpSpPr>
            <a:grpSpLocks/>
          </p:cNvGrpSpPr>
          <p:nvPr/>
        </p:nvGrpSpPr>
        <p:grpSpPr bwMode="auto">
          <a:xfrm>
            <a:off x="3276600" y="1600200"/>
            <a:ext cx="3733800" cy="325438"/>
            <a:chOff x="1584" y="1008"/>
            <a:chExt cx="2352" cy="205"/>
          </a:xfrm>
        </p:grpSpPr>
        <p:sp>
          <p:nvSpPr>
            <p:cNvPr id="212019" name="Line 51"/>
            <p:cNvSpPr>
              <a:spLocks noChangeShapeType="1"/>
            </p:cNvSpPr>
            <p:nvPr/>
          </p:nvSpPr>
          <p:spPr bwMode="auto">
            <a:xfrm>
              <a:off x="1584" y="1008"/>
              <a:ext cx="2352" cy="0"/>
            </a:xfrm>
            <a:prstGeom prst="line">
              <a:avLst/>
            </a:prstGeom>
            <a:noFill/>
            <a:ln w="76200" cmpd="tri">
              <a:solidFill>
                <a:schemeClr val="accent2"/>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nvGrpSpPr>
            <p:cNvPr id="212020" name="Group 52"/>
            <p:cNvGrpSpPr>
              <a:grpSpLocks/>
            </p:cNvGrpSpPr>
            <p:nvPr/>
          </p:nvGrpSpPr>
          <p:grpSpPr bwMode="auto">
            <a:xfrm>
              <a:off x="1968" y="1056"/>
              <a:ext cx="1640" cy="157"/>
              <a:chOff x="3648" y="1584"/>
              <a:chExt cx="1640" cy="157"/>
            </a:xfrm>
          </p:grpSpPr>
          <p:sp>
            <p:nvSpPr>
              <p:cNvPr id="212021" name="Rectangle 53"/>
              <p:cNvSpPr>
                <a:spLocks noChangeArrowheads="1"/>
              </p:cNvSpPr>
              <p:nvPr/>
            </p:nvSpPr>
            <p:spPr bwMode="auto">
              <a:xfrm>
                <a:off x="4688" y="1584"/>
                <a:ext cx="600" cy="157"/>
              </a:xfrm>
              <a:prstGeom prst="rect">
                <a:avLst/>
              </a:prstGeom>
              <a:solidFill>
                <a:srgbClr val="009999"/>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000">
                    <a:solidFill>
                      <a:srgbClr val="FF3300"/>
                    </a:solidFill>
                    <a:effectLst>
                      <a:outerShdw blurRad="38100" dist="38100" dir="2700000" algn="tl">
                        <a:srgbClr val="000000"/>
                      </a:outerShdw>
                    </a:effectLst>
                  </a:rPr>
                  <a:t>负  载</a:t>
                </a:r>
              </a:p>
            </p:txBody>
          </p:sp>
          <p:sp>
            <p:nvSpPr>
              <p:cNvPr id="212022" name="Rectangle 54"/>
              <p:cNvSpPr>
                <a:spLocks noChangeArrowheads="1"/>
              </p:cNvSpPr>
              <p:nvPr/>
            </p:nvSpPr>
            <p:spPr bwMode="auto">
              <a:xfrm>
                <a:off x="4391" y="1584"/>
                <a:ext cx="297" cy="157"/>
              </a:xfrm>
              <a:prstGeom prst="rect">
                <a:avLst/>
              </a:prstGeom>
              <a:solidFill>
                <a:srgbClr val="FF99CC"/>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t>IP</a:t>
                </a:r>
                <a:r>
                  <a:rPr lang="zh-CN" altLang="en-US" sz="1000"/>
                  <a:t>头</a:t>
                </a:r>
              </a:p>
            </p:txBody>
          </p:sp>
          <p:sp>
            <p:nvSpPr>
              <p:cNvPr id="212023" name="Rectangle 55"/>
              <p:cNvSpPr>
                <a:spLocks noChangeArrowheads="1"/>
              </p:cNvSpPr>
              <p:nvPr/>
            </p:nvSpPr>
            <p:spPr bwMode="auto">
              <a:xfrm>
                <a:off x="4041" y="1584"/>
                <a:ext cx="350" cy="157"/>
              </a:xfrm>
              <a:prstGeom prst="rect">
                <a:avLst/>
              </a:prstGeom>
              <a:solidFill>
                <a:schemeClr val="accent1"/>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solidFill>
                      <a:srgbClr val="FF3300"/>
                    </a:solidFill>
                    <a:effectLst>
                      <a:outerShdw blurRad="38100" dist="38100" dir="2700000" algn="tl">
                        <a:srgbClr val="000000"/>
                      </a:outerShdw>
                    </a:effectLst>
                  </a:rPr>
                  <a:t>AH</a:t>
                </a:r>
                <a:r>
                  <a:rPr lang="zh-CN" altLang="en-US" sz="1000">
                    <a:solidFill>
                      <a:srgbClr val="FF3300"/>
                    </a:solidFill>
                    <a:effectLst>
                      <a:outerShdw blurRad="38100" dist="38100" dir="2700000" algn="tl">
                        <a:srgbClr val="000000"/>
                      </a:outerShdw>
                    </a:effectLst>
                  </a:rPr>
                  <a:t>头</a:t>
                </a:r>
              </a:p>
            </p:txBody>
          </p:sp>
          <p:sp>
            <p:nvSpPr>
              <p:cNvPr id="212024" name="Rectangle 56"/>
              <p:cNvSpPr>
                <a:spLocks noChangeArrowheads="1"/>
              </p:cNvSpPr>
              <p:nvPr/>
            </p:nvSpPr>
            <p:spPr bwMode="auto">
              <a:xfrm>
                <a:off x="3648" y="1584"/>
                <a:ext cx="393" cy="157"/>
              </a:xfrm>
              <a:prstGeom prst="rect">
                <a:avLst/>
              </a:prstGeom>
              <a:solidFill>
                <a:schemeClr val="hlink"/>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000"/>
                  <a:t>新</a:t>
                </a:r>
                <a:r>
                  <a:rPr lang="en-US" altLang="zh-CN" sz="1000"/>
                  <a:t>IP</a:t>
                </a:r>
                <a:r>
                  <a:rPr lang="zh-CN" altLang="en-US" sz="1000"/>
                  <a:t>头</a:t>
                </a:r>
              </a:p>
            </p:txBody>
          </p:sp>
        </p:grpSp>
      </p:grpSp>
      <p:sp>
        <p:nvSpPr>
          <p:cNvPr id="212025" name="Line 57"/>
          <p:cNvSpPr>
            <a:spLocks noChangeShapeType="1"/>
          </p:cNvSpPr>
          <p:nvPr/>
        </p:nvSpPr>
        <p:spPr bwMode="auto">
          <a:xfrm>
            <a:off x="381000" y="3810000"/>
            <a:ext cx="533400" cy="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nvGrpSpPr>
          <p:cNvPr id="212026" name="Group 58"/>
          <p:cNvGrpSpPr>
            <a:grpSpLocks/>
          </p:cNvGrpSpPr>
          <p:nvPr/>
        </p:nvGrpSpPr>
        <p:grpSpPr bwMode="auto">
          <a:xfrm>
            <a:off x="1219200" y="3048000"/>
            <a:ext cx="2667000" cy="625475"/>
            <a:chOff x="768" y="1920"/>
            <a:chExt cx="1536" cy="394"/>
          </a:xfrm>
        </p:grpSpPr>
        <p:sp>
          <p:nvSpPr>
            <p:cNvPr id="212027" name="Text Box 59"/>
            <p:cNvSpPr txBox="1">
              <a:spLocks noChangeArrowheads="1"/>
            </p:cNvSpPr>
            <p:nvPr/>
          </p:nvSpPr>
          <p:spPr bwMode="auto">
            <a:xfrm>
              <a:off x="1200" y="1920"/>
              <a:ext cx="1104" cy="394"/>
            </a:xfrm>
            <a:prstGeom prst="rect">
              <a:avLst/>
            </a:prstGeom>
            <a:noFill/>
            <a:ln w="76200" cmpd="tri">
              <a:solidFill>
                <a:schemeClr val="hlink"/>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buFont typeface="Wingdings" panose="05000000000000000000" pitchFamily="2" charset="2"/>
                <a:buNone/>
              </a:pPr>
              <a:r>
                <a:rPr lang="en-US" altLang="zh-CN" sz="1200">
                  <a:latin typeface="Times New Roman" panose="02020603050405020304" pitchFamily="18" charset="0"/>
                </a:rPr>
                <a:t>Source IP=VPN</a:t>
              </a:r>
              <a:r>
                <a:rPr lang="zh-CN" altLang="en-US" sz="1200">
                  <a:latin typeface="Times New Roman" panose="02020603050405020304" pitchFamily="18" charset="0"/>
                </a:rPr>
                <a:t>网关</a:t>
              </a:r>
              <a:r>
                <a:rPr lang="en-US" altLang="zh-CN" sz="1200">
                  <a:latin typeface="Times New Roman" panose="02020603050405020304" pitchFamily="18" charset="0"/>
                </a:rPr>
                <a:t>1</a:t>
              </a:r>
            </a:p>
            <a:p>
              <a:pPr algn="l" eaLnBrk="0" hangingPunct="0">
                <a:spcBef>
                  <a:spcPct val="50000"/>
                </a:spcBef>
                <a:buFont typeface="Wingdings" panose="05000000000000000000" pitchFamily="2" charset="2"/>
                <a:buNone/>
              </a:pPr>
              <a:r>
                <a:rPr lang="en-US" altLang="zh-CN" sz="1200">
                  <a:latin typeface="Times New Roman" panose="02020603050405020304" pitchFamily="18" charset="0"/>
                </a:rPr>
                <a:t>Destination IP=VPN</a:t>
              </a:r>
              <a:r>
                <a:rPr lang="zh-CN" altLang="en-US" sz="1200">
                  <a:latin typeface="Times New Roman" panose="02020603050405020304" pitchFamily="18" charset="0"/>
                </a:rPr>
                <a:t>网关</a:t>
              </a:r>
              <a:r>
                <a:rPr lang="en-US" altLang="zh-CN" sz="1200">
                  <a:latin typeface="Times New Roman" panose="02020603050405020304" pitchFamily="18" charset="0"/>
                </a:rPr>
                <a:t>2</a:t>
              </a:r>
            </a:p>
          </p:txBody>
        </p:sp>
        <p:sp>
          <p:nvSpPr>
            <p:cNvPr id="212028" name="Line 60"/>
            <p:cNvSpPr>
              <a:spLocks noChangeShapeType="1"/>
            </p:cNvSpPr>
            <p:nvPr/>
          </p:nvSpPr>
          <p:spPr bwMode="auto">
            <a:xfrm flipH="1">
              <a:off x="768" y="2160"/>
              <a:ext cx="432" cy="0"/>
            </a:xfrm>
            <a:prstGeom prst="line">
              <a:avLst/>
            </a:prstGeom>
            <a:noFill/>
            <a:ln w="76200" cmpd="tri">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grpSp>
        <p:nvGrpSpPr>
          <p:cNvPr id="212029" name="Group 61"/>
          <p:cNvGrpSpPr>
            <a:grpSpLocks/>
          </p:cNvGrpSpPr>
          <p:nvPr/>
        </p:nvGrpSpPr>
        <p:grpSpPr bwMode="auto">
          <a:xfrm>
            <a:off x="2057400" y="2209800"/>
            <a:ext cx="2438400" cy="625475"/>
            <a:chOff x="768" y="1920"/>
            <a:chExt cx="1536" cy="394"/>
          </a:xfrm>
        </p:grpSpPr>
        <p:sp>
          <p:nvSpPr>
            <p:cNvPr id="212030" name="Text Box 62"/>
            <p:cNvSpPr txBox="1">
              <a:spLocks noChangeArrowheads="1"/>
            </p:cNvSpPr>
            <p:nvPr/>
          </p:nvSpPr>
          <p:spPr bwMode="auto">
            <a:xfrm>
              <a:off x="1200" y="1920"/>
              <a:ext cx="1104" cy="394"/>
            </a:xfrm>
            <a:prstGeom prst="rect">
              <a:avLst/>
            </a:prstGeom>
            <a:noFill/>
            <a:ln w="76200" cmpd="tri">
              <a:solidFill>
                <a:srgbClr val="FF99C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buFont typeface="Wingdings" panose="05000000000000000000" pitchFamily="2" charset="2"/>
                <a:buNone/>
              </a:pPr>
              <a:r>
                <a:rPr lang="en-US" altLang="zh-CN" sz="1200">
                  <a:latin typeface="Times New Roman" panose="02020603050405020304" pitchFamily="18" charset="0"/>
                </a:rPr>
                <a:t>Source IP=Host A</a:t>
              </a:r>
            </a:p>
            <a:p>
              <a:pPr algn="l" eaLnBrk="0" hangingPunct="0">
                <a:spcBef>
                  <a:spcPct val="50000"/>
                </a:spcBef>
                <a:buFont typeface="Wingdings" panose="05000000000000000000" pitchFamily="2" charset="2"/>
                <a:buNone/>
              </a:pPr>
              <a:r>
                <a:rPr lang="en-US" altLang="zh-CN" sz="1200">
                  <a:latin typeface="Times New Roman" panose="02020603050405020304" pitchFamily="18" charset="0"/>
                </a:rPr>
                <a:t>Destination IP=Host B</a:t>
              </a:r>
            </a:p>
          </p:txBody>
        </p:sp>
        <p:sp>
          <p:nvSpPr>
            <p:cNvPr id="212031" name="Line 63"/>
            <p:cNvSpPr>
              <a:spLocks noChangeShapeType="1"/>
            </p:cNvSpPr>
            <p:nvPr/>
          </p:nvSpPr>
          <p:spPr bwMode="auto">
            <a:xfrm flipH="1">
              <a:off x="768" y="2160"/>
              <a:ext cx="432" cy="0"/>
            </a:xfrm>
            <a:prstGeom prst="line">
              <a:avLst/>
            </a:prstGeom>
            <a:noFill/>
            <a:ln w="76200" cmpd="tri">
              <a:solidFill>
                <a:srgbClr val="FF99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spTree>
    <p:extLst>
      <p:ext uri="{BB962C8B-B14F-4D97-AF65-F5344CB8AC3E}">
        <p14:creationId xmlns:p14="http://schemas.microsoft.com/office/powerpoint/2010/main" val="2672361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1982"/>
                                        </p:tgtEl>
                                        <p:attrNameLst>
                                          <p:attrName>style.visibility</p:attrName>
                                        </p:attrNameLst>
                                      </p:cBhvr>
                                      <p:to>
                                        <p:strVal val="visible"/>
                                      </p:to>
                                    </p:set>
                                    <p:animEffect transition="in" filter="wipe(left)">
                                      <p:cBhvr>
                                        <p:cTn id="7" dur="500"/>
                                        <p:tgtEl>
                                          <p:spTgt spid="211982"/>
                                        </p:tgtEl>
                                      </p:cBhvr>
                                    </p:animEffect>
                                  </p:childTnLst>
                                </p:cTn>
                              </p:par>
                            </p:childTnLst>
                          </p:cTn>
                        </p:par>
                        <p:par>
                          <p:cTn id="8" fill="hold" nodeType="afterGroup">
                            <p:stCondLst>
                              <p:cond delay="500"/>
                            </p:stCondLst>
                            <p:childTnLst>
                              <p:par>
                                <p:cTn id="9" presetID="12" presetClass="entr" presetSubtype="8" fill="hold" nodeType="afterEffect">
                                  <p:stCondLst>
                                    <p:cond delay="0"/>
                                  </p:stCondLst>
                                  <p:childTnLst>
                                    <p:set>
                                      <p:cBhvr>
                                        <p:cTn id="10" dur="1" fill="hold">
                                          <p:stCondLst>
                                            <p:cond delay="0"/>
                                          </p:stCondLst>
                                        </p:cTn>
                                        <p:tgtEl>
                                          <p:spTgt spid="211977"/>
                                        </p:tgtEl>
                                        <p:attrNameLst>
                                          <p:attrName>style.visibility</p:attrName>
                                        </p:attrNameLst>
                                      </p:cBhvr>
                                      <p:to>
                                        <p:strVal val="visible"/>
                                      </p:to>
                                    </p:set>
                                    <p:animEffect transition="in" filter="slide(fromLeft)">
                                      <p:cBhvr>
                                        <p:cTn id="11" dur="500"/>
                                        <p:tgtEl>
                                          <p:spTgt spid="211977"/>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1983"/>
                                        </p:tgtEl>
                                        <p:attrNameLst>
                                          <p:attrName>style.visibility</p:attrName>
                                        </p:attrNameLst>
                                      </p:cBhvr>
                                      <p:to>
                                        <p:strVal val="visible"/>
                                      </p:to>
                                    </p:set>
                                    <p:animEffect transition="in" filter="wipe(left)">
                                      <p:cBhvr>
                                        <p:cTn id="15" dur="500"/>
                                        <p:tgtEl>
                                          <p:spTgt spid="211983"/>
                                        </p:tgtEl>
                                      </p:cBhvr>
                                    </p:animEffect>
                                  </p:childTnLst>
                                </p:cTn>
                              </p:par>
                            </p:childTnLst>
                          </p:cTn>
                        </p:par>
                        <p:par>
                          <p:cTn id="16" fill="hold" nodeType="afterGroup">
                            <p:stCondLst>
                              <p:cond delay="1500"/>
                            </p:stCondLst>
                            <p:childTnLst>
                              <p:par>
                                <p:cTn id="17" presetID="22" presetClass="entr" presetSubtype="4" fill="hold" nodeType="afterEffect">
                                  <p:stCondLst>
                                    <p:cond delay="0"/>
                                  </p:stCondLst>
                                  <p:childTnLst>
                                    <p:set>
                                      <p:cBhvr>
                                        <p:cTn id="18" dur="1" fill="hold">
                                          <p:stCondLst>
                                            <p:cond delay="0"/>
                                          </p:stCondLst>
                                        </p:cTn>
                                        <p:tgtEl>
                                          <p:spTgt spid="211984"/>
                                        </p:tgtEl>
                                        <p:attrNameLst>
                                          <p:attrName>style.visibility</p:attrName>
                                        </p:attrNameLst>
                                      </p:cBhvr>
                                      <p:to>
                                        <p:strVal val="visible"/>
                                      </p:to>
                                    </p:set>
                                    <p:animEffect transition="in" filter="wipe(down)">
                                      <p:cBhvr>
                                        <p:cTn id="19" dur="500"/>
                                        <p:tgtEl>
                                          <p:spTgt spid="211984"/>
                                        </p:tgtEl>
                                      </p:cBhvr>
                                    </p:animEffect>
                                  </p:childTnLst>
                                </p:cTn>
                              </p:par>
                            </p:childTnLst>
                          </p:cTn>
                        </p:par>
                        <p:par>
                          <p:cTn id="20" fill="hold" nodeType="afterGroup">
                            <p:stCondLst>
                              <p:cond delay="2000"/>
                            </p:stCondLst>
                            <p:childTnLst>
                              <p:par>
                                <p:cTn id="21" presetID="22" presetClass="entr" presetSubtype="2" fill="hold" nodeType="afterEffect">
                                  <p:stCondLst>
                                    <p:cond delay="0"/>
                                  </p:stCondLst>
                                  <p:childTnLst>
                                    <p:set>
                                      <p:cBhvr>
                                        <p:cTn id="22" dur="1" fill="hold">
                                          <p:stCondLst>
                                            <p:cond delay="0"/>
                                          </p:stCondLst>
                                        </p:cTn>
                                        <p:tgtEl>
                                          <p:spTgt spid="211985"/>
                                        </p:tgtEl>
                                        <p:attrNameLst>
                                          <p:attrName>style.visibility</p:attrName>
                                        </p:attrNameLst>
                                      </p:cBhvr>
                                      <p:to>
                                        <p:strVal val="visible"/>
                                      </p:to>
                                    </p:set>
                                    <p:animEffect transition="in" filter="wipe(right)">
                                      <p:cBhvr>
                                        <p:cTn id="23" dur="500"/>
                                        <p:tgtEl>
                                          <p:spTgt spid="211985"/>
                                        </p:tgtEl>
                                      </p:cBhvr>
                                    </p:animEffect>
                                  </p:childTnLst>
                                </p:cTn>
                              </p:par>
                            </p:childTnLst>
                          </p:cTn>
                        </p:par>
                        <p:par>
                          <p:cTn id="24" fill="hold" nodeType="afterGroup">
                            <p:stCondLst>
                              <p:cond delay="2500"/>
                            </p:stCondLst>
                            <p:childTnLst>
                              <p:par>
                                <p:cTn id="25" presetID="22" presetClass="entr" presetSubtype="4" fill="hold" nodeType="afterEffect">
                                  <p:stCondLst>
                                    <p:cond delay="0"/>
                                  </p:stCondLst>
                                  <p:childTnLst>
                                    <p:set>
                                      <p:cBhvr>
                                        <p:cTn id="26" dur="1" fill="hold">
                                          <p:stCondLst>
                                            <p:cond delay="0"/>
                                          </p:stCondLst>
                                        </p:cTn>
                                        <p:tgtEl>
                                          <p:spTgt spid="211986"/>
                                        </p:tgtEl>
                                        <p:attrNameLst>
                                          <p:attrName>style.visibility</p:attrName>
                                        </p:attrNameLst>
                                      </p:cBhvr>
                                      <p:to>
                                        <p:strVal val="visible"/>
                                      </p:to>
                                    </p:set>
                                    <p:animEffect transition="in" filter="wipe(down)">
                                      <p:cBhvr>
                                        <p:cTn id="27" dur="500"/>
                                        <p:tgtEl>
                                          <p:spTgt spid="21198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9" presetClass="entr" presetSubtype="10" fill="hold" grpId="0" nodeType="clickEffect">
                                  <p:stCondLst>
                                    <p:cond delay="0"/>
                                  </p:stCondLst>
                                  <p:childTnLst>
                                    <p:set>
                                      <p:cBhvr>
                                        <p:cTn id="31" dur="1" fill="hold">
                                          <p:stCondLst>
                                            <p:cond delay="0"/>
                                          </p:stCondLst>
                                        </p:cTn>
                                        <p:tgtEl>
                                          <p:spTgt spid="212002"/>
                                        </p:tgtEl>
                                        <p:attrNameLst>
                                          <p:attrName>style.visibility</p:attrName>
                                        </p:attrNameLst>
                                      </p:cBhvr>
                                      <p:to>
                                        <p:strVal val="visible"/>
                                      </p:to>
                                    </p:set>
                                    <p:anim calcmode="lin" valueType="num">
                                      <p:cBhvr>
                                        <p:cTn id="32" dur="5000" fill="hold"/>
                                        <p:tgtEl>
                                          <p:spTgt spid="212002"/>
                                        </p:tgtEl>
                                        <p:attrNameLst>
                                          <p:attrName>ppt_w</p:attrName>
                                        </p:attrNameLst>
                                      </p:cBhvr>
                                      <p:tavLst>
                                        <p:tav tm="0" fmla="#ppt_w*sin(2.5*pi*$)">
                                          <p:val>
                                            <p:fltVal val="0"/>
                                          </p:val>
                                        </p:tav>
                                        <p:tav tm="100000">
                                          <p:val>
                                            <p:fltVal val="1"/>
                                          </p:val>
                                        </p:tav>
                                      </p:tavLst>
                                    </p:anim>
                                    <p:anim calcmode="lin" valueType="num">
                                      <p:cBhvr>
                                        <p:cTn id="33" dur="5000" fill="hold"/>
                                        <p:tgtEl>
                                          <p:spTgt spid="212002"/>
                                        </p:tgtEl>
                                        <p:attrNameLst>
                                          <p:attrName>ppt_h</p:attrName>
                                        </p:attrNameLst>
                                      </p:cBhvr>
                                      <p:tavLst>
                                        <p:tav tm="0">
                                          <p:val>
                                            <p:strVal val="#ppt_h"/>
                                          </p:val>
                                        </p:tav>
                                        <p:tav tm="100000">
                                          <p:val>
                                            <p:strVal val="#ppt_h"/>
                                          </p:val>
                                        </p:tav>
                                      </p:tavLst>
                                    </p:anim>
                                  </p:childTnLst>
                                </p:cTn>
                              </p:par>
                            </p:childTnLst>
                          </p:cTn>
                        </p:par>
                        <p:par>
                          <p:cTn id="34" fill="hold" nodeType="afterGroup">
                            <p:stCondLst>
                              <p:cond delay="5000"/>
                            </p:stCondLst>
                            <p:childTnLst>
                              <p:par>
                                <p:cTn id="35" presetID="22" presetClass="entr" presetSubtype="4" fill="hold" nodeType="afterEffect">
                                  <p:stCondLst>
                                    <p:cond delay="0"/>
                                  </p:stCondLst>
                                  <p:childTnLst>
                                    <p:set>
                                      <p:cBhvr>
                                        <p:cTn id="36" dur="1" fill="hold">
                                          <p:stCondLst>
                                            <p:cond delay="0"/>
                                          </p:stCondLst>
                                        </p:cTn>
                                        <p:tgtEl>
                                          <p:spTgt spid="211991"/>
                                        </p:tgtEl>
                                        <p:attrNameLst>
                                          <p:attrName>style.visibility</p:attrName>
                                        </p:attrNameLst>
                                      </p:cBhvr>
                                      <p:to>
                                        <p:strVal val="visible"/>
                                      </p:to>
                                    </p:set>
                                    <p:animEffect transition="in" filter="wipe(down)">
                                      <p:cBhvr>
                                        <p:cTn id="37" dur="500"/>
                                        <p:tgtEl>
                                          <p:spTgt spid="211991"/>
                                        </p:tgtEl>
                                      </p:cBhvr>
                                    </p:animEffect>
                                  </p:childTnLst>
                                </p:cTn>
                              </p:par>
                            </p:childTnLst>
                          </p:cTn>
                        </p:par>
                        <p:par>
                          <p:cTn id="38" fill="hold" nodeType="afterGroup">
                            <p:stCondLst>
                              <p:cond delay="5500"/>
                            </p:stCondLst>
                            <p:childTnLst>
                              <p:par>
                                <p:cTn id="39" presetID="22" presetClass="entr" presetSubtype="8" fill="hold" nodeType="afterEffect">
                                  <p:stCondLst>
                                    <p:cond delay="0"/>
                                  </p:stCondLst>
                                  <p:childTnLst>
                                    <p:set>
                                      <p:cBhvr>
                                        <p:cTn id="40" dur="1" fill="hold">
                                          <p:stCondLst>
                                            <p:cond delay="0"/>
                                          </p:stCondLst>
                                        </p:cTn>
                                        <p:tgtEl>
                                          <p:spTgt spid="212025"/>
                                        </p:tgtEl>
                                        <p:attrNameLst>
                                          <p:attrName>style.visibility</p:attrName>
                                        </p:attrNameLst>
                                      </p:cBhvr>
                                      <p:to>
                                        <p:strVal val="visible"/>
                                      </p:to>
                                    </p:set>
                                    <p:animEffect transition="in" filter="wipe(left)">
                                      <p:cBhvr>
                                        <p:cTn id="41" dur="500"/>
                                        <p:tgtEl>
                                          <p:spTgt spid="212025"/>
                                        </p:tgtEl>
                                      </p:cBhvr>
                                    </p:animEffect>
                                  </p:childTnLst>
                                </p:cTn>
                              </p:par>
                            </p:childTnLst>
                          </p:cTn>
                        </p:par>
                        <p:par>
                          <p:cTn id="42" fill="hold" nodeType="afterGroup">
                            <p:stCondLst>
                              <p:cond delay="6000"/>
                            </p:stCondLst>
                            <p:childTnLst>
                              <p:par>
                                <p:cTn id="43" presetID="22" presetClass="entr" presetSubtype="4" fill="hold" nodeType="afterEffect">
                                  <p:stCondLst>
                                    <p:cond delay="0"/>
                                  </p:stCondLst>
                                  <p:childTnLst>
                                    <p:set>
                                      <p:cBhvr>
                                        <p:cTn id="44" dur="1" fill="hold">
                                          <p:stCondLst>
                                            <p:cond delay="0"/>
                                          </p:stCondLst>
                                        </p:cTn>
                                        <p:tgtEl>
                                          <p:spTgt spid="212011"/>
                                        </p:tgtEl>
                                        <p:attrNameLst>
                                          <p:attrName>style.visibility</p:attrName>
                                        </p:attrNameLst>
                                      </p:cBhvr>
                                      <p:to>
                                        <p:strVal val="visible"/>
                                      </p:to>
                                    </p:set>
                                    <p:animEffect transition="in" filter="wipe(down)">
                                      <p:cBhvr>
                                        <p:cTn id="45" dur="500"/>
                                        <p:tgtEl>
                                          <p:spTgt spid="212011"/>
                                        </p:tgtEl>
                                      </p:cBhvr>
                                    </p:animEffect>
                                  </p:childTnLst>
                                </p:cTn>
                              </p:par>
                            </p:childTnLst>
                          </p:cTn>
                        </p:par>
                        <p:par>
                          <p:cTn id="46" fill="hold" nodeType="afterGroup">
                            <p:stCondLst>
                              <p:cond delay="6500"/>
                            </p:stCondLst>
                            <p:childTnLst>
                              <p:par>
                                <p:cTn id="47" presetID="12" presetClass="entr" presetSubtype="2" fill="hold" nodeType="afterEffect">
                                  <p:stCondLst>
                                    <p:cond delay="0"/>
                                  </p:stCondLst>
                                  <p:childTnLst>
                                    <p:set>
                                      <p:cBhvr>
                                        <p:cTn id="48" dur="1" fill="hold">
                                          <p:stCondLst>
                                            <p:cond delay="0"/>
                                          </p:stCondLst>
                                        </p:cTn>
                                        <p:tgtEl>
                                          <p:spTgt spid="212026"/>
                                        </p:tgtEl>
                                        <p:attrNameLst>
                                          <p:attrName>style.visibility</p:attrName>
                                        </p:attrNameLst>
                                      </p:cBhvr>
                                      <p:to>
                                        <p:strVal val="visible"/>
                                      </p:to>
                                    </p:set>
                                    <p:animEffect transition="in" filter="slide(fromRight)">
                                      <p:cBhvr>
                                        <p:cTn id="49" dur="500"/>
                                        <p:tgtEl>
                                          <p:spTgt spid="212026"/>
                                        </p:tgtEl>
                                      </p:cBhvr>
                                    </p:animEffect>
                                  </p:childTnLst>
                                </p:cTn>
                              </p:par>
                            </p:childTnLst>
                          </p:cTn>
                        </p:par>
                        <p:par>
                          <p:cTn id="50" fill="hold" nodeType="afterGroup">
                            <p:stCondLst>
                              <p:cond delay="7000"/>
                            </p:stCondLst>
                            <p:childTnLst>
                              <p:par>
                                <p:cTn id="51" presetID="12" presetClass="entr" presetSubtype="2" fill="hold" nodeType="afterEffect">
                                  <p:stCondLst>
                                    <p:cond delay="0"/>
                                  </p:stCondLst>
                                  <p:childTnLst>
                                    <p:set>
                                      <p:cBhvr>
                                        <p:cTn id="52" dur="1" fill="hold">
                                          <p:stCondLst>
                                            <p:cond delay="0"/>
                                          </p:stCondLst>
                                        </p:cTn>
                                        <p:tgtEl>
                                          <p:spTgt spid="212029"/>
                                        </p:tgtEl>
                                        <p:attrNameLst>
                                          <p:attrName>style.visibility</p:attrName>
                                        </p:attrNameLst>
                                      </p:cBhvr>
                                      <p:to>
                                        <p:strVal val="visible"/>
                                      </p:to>
                                    </p:set>
                                    <p:animEffect transition="in" filter="slide(fromRight)">
                                      <p:cBhvr>
                                        <p:cTn id="53" dur="500"/>
                                        <p:tgtEl>
                                          <p:spTgt spid="212029"/>
                                        </p:tgtEl>
                                      </p:cBhvr>
                                    </p:animEffect>
                                  </p:childTnLst>
                                </p:cTn>
                              </p:par>
                            </p:childTnLst>
                          </p:cTn>
                        </p:par>
                        <p:par>
                          <p:cTn id="54" fill="hold" nodeType="afterGroup">
                            <p:stCondLst>
                              <p:cond delay="7500"/>
                            </p:stCondLst>
                            <p:childTnLst>
                              <p:par>
                                <p:cTn id="55" presetID="22" presetClass="entr" presetSubtype="8" fill="hold" nodeType="afterEffect">
                                  <p:stCondLst>
                                    <p:cond delay="0"/>
                                  </p:stCondLst>
                                  <p:childTnLst>
                                    <p:set>
                                      <p:cBhvr>
                                        <p:cTn id="56" dur="1" fill="hold">
                                          <p:stCondLst>
                                            <p:cond delay="0"/>
                                          </p:stCondLst>
                                        </p:cTn>
                                        <p:tgtEl>
                                          <p:spTgt spid="212018"/>
                                        </p:tgtEl>
                                        <p:attrNameLst>
                                          <p:attrName>style.visibility</p:attrName>
                                        </p:attrNameLst>
                                      </p:cBhvr>
                                      <p:to>
                                        <p:strVal val="visible"/>
                                      </p:to>
                                    </p:set>
                                    <p:animEffect transition="in" filter="wipe(left)">
                                      <p:cBhvr>
                                        <p:cTn id="57" dur="500"/>
                                        <p:tgtEl>
                                          <p:spTgt spid="212018"/>
                                        </p:tgtEl>
                                      </p:cBhvr>
                                    </p:animEffect>
                                  </p:childTnLst>
                                </p:cTn>
                              </p:par>
                            </p:childTnLst>
                          </p:cTn>
                        </p:par>
                        <p:par>
                          <p:cTn id="58" fill="hold" nodeType="afterGroup">
                            <p:stCondLst>
                              <p:cond delay="8000"/>
                            </p:stCondLst>
                            <p:childTnLst>
                              <p:par>
                                <p:cTn id="59" presetID="22" presetClass="entr" presetSubtype="8" fill="hold" nodeType="afterEffect">
                                  <p:stCondLst>
                                    <p:cond delay="0"/>
                                  </p:stCondLst>
                                  <p:childTnLst>
                                    <p:set>
                                      <p:cBhvr>
                                        <p:cTn id="60" dur="1" fill="hold">
                                          <p:stCondLst>
                                            <p:cond delay="0"/>
                                          </p:stCondLst>
                                        </p:cTn>
                                        <p:tgtEl>
                                          <p:spTgt spid="211987"/>
                                        </p:tgtEl>
                                        <p:attrNameLst>
                                          <p:attrName>style.visibility</p:attrName>
                                        </p:attrNameLst>
                                      </p:cBhvr>
                                      <p:to>
                                        <p:strVal val="visible"/>
                                      </p:to>
                                    </p:set>
                                    <p:animEffect transition="in" filter="wipe(left)">
                                      <p:cBhvr>
                                        <p:cTn id="61" dur="500"/>
                                        <p:tgtEl>
                                          <p:spTgt spid="211987"/>
                                        </p:tgtEl>
                                      </p:cBhvr>
                                    </p:animEffect>
                                  </p:childTnLst>
                                </p:cTn>
                              </p:par>
                            </p:childTnLst>
                          </p:cTn>
                        </p:par>
                        <p:par>
                          <p:cTn id="62" fill="hold" nodeType="afterGroup">
                            <p:stCondLst>
                              <p:cond delay="8500"/>
                            </p:stCondLst>
                            <p:childTnLst>
                              <p:par>
                                <p:cTn id="63" presetID="22" presetClass="entr" presetSubtype="1" fill="hold" nodeType="afterEffect">
                                  <p:stCondLst>
                                    <p:cond delay="0"/>
                                  </p:stCondLst>
                                  <p:childTnLst>
                                    <p:set>
                                      <p:cBhvr>
                                        <p:cTn id="64" dur="1" fill="hold">
                                          <p:stCondLst>
                                            <p:cond delay="0"/>
                                          </p:stCondLst>
                                        </p:cTn>
                                        <p:tgtEl>
                                          <p:spTgt spid="211988"/>
                                        </p:tgtEl>
                                        <p:attrNameLst>
                                          <p:attrName>style.visibility</p:attrName>
                                        </p:attrNameLst>
                                      </p:cBhvr>
                                      <p:to>
                                        <p:strVal val="visible"/>
                                      </p:to>
                                    </p:set>
                                    <p:animEffect transition="in" filter="wipe(up)">
                                      <p:cBhvr>
                                        <p:cTn id="65" dur="500"/>
                                        <p:tgtEl>
                                          <p:spTgt spid="211988"/>
                                        </p:tgtEl>
                                      </p:cBhvr>
                                    </p:animEffect>
                                  </p:childTnLst>
                                </p:cTn>
                              </p:par>
                            </p:childTnLst>
                          </p:cTn>
                        </p:par>
                        <p:par>
                          <p:cTn id="66" fill="hold" nodeType="afterGroup">
                            <p:stCondLst>
                              <p:cond delay="9000"/>
                            </p:stCondLst>
                            <p:childTnLst>
                              <p:par>
                                <p:cTn id="67" presetID="22" presetClass="entr" presetSubtype="2" fill="hold" nodeType="afterEffect">
                                  <p:stCondLst>
                                    <p:cond delay="0"/>
                                  </p:stCondLst>
                                  <p:childTnLst>
                                    <p:set>
                                      <p:cBhvr>
                                        <p:cTn id="68" dur="1" fill="hold">
                                          <p:stCondLst>
                                            <p:cond delay="0"/>
                                          </p:stCondLst>
                                        </p:cTn>
                                        <p:tgtEl>
                                          <p:spTgt spid="211994"/>
                                        </p:tgtEl>
                                        <p:attrNameLst>
                                          <p:attrName>style.visibility</p:attrName>
                                        </p:attrNameLst>
                                      </p:cBhvr>
                                      <p:to>
                                        <p:strVal val="visible"/>
                                      </p:to>
                                    </p:set>
                                    <p:animEffect transition="in" filter="wipe(right)">
                                      <p:cBhvr>
                                        <p:cTn id="69" dur="500"/>
                                        <p:tgtEl>
                                          <p:spTgt spid="211994"/>
                                        </p:tgtEl>
                                      </p:cBhvr>
                                    </p:animEffect>
                                  </p:childTnLst>
                                </p:cTn>
                              </p:par>
                            </p:childTnLst>
                          </p:cTn>
                        </p:par>
                        <p:par>
                          <p:cTn id="70" fill="hold" nodeType="afterGroup">
                            <p:stCondLst>
                              <p:cond delay="9500"/>
                            </p:stCondLst>
                            <p:childTnLst>
                              <p:par>
                                <p:cTn id="71" presetID="22" presetClass="entr" presetSubtype="2" fill="hold" nodeType="afterEffect">
                                  <p:stCondLst>
                                    <p:cond delay="0"/>
                                  </p:stCondLst>
                                  <p:childTnLst>
                                    <p:set>
                                      <p:cBhvr>
                                        <p:cTn id="72" dur="1" fill="hold">
                                          <p:stCondLst>
                                            <p:cond delay="0"/>
                                          </p:stCondLst>
                                        </p:cTn>
                                        <p:tgtEl>
                                          <p:spTgt spid="212004"/>
                                        </p:tgtEl>
                                        <p:attrNameLst>
                                          <p:attrName>style.visibility</p:attrName>
                                        </p:attrNameLst>
                                      </p:cBhvr>
                                      <p:to>
                                        <p:strVal val="visible"/>
                                      </p:to>
                                    </p:set>
                                    <p:animEffect transition="in" filter="wipe(right)">
                                      <p:cBhvr>
                                        <p:cTn id="73" dur="500"/>
                                        <p:tgtEl>
                                          <p:spTgt spid="212004"/>
                                        </p:tgtEl>
                                      </p:cBhvr>
                                    </p:animEffect>
                                  </p:childTnLst>
                                </p:cTn>
                              </p:par>
                            </p:childTnLst>
                          </p:cTn>
                        </p:par>
                        <p:par>
                          <p:cTn id="74" fill="hold" nodeType="afterGroup">
                            <p:stCondLst>
                              <p:cond delay="10000"/>
                            </p:stCondLst>
                            <p:childTnLst>
                              <p:par>
                                <p:cTn id="75" presetID="22" presetClass="entr" presetSubtype="2" fill="hold" nodeType="afterEffect">
                                  <p:stCondLst>
                                    <p:cond delay="0"/>
                                  </p:stCondLst>
                                  <p:childTnLst>
                                    <p:set>
                                      <p:cBhvr>
                                        <p:cTn id="76" dur="1" fill="hold">
                                          <p:stCondLst>
                                            <p:cond delay="0"/>
                                          </p:stCondLst>
                                        </p:cTn>
                                        <p:tgtEl>
                                          <p:spTgt spid="211995"/>
                                        </p:tgtEl>
                                        <p:attrNameLst>
                                          <p:attrName>style.visibility</p:attrName>
                                        </p:attrNameLst>
                                      </p:cBhvr>
                                      <p:to>
                                        <p:strVal val="visible"/>
                                      </p:to>
                                    </p:set>
                                    <p:animEffect transition="in" filter="wipe(right)">
                                      <p:cBhvr>
                                        <p:cTn id="77" dur="500"/>
                                        <p:tgtEl>
                                          <p:spTgt spid="211995"/>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9" presetClass="entr" presetSubtype="10" fill="hold" grpId="0" nodeType="clickEffect">
                                  <p:stCondLst>
                                    <p:cond delay="0"/>
                                  </p:stCondLst>
                                  <p:childTnLst>
                                    <p:set>
                                      <p:cBhvr>
                                        <p:cTn id="81" dur="1" fill="hold">
                                          <p:stCondLst>
                                            <p:cond delay="0"/>
                                          </p:stCondLst>
                                        </p:cTn>
                                        <p:tgtEl>
                                          <p:spTgt spid="212003"/>
                                        </p:tgtEl>
                                        <p:attrNameLst>
                                          <p:attrName>style.visibility</p:attrName>
                                        </p:attrNameLst>
                                      </p:cBhvr>
                                      <p:to>
                                        <p:strVal val="visible"/>
                                      </p:to>
                                    </p:set>
                                    <p:anim calcmode="lin" valueType="num">
                                      <p:cBhvr>
                                        <p:cTn id="82" dur="5000" fill="hold"/>
                                        <p:tgtEl>
                                          <p:spTgt spid="212003"/>
                                        </p:tgtEl>
                                        <p:attrNameLst>
                                          <p:attrName>ppt_w</p:attrName>
                                        </p:attrNameLst>
                                      </p:cBhvr>
                                      <p:tavLst>
                                        <p:tav tm="0" fmla="#ppt_w*sin(2.5*pi*$)">
                                          <p:val>
                                            <p:fltVal val="0"/>
                                          </p:val>
                                        </p:tav>
                                        <p:tav tm="100000">
                                          <p:val>
                                            <p:fltVal val="1"/>
                                          </p:val>
                                        </p:tav>
                                      </p:tavLst>
                                    </p:anim>
                                    <p:anim calcmode="lin" valueType="num">
                                      <p:cBhvr>
                                        <p:cTn id="83" dur="5000" fill="hold"/>
                                        <p:tgtEl>
                                          <p:spTgt spid="212003"/>
                                        </p:tgtEl>
                                        <p:attrNameLst>
                                          <p:attrName>ppt_h</p:attrName>
                                        </p:attrNameLst>
                                      </p:cBhvr>
                                      <p:tavLst>
                                        <p:tav tm="0">
                                          <p:val>
                                            <p:strVal val="#ppt_h"/>
                                          </p:val>
                                        </p:tav>
                                        <p:tav tm="100000">
                                          <p:val>
                                            <p:strVal val="#ppt_h"/>
                                          </p:val>
                                        </p:tav>
                                      </p:tavLst>
                                    </p:anim>
                                  </p:childTnLst>
                                </p:cTn>
                              </p:par>
                            </p:childTnLst>
                          </p:cTn>
                        </p:par>
                        <p:par>
                          <p:cTn id="84" fill="hold" nodeType="afterGroup">
                            <p:stCondLst>
                              <p:cond delay="5000"/>
                            </p:stCondLst>
                            <p:childTnLst>
                              <p:par>
                                <p:cTn id="85" presetID="22" presetClass="entr" presetSubtype="1" fill="hold" nodeType="afterEffect">
                                  <p:stCondLst>
                                    <p:cond delay="0"/>
                                  </p:stCondLst>
                                  <p:childTnLst>
                                    <p:set>
                                      <p:cBhvr>
                                        <p:cTn id="86" dur="1" fill="hold">
                                          <p:stCondLst>
                                            <p:cond delay="0"/>
                                          </p:stCondLst>
                                        </p:cTn>
                                        <p:tgtEl>
                                          <p:spTgt spid="211997"/>
                                        </p:tgtEl>
                                        <p:attrNameLst>
                                          <p:attrName>style.visibility</p:attrName>
                                        </p:attrNameLst>
                                      </p:cBhvr>
                                      <p:to>
                                        <p:strVal val="visible"/>
                                      </p:to>
                                    </p:set>
                                    <p:animEffect transition="in" filter="wipe(up)">
                                      <p:cBhvr>
                                        <p:cTn id="87" dur="500"/>
                                        <p:tgtEl>
                                          <p:spTgt spid="211997"/>
                                        </p:tgtEl>
                                      </p:cBhvr>
                                    </p:animEffect>
                                  </p:childTnLst>
                                </p:cTn>
                              </p:par>
                            </p:childTnLst>
                          </p:cTn>
                        </p:par>
                        <p:par>
                          <p:cTn id="88" fill="hold" nodeType="afterGroup">
                            <p:stCondLst>
                              <p:cond delay="5500"/>
                            </p:stCondLst>
                            <p:childTnLst>
                              <p:par>
                                <p:cTn id="89" presetID="22" presetClass="entr" presetSubtype="8" fill="hold" nodeType="afterEffect">
                                  <p:stCondLst>
                                    <p:cond delay="0"/>
                                  </p:stCondLst>
                                  <p:childTnLst>
                                    <p:set>
                                      <p:cBhvr>
                                        <p:cTn id="90" dur="1" fill="hold">
                                          <p:stCondLst>
                                            <p:cond delay="0"/>
                                          </p:stCondLst>
                                        </p:cTn>
                                        <p:tgtEl>
                                          <p:spTgt spid="211998"/>
                                        </p:tgtEl>
                                        <p:attrNameLst>
                                          <p:attrName>style.visibility</p:attrName>
                                        </p:attrNameLst>
                                      </p:cBhvr>
                                      <p:to>
                                        <p:strVal val="visible"/>
                                      </p:to>
                                    </p:set>
                                    <p:animEffect transition="in" filter="wipe(left)">
                                      <p:cBhvr>
                                        <p:cTn id="91" dur="500"/>
                                        <p:tgtEl>
                                          <p:spTgt spid="211998"/>
                                        </p:tgtEl>
                                      </p:cBhvr>
                                    </p:animEffect>
                                  </p:childTnLst>
                                </p:cTn>
                              </p:par>
                            </p:childTnLst>
                          </p:cTn>
                        </p:par>
                        <p:par>
                          <p:cTn id="92" fill="hold" nodeType="afterGroup">
                            <p:stCondLst>
                              <p:cond delay="6000"/>
                            </p:stCondLst>
                            <p:childTnLst>
                              <p:par>
                                <p:cTn id="93" presetID="12" presetClass="entr" presetSubtype="8" fill="hold" nodeType="afterEffect">
                                  <p:stCondLst>
                                    <p:cond delay="0"/>
                                  </p:stCondLst>
                                  <p:childTnLst>
                                    <p:set>
                                      <p:cBhvr>
                                        <p:cTn id="94" dur="1" fill="hold">
                                          <p:stCondLst>
                                            <p:cond delay="0"/>
                                          </p:stCondLst>
                                        </p:cTn>
                                        <p:tgtEl>
                                          <p:spTgt spid="211999"/>
                                        </p:tgtEl>
                                        <p:attrNameLst>
                                          <p:attrName>style.visibility</p:attrName>
                                        </p:attrNameLst>
                                      </p:cBhvr>
                                      <p:to>
                                        <p:strVal val="visible"/>
                                      </p:to>
                                    </p:set>
                                    <p:animEffect transition="in" filter="slide(fromLeft)">
                                      <p:cBhvr>
                                        <p:cTn id="95" dur="500"/>
                                        <p:tgtEl>
                                          <p:spTgt spid="211999"/>
                                        </p:tgtEl>
                                      </p:cBhvr>
                                    </p:animEffect>
                                  </p:childTnLst>
                                </p:cTn>
                              </p:par>
                            </p:childTnLst>
                          </p:cTn>
                        </p:par>
                        <p:par>
                          <p:cTn id="96" fill="hold" nodeType="afterGroup">
                            <p:stCondLst>
                              <p:cond delay="6500"/>
                            </p:stCondLst>
                            <p:childTnLst>
                              <p:par>
                                <p:cTn id="97" presetID="22" presetClass="entr" presetSubtype="8" fill="hold" nodeType="afterEffect">
                                  <p:stCondLst>
                                    <p:cond delay="0"/>
                                  </p:stCondLst>
                                  <p:childTnLst>
                                    <p:set>
                                      <p:cBhvr>
                                        <p:cTn id="98" dur="1" fill="hold">
                                          <p:stCondLst>
                                            <p:cond delay="0"/>
                                          </p:stCondLst>
                                        </p:cTn>
                                        <p:tgtEl>
                                          <p:spTgt spid="211989"/>
                                        </p:tgtEl>
                                        <p:attrNameLst>
                                          <p:attrName>style.visibility</p:attrName>
                                        </p:attrNameLst>
                                      </p:cBhvr>
                                      <p:to>
                                        <p:strVal val="visible"/>
                                      </p:to>
                                    </p:set>
                                    <p:animEffect transition="in" filter="wipe(left)">
                                      <p:cBhvr>
                                        <p:cTn id="99" dur="500"/>
                                        <p:tgtEl>
                                          <p:spTgt spid="211989"/>
                                        </p:tgtEl>
                                      </p:cBhvr>
                                    </p:animEffect>
                                  </p:childTnLst>
                                </p:cTn>
                              </p:par>
                            </p:childTnLst>
                          </p:cTn>
                        </p:par>
                        <p:par>
                          <p:cTn id="100" fill="hold" nodeType="afterGroup">
                            <p:stCondLst>
                              <p:cond delay="7000"/>
                            </p:stCondLst>
                            <p:childTnLst>
                              <p:par>
                                <p:cTn id="101" presetID="22" presetClass="entr" presetSubtype="1" fill="hold" nodeType="afterEffect">
                                  <p:stCondLst>
                                    <p:cond delay="0"/>
                                  </p:stCondLst>
                                  <p:childTnLst>
                                    <p:set>
                                      <p:cBhvr>
                                        <p:cTn id="102" dur="1" fill="hold">
                                          <p:stCondLst>
                                            <p:cond delay="0"/>
                                          </p:stCondLst>
                                        </p:cTn>
                                        <p:tgtEl>
                                          <p:spTgt spid="211990"/>
                                        </p:tgtEl>
                                        <p:attrNameLst>
                                          <p:attrName>style.visibility</p:attrName>
                                        </p:attrNameLst>
                                      </p:cBhvr>
                                      <p:to>
                                        <p:strVal val="visible"/>
                                      </p:to>
                                    </p:set>
                                    <p:animEffect transition="in" filter="wipe(up)">
                                      <p:cBhvr>
                                        <p:cTn id="103" dur="500"/>
                                        <p:tgtEl>
                                          <p:spTgt spid="211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002" grpId="0" autoUpdateAnimBg="0"/>
      <p:bldP spid="212003"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028" descr="无标题"/>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667000"/>
            <a:ext cx="876300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76"/>
          <p:cNvSpPr>
            <a:spLocks noGrp="1" noChangeArrowheads="1"/>
          </p:cNvSpPr>
          <p:nvPr>
            <p:ph type="title"/>
          </p:nvPr>
        </p:nvSpPr>
        <p:spPr>
          <a:xfrm>
            <a:off x="685800" y="214313"/>
            <a:ext cx="7793038" cy="960983"/>
          </a:xfrm>
          <a:noFill/>
        </p:spPr>
        <p:txBody>
          <a:bodyPr/>
          <a:lstStyle/>
          <a:p>
            <a:pPr eaLnBrk="1" hangingPunct="1"/>
            <a:r>
              <a:rPr lang="en-US" altLang="zh-CN" dirty="0"/>
              <a:t>11.1 TCP/IP</a:t>
            </a:r>
            <a:r>
              <a:rPr lang="zh-CN" altLang="en-US" dirty="0"/>
              <a:t>安全协议体系概述</a:t>
            </a:r>
          </a:p>
        </p:txBody>
      </p:sp>
    </p:spTree>
    <p:extLst>
      <p:ext uri="{BB962C8B-B14F-4D97-AF65-F5344CB8AC3E}">
        <p14:creationId xmlns:p14="http://schemas.microsoft.com/office/powerpoint/2010/main" val="7910044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body" idx="1"/>
          </p:nvPr>
        </p:nvSpPr>
        <p:spPr>
          <a:xfrm>
            <a:off x="534987" y="1460500"/>
            <a:ext cx="3770313" cy="457200"/>
          </a:xfrm>
        </p:spPr>
        <p:txBody>
          <a:bodyPr/>
          <a:lstStyle/>
          <a:p>
            <a:pPr eaLnBrk="1" hangingPunct="1">
              <a:buFont typeface="Wingdings" panose="05000000000000000000" pitchFamily="2" charset="2"/>
              <a:buNone/>
            </a:pPr>
            <a:r>
              <a:rPr lang="en-US" altLang="zh-CN" sz="2400" b="1" dirty="0">
                <a:solidFill>
                  <a:schemeClr val="hlink"/>
                </a:solidFill>
              </a:rPr>
              <a:t>8</a:t>
            </a:r>
            <a:r>
              <a:rPr lang="zh-CN" altLang="en-US" sz="2400" b="1" dirty="0">
                <a:solidFill>
                  <a:schemeClr val="hlink"/>
                </a:solidFill>
              </a:rPr>
              <a:t>、</a:t>
            </a:r>
            <a:r>
              <a:rPr lang="en-US" altLang="zh-CN" sz="2400" b="1" dirty="0">
                <a:solidFill>
                  <a:schemeClr val="hlink"/>
                </a:solidFill>
              </a:rPr>
              <a:t>ESP</a:t>
            </a:r>
            <a:r>
              <a:rPr lang="zh-CN" altLang="en-US" sz="2400" b="1" dirty="0">
                <a:solidFill>
                  <a:schemeClr val="hlink"/>
                </a:solidFill>
              </a:rPr>
              <a:t>协议</a:t>
            </a:r>
          </a:p>
        </p:txBody>
      </p:sp>
      <p:graphicFrame>
        <p:nvGraphicFramePr>
          <p:cNvPr id="22530" name="Object 1024"/>
          <p:cNvGraphicFramePr>
            <a:graphicFrameLocks noChangeAspect="1"/>
          </p:cNvGraphicFramePr>
          <p:nvPr>
            <p:extLst>
              <p:ext uri="{D42A27DB-BD31-4B8C-83A1-F6EECF244321}">
                <p14:modId xmlns:p14="http://schemas.microsoft.com/office/powerpoint/2010/main" val="2358258054"/>
              </p:ext>
            </p:extLst>
          </p:nvPr>
        </p:nvGraphicFramePr>
        <p:xfrm>
          <a:off x="1066800" y="2159000"/>
          <a:ext cx="6477000" cy="4013200"/>
        </p:xfrm>
        <a:graphic>
          <a:graphicData uri="http://schemas.openxmlformats.org/presentationml/2006/ole">
            <mc:AlternateContent xmlns:mc="http://schemas.openxmlformats.org/markup-compatibility/2006">
              <mc:Choice xmlns:v="urn:schemas-microsoft-com:vml" Requires="v">
                <p:oleObj spid="_x0000_s68632" name="位图图像" r:id="rId3" imgW="4982270" imgH="2429214" progId="Paint.Picture">
                  <p:embed/>
                </p:oleObj>
              </mc:Choice>
              <mc:Fallback>
                <p:oleObj name="位图图像" r:id="rId3" imgW="4982270" imgH="2429214" progId="Paint.Picture">
                  <p:embed/>
                  <p:pic>
                    <p:nvPicPr>
                      <p:cNvPr id="2253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159000"/>
                        <a:ext cx="6477000" cy="4013200"/>
                      </a:xfrm>
                      <a:prstGeom prst="rect">
                        <a:avLst/>
                      </a:prstGeom>
                      <a:noFill/>
                      <a:ln>
                        <a:noFill/>
                      </a:ln>
                      <a:effectLst/>
                    </p:spPr>
                  </p:pic>
                </p:oleObj>
              </mc:Fallback>
            </mc:AlternateContent>
          </a:graphicData>
        </a:graphic>
      </p:graphicFrame>
      <p:sp>
        <p:nvSpPr>
          <p:cNvPr id="22532" name="Rectangle 5"/>
          <p:cNvSpPr>
            <a:spLocks noChangeArrowheads="1"/>
          </p:cNvSpPr>
          <p:nvPr/>
        </p:nvSpPr>
        <p:spPr bwMode="auto">
          <a:xfrm>
            <a:off x="2819400" y="6248400"/>
            <a:ext cx="2057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b="1">
                <a:latin typeface="Times New Roman" panose="02020603050405020304" pitchFamily="18" charset="0"/>
                <a:cs typeface="Times New Roman" panose="02020603050405020304" pitchFamily="18" charset="0"/>
              </a:rPr>
              <a:t>ESP</a:t>
            </a:r>
            <a:r>
              <a:rPr kumimoji="1" lang="zh-CN" altLang="en-US" b="1">
                <a:latin typeface="宋体" panose="02010600030101010101" pitchFamily="2" charset="-122"/>
              </a:rPr>
              <a:t>首部格式</a:t>
            </a:r>
            <a:r>
              <a:rPr kumimoji="1" lang="zh-CN" altLang="en-US" b="1"/>
              <a:t> </a:t>
            </a:r>
            <a:endParaRPr kumimoji="1" lang="zh-CN" altLang="en-US" b="1">
              <a:latin typeface="Times New Roman" panose="02020603050405020304" pitchFamily="18" charset="0"/>
            </a:endParaRPr>
          </a:p>
        </p:txBody>
      </p:sp>
      <p:sp>
        <p:nvSpPr>
          <p:cNvPr id="22533" name="Line 6"/>
          <p:cNvSpPr>
            <a:spLocks noChangeShapeType="1"/>
          </p:cNvSpPr>
          <p:nvPr/>
        </p:nvSpPr>
        <p:spPr bwMode="auto">
          <a:xfrm>
            <a:off x="7086600" y="388620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34" name="Line 7"/>
          <p:cNvSpPr>
            <a:spLocks noChangeShapeType="1"/>
          </p:cNvSpPr>
          <p:nvPr/>
        </p:nvSpPr>
        <p:spPr bwMode="auto">
          <a:xfrm>
            <a:off x="7086600" y="457200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35" name="Line 8"/>
          <p:cNvSpPr>
            <a:spLocks noChangeShapeType="1"/>
          </p:cNvSpPr>
          <p:nvPr/>
        </p:nvSpPr>
        <p:spPr bwMode="auto">
          <a:xfrm>
            <a:off x="7086600" y="5410200"/>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36" name="Rectangle 9"/>
          <p:cNvSpPr>
            <a:spLocks noChangeArrowheads="1"/>
          </p:cNvSpPr>
          <p:nvPr/>
        </p:nvSpPr>
        <p:spPr bwMode="auto">
          <a:xfrm>
            <a:off x="7086600" y="35814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200"/>
              <a:t>ESP Header</a:t>
            </a:r>
          </a:p>
        </p:txBody>
      </p:sp>
      <p:sp>
        <p:nvSpPr>
          <p:cNvPr id="22537" name="Rectangle 10"/>
          <p:cNvSpPr>
            <a:spLocks noChangeArrowheads="1"/>
          </p:cNvSpPr>
          <p:nvPr/>
        </p:nvSpPr>
        <p:spPr bwMode="auto">
          <a:xfrm>
            <a:off x="7010400" y="51054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200"/>
              <a:t>ESP Trailer</a:t>
            </a:r>
          </a:p>
        </p:txBody>
      </p:sp>
      <p:sp>
        <p:nvSpPr>
          <p:cNvPr id="22538" name="Line 11"/>
          <p:cNvSpPr>
            <a:spLocks noChangeShapeType="1"/>
          </p:cNvSpPr>
          <p:nvPr/>
        </p:nvSpPr>
        <p:spPr bwMode="auto">
          <a:xfrm>
            <a:off x="7086600" y="5791200"/>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39" name="Rectangle 12"/>
          <p:cNvSpPr>
            <a:spLocks noChangeArrowheads="1"/>
          </p:cNvSpPr>
          <p:nvPr/>
        </p:nvSpPr>
        <p:spPr bwMode="auto">
          <a:xfrm>
            <a:off x="7086600" y="5486400"/>
            <a:ext cx="1143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200"/>
              <a:t>ESP Auth. Data</a:t>
            </a:r>
          </a:p>
        </p:txBody>
      </p:sp>
      <p:sp>
        <p:nvSpPr>
          <p:cNvPr id="22540" name="Rectangle 13"/>
          <p:cNvSpPr>
            <a:spLocks noChangeArrowheads="1"/>
          </p:cNvSpPr>
          <p:nvPr/>
        </p:nvSpPr>
        <p:spPr bwMode="auto">
          <a:xfrm>
            <a:off x="7010400" y="4267200"/>
            <a:ext cx="1143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200"/>
              <a:t>Payload Data</a:t>
            </a:r>
          </a:p>
        </p:txBody>
      </p:sp>
      <p:sp>
        <p:nvSpPr>
          <p:cNvPr id="13" name="Rectangle 2"/>
          <p:cNvSpPr>
            <a:spLocks noGrp="1" noChangeArrowheads="1"/>
          </p:cNvSpPr>
          <p:nvPr>
            <p:ph type="title"/>
          </p:nvPr>
        </p:nvSpPr>
        <p:spPr>
          <a:xfrm>
            <a:off x="838200" y="214313"/>
            <a:ext cx="7793038" cy="1004887"/>
          </a:xfrm>
        </p:spPr>
        <p:txBody>
          <a:bodyPr/>
          <a:lstStyle/>
          <a:p>
            <a:pPr eaLnBrk="1" hangingPunct="1"/>
            <a:r>
              <a:rPr lang="en-US" altLang="zh-CN" dirty="0"/>
              <a:t>11.4 </a:t>
            </a:r>
            <a:r>
              <a:rPr lang="zh-CN" altLang="en-US" dirty="0"/>
              <a:t>网络层安全协议</a:t>
            </a:r>
            <a:r>
              <a:rPr lang="en-US" altLang="zh-CN" dirty="0"/>
              <a:t>---IPSec</a:t>
            </a:r>
          </a:p>
        </p:txBody>
      </p:sp>
    </p:spTree>
    <p:extLst>
      <p:ext uri="{BB962C8B-B14F-4D97-AF65-F5344CB8AC3E}">
        <p14:creationId xmlns:p14="http://schemas.microsoft.com/office/powerpoint/2010/main" val="11597520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5"/>
          <p:cNvSpPr>
            <a:spLocks noChangeArrowheads="1"/>
          </p:cNvSpPr>
          <p:nvPr/>
        </p:nvSpPr>
        <p:spPr bwMode="auto">
          <a:xfrm>
            <a:off x="482600" y="330200"/>
            <a:ext cx="3048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800" b="1" dirty="0">
                <a:solidFill>
                  <a:schemeClr val="hlink"/>
                </a:solidFill>
              </a:rPr>
              <a:t>ESP-</a:t>
            </a:r>
            <a:r>
              <a:rPr lang="zh-CN" altLang="en-US" sz="2800" b="1" dirty="0">
                <a:solidFill>
                  <a:schemeClr val="hlink"/>
                </a:solidFill>
              </a:rPr>
              <a:t>传输模式</a:t>
            </a:r>
          </a:p>
        </p:txBody>
      </p:sp>
      <p:grpSp>
        <p:nvGrpSpPr>
          <p:cNvPr id="23556" name="Group 10"/>
          <p:cNvGrpSpPr>
            <a:grpSpLocks/>
          </p:cNvGrpSpPr>
          <p:nvPr/>
        </p:nvGrpSpPr>
        <p:grpSpPr bwMode="auto">
          <a:xfrm>
            <a:off x="152400" y="1490663"/>
            <a:ext cx="8763000" cy="4529137"/>
            <a:chOff x="96" y="939"/>
            <a:chExt cx="5520" cy="2853"/>
          </a:xfrm>
        </p:grpSpPr>
        <p:graphicFrame>
          <p:nvGraphicFramePr>
            <p:cNvPr id="23554" name="Object 1024"/>
            <p:cNvGraphicFramePr>
              <a:graphicFrameLocks noChangeAspect="1"/>
            </p:cNvGraphicFramePr>
            <p:nvPr/>
          </p:nvGraphicFramePr>
          <p:xfrm>
            <a:off x="96" y="939"/>
            <a:ext cx="5520" cy="2853"/>
          </p:xfrm>
          <a:graphic>
            <a:graphicData uri="http://schemas.openxmlformats.org/presentationml/2006/ole">
              <mc:AlternateContent xmlns:mc="http://schemas.openxmlformats.org/markup-compatibility/2006">
                <mc:Choice xmlns:v="urn:schemas-microsoft-com:vml" Requires="v">
                  <p:oleObj spid="_x0000_s69656" name="位图图像" r:id="rId3" imgW="7535327" imgH="3877216" progId="Paint.Picture">
                    <p:embed/>
                  </p:oleObj>
                </mc:Choice>
                <mc:Fallback>
                  <p:oleObj name="位图图像" r:id="rId3" imgW="7535327" imgH="3877216" progId="Paint.Picture">
                    <p:embed/>
                    <p:pic>
                      <p:nvPicPr>
                        <p:cNvPr id="23554"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 y="939"/>
                          <a:ext cx="5520" cy="2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7" name="Rectangle 7"/>
            <p:cNvSpPr>
              <a:spLocks noChangeArrowheads="1"/>
            </p:cNvSpPr>
            <p:nvPr/>
          </p:nvSpPr>
          <p:spPr bwMode="auto">
            <a:xfrm>
              <a:off x="1344" y="2976"/>
              <a:ext cx="1056" cy="336"/>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200"/>
                <a:t>Ext. headers</a:t>
              </a:r>
            </a:p>
            <a:p>
              <a:pPr algn="ctr" eaLnBrk="1" hangingPunct="1"/>
              <a:r>
                <a:rPr lang="en-US" altLang="zh-CN" sz="1200"/>
                <a:t>(if present)</a:t>
              </a:r>
            </a:p>
          </p:txBody>
        </p:sp>
        <p:sp>
          <p:nvSpPr>
            <p:cNvPr id="23558" name="Rectangle 8"/>
            <p:cNvSpPr>
              <a:spLocks noChangeArrowheads="1"/>
            </p:cNvSpPr>
            <p:nvPr/>
          </p:nvSpPr>
          <p:spPr bwMode="auto">
            <a:xfrm>
              <a:off x="2802" y="2967"/>
              <a:ext cx="240" cy="336"/>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200"/>
                <a:t>Ext.</a:t>
              </a:r>
            </a:p>
            <a:p>
              <a:pPr algn="ctr" eaLnBrk="1" hangingPunct="1"/>
              <a:r>
                <a:rPr lang="en-US" altLang="zh-CN" sz="1200"/>
                <a:t> hrs</a:t>
              </a:r>
            </a:p>
          </p:txBody>
        </p:sp>
      </p:grpSp>
    </p:spTree>
    <p:extLst>
      <p:ext uri="{BB962C8B-B14F-4D97-AF65-F5344CB8AC3E}">
        <p14:creationId xmlns:p14="http://schemas.microsoft.com/office/powerpoint/2010/main" val="34883236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1024"/>
          <p:cNvGraphicFramePr>
            <a:graphicFrameLocks noChangeAspect="1"/>
          </p:cNvGraphicFramePr>
          <p:nvPr/>
        </p:nvGraphicFramePr>
        <p:xfrm>
          <a:off x="304800" y="1457325"/>
          <a:ext cx="8382000" cy="3943350"/>
        </p:xfrm>
        <a:graphic>
          <a:graphicData uri="http://schemas.openxmlformats.org/presentationml/2006/ole">
            <mc:AlternateContent xmlns:mc="http://schemas.openxmlformats.org/markup-compatibility/2006">
              <mc:Choice xmlns:v="urn:schemas-microsoft-com:vml" Requires="v">
                <p:oleObj spid="_x0000_s70680" name="位图图像" r:id="rId3" imgW="8028571" imgH="3943901" progId="Paint.Picture">
                  <p:embed/>
                </p:oleObj>
              </mc:Choice>
              <mc:Fallback>
                <p:oleObj name="位图图像" r:id="rId3" imgW="8028571" imgH="3943901" progId="Paint.Picture">
                  <p:embed/>
                  <p:pic>
                    <p:nvPicPr>
                      <p:cNvPr id="24578"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457325"/>
                        <a:ext cx="838200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79" name="Rectangle 5"/>
          <p:cNvSpPr>
            <a:spLocks noChangeArrowheads="1"/>
          </p:cNvSpPr>
          <p:nvPr/>
        </p:nvSpPr>
        <p:spPr bwMode="auto">
          <a:xfrm>
            <a:off x="3352800" y="5867400"/>
            <a:ext cx="3048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800" b="1">
                <a:solidFill>
                  <a:schemeClr val="hlink"/>
                </a:solidFill>
              </a:rPr>
              <a:t>ESP-</a:t>
            </a:r>
            <a:r>
              <a:rPr lang="zh-CN" altLang="en-US" sz="1800" b="1">
                <a:solidFill>
                  <a:schemeClr val="hlink"/>
                </a:solidFill>
              </a:rPr>
              <a:t>隧道模式</a:t>
            </a:r>
          </a:p>
        </p:txBody>
      </p:sp>
      <p:sp>
        <p:nvSpPr>
          <p:cNvPr id="4" name="Rectangle 2"/>
          <p:cNvSpPr>
            <a:spLocks noGrp="1" noChangeArrowheads="1"/>
          </p:cNvSpPr>
          <p:nvPr>
            <p:ph type="title"/>
          </p:nvPr>
        </p:nvSpPr>
        <p:spPr>
          <a:xfrm>
            <a:off x="838200" y="214313"/>
            <a:ext cx="7793038" cy="1004887"/>
          </a:xfrm>
        </p:spPr>
        <p:txBody>
          <a:bodyPr/>
          <a:lstStyle/>
          <a:p>
            <a:pPr eaLnBrk="1" hangingPunct="1"/>
            <a:r>
              <a:rPr lang="en-US" altLang="zh-CN" dirty="0"/>
              <a:t>11.4 </a:t>
            </a:r>
            <a:r>
              <a:rPr lang="zh-CN" altLang="en-US" dirty="0"/>
              <a:t>网络层安全协议</a:t>
            </a:r>
            <a:r>
              <a:rPr lang="en-US" altLang="zh-CN" dirty="0"/>
              <a:t>---IPSec</a:t>
            </a:r>
          </a:p>
        </p:txBody>
      </p:sp>
    </p:spTree>
    <p:extLst>
      <p:ext uri="{BB962C8B-B14F-4D97-AF65-F5344CB8AC3E}">
        <p14:creationId xmlns:p14="http://schemas.microsoft.com/office/powerpoint/2010/main" val="20320335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ext Box 2"/>
          <p:cNvSpPr txBox="1">
            <a:spLocks noChangeArrowheads="1"/>
          </p:cNvSpPr>
          <p:nvPr/>
        </p:nvSpPr>
        <p:spPr bwMode="auto">
          <a:xfrm>
            <a:off x="2971800" y="228600"/>
            <a:ext cx="3962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zh-CN" altLang="en-US" sz="2000">
                <a:latin typeface="Times New Roman" panose="02020603050405020304" pitchFamily="18" charset="0"/>
              </a:rPr>
              <a:t>传输模式下的</a:t>
            </a:r>
            <a:r>
              <a:rPr lang="en-US" altLang="zh-CN" sz="2000">
                <a:latin typeface="Times New Roman" panose="02020603050405020304" pitchFamily="18" charset="0"/>
              </a:rPr>
              <a:t>ESP</a:t>
            </a:r>
            <a:r>
              <a:rPr lang="zh-CN" altLang="en-US" sz="2000">
                <a:latin typeface="Times New Roman" panose="02020603050405020304" pitchFamily="18" charset="0"/>
              </a:rPr>
              <a:t>工作原理</a:t>
            </a:r>
          </a:p>
        </p:txBody>
      </p:sp>
      <p:pic>
        <p:nvPicPr>
          <p:cNvPr id="214019"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715000"/>
            <a:ext cx="685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4020"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5638800"/>
            <a:ext cx="685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4021" name="Group 5"/>
          <p:cNvGrpSpPr>
            <a:grpSpLocks/>
          </p:cNvGrpSpPr>
          <p:nvPr/>
        </p:nvGrpSpPr>
        <p:grpSpPr bwMode="auto">
          <a:xfrm>
            <a:off x="2209800" y="762000"/>
            <a:ext cx="4335463" cy="1447800"/>
            <a:chOff x="1680" y="1152"/>
            <a:chExt cx="2731" cy="912"/>
          </a:xfrm>
        </p:grpSpPr>
        <p:pic>
          <p:nvPicPr>
            <p:cNvPr id="214022" name="Picture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0" y="1152"/>
              <a:ext cx="2731"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14023" name="Text Box 7"/>
            <p:cNvSpPr txBox="1">
              <a:spLocks noChangeArrowheads="1"/>
            </p:cNvSpPr>
            <p:nvPr/>
          </p:nvSpPr>
          <p:spPr bwMode="auto">
            <a:xfrm>
              <a:off x="2496" y="1440"/>
              <a:ext cx="124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en-US" altLang="zh-CN" sz="2800" b="1">
                  <a:latin typeface="Times New Roman" panose="02020603050405020304" pitchFamily="18" charset="0"/>
                </a:rPr>
                <a:t>Internet</a:t>
              </a:r>
            </a:p>
          </p:txBody>
        </p:sp>
      </p:grpSp>
      <p:graphicFrame>
        <p:nvGraphicFramePr>
          <p:cNvPr id="214024" name="Object 8"/>
          <p:cNvGraphicFramePr>
            <a:graphicFrameLocks noChangeAspect="1"/>
          </p:cNvGraphicFramePr>
          <p:nvPr/>
        </p:nvGraphicFramePr>
        <p:xfrm>
          <a:off x="228600" y="4114800"/>
          <a:ext cx="762000" cy="338138"/>
        </p:xfrm>
        <a:graphic>
          <a:graphicData uri="http://schemas.openxmlformats.org/presentationml/2006/ole">
            <mc:AlternateContent xmlns:mc="http://schemas.openxmlformats.org/markup-compatibility/2006">
              <mc:Choice xmlns:v="urn:schemas-microsoft-com:vml" Requires="v">
                <p:oleObj spid="_x0000_s88096" name="文档" r:id="rId5" imgW="886320" imgH="937800" progId="Word.Document.8">
                  <p:embed/>
                </p:oleObj>
              </mc:Choice>
              <mc:Fallback>
                <p:oleObj name="文档" r:id="rId5" imgW="886320" imgH="937800" progId="Word.Document.8">
                  <p:embed/>
                  <p:pic>
                    <p:nvPicPr>
                      <p:cNvPr id="214024"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4114800"/>
                        <a:ext cx="7620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14025" name="Group 9"/>
          <p:cNvGrpSpPr>
            <a:grpSpLocks/>
          </p:cNvGrpSpPr>
          <p:nvPr/>
        </p:nvGrpSpPr>
        <p:grpSpPr bwMode="auto">
          <a:xfrm>
            <a:off x="1905000" y="5867400"/>
            <a:ext cx="1843088" cy="249238"/>
            <a:chOff x="1200" y="3696"/>
            <a:chExt cx="1161" cy="157"/>
          </a:xfrm>
        </p:grpSpPr>
        <p:sp>
          <p:nvSpPr>
            <p:cNvPr id="214026" name="Rectangle 10"/>
            <p:cNvSpPr>
              <a:spLocks noChangeArrowheads="1"/>
            </p:cNvSpPr>
            <p:nvPr/>
          </p:nvSpPr>
          <p:spPr bwMode="auto">
            <a:xfrm>
              <a:off x="1593" y="3696"/>
              <a:ext cx="768" cy="157"/>
            </a:xfrm>
            <a:prstGeom prst="rect">
              <a:avLst/>
            </a:prstGeom>
            <a:solidFill>
              <a:srgbClr val="008080"/>
            </a:solidFill>
            <a:ln>
              <a:noFill/>
            </a:ln>
            <a:effectLst/>
            <a:extLs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000">
                  <a:solidFill>
                    <a:srgbClr val="FF3300"/>
                  </a:solidFill>
                  <a:effectLst>
                    <a:outerShdw blurRad="38100" dist="38100" dir="2700000" algn="tl">
                      <a:srgbClr val="000000"/>
                    </a:outerShdw>
                  </a:effectLst>
                </a:rPr>
                <a:t>负    载</a:t>
              </a:r>
            </a:p>
          </p:txBody>
        </p:sp>
        <p:sp>
          <p:nvSpPr>
            <p:cNvPr id="214027" name="Rectangle 11"/>
            <p:cNvSpPr>
              <a:spLocks noChangeArrowheads="1"/>
            </p:cNvSpPr>
            <p:nvPr/>
          </p:nvSpPr>
          <p:spPr bwMode="auto">
            <a:xfrm>
              <a:off x="1200" y="3696"/>
              <a:ext cx="393" cy="157"/>
            </a:xfrm>
            <a:prstGeom prst="rect">
              <a:avLst/>
            </a:prstGeom>
            <a:solidFill>
              <a:srgbClr val="DC94F6"/>
            </a:solidFill>
            <a:ln>
              <a:noFill/>
            </a:ln>
            <a:effectLst/>
            <a:extLs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t>IP</a:t>
              </a:r>
              <a:r>
                <a:rPr lang="zh-CN" altLang="en-US" sz="1000"/>
                <a:t>头部</a:t>
              </a:r>
            </a:p>
          </p:txBody>
        </p:sp>
      </p:grpSp>
      <p:sp>
        <p:nvSpPr>
          <p:cNvPr id="214028" name="Text Box 12"/>
          <p:cNvSpPr txBox="1">
            <a:spLocks noChangeArrowheads="1"/>
          </p:cNvSpPr>
          <p:nvPr/>
        </p:nvSpPr>
        <p:spPr bwMode="auto">
          <a:xfrm>
            <a:off x="228600" y="6248400"/>
            <a:ext cx="1219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en-US" altLang="zh-CN" sz="1400" b="1">
                <a:solidFill>
                  <a:schemeClr val="hlink"/>
                </a:solidFill>
                <a:latin typeface="Times New Roman" panose="02020603050405020304" pitchFamily="18" charset="0"/>
              </a:rPr>
              <a:t>Host A</a:t>
            </a:r>
          </a:p>
        </p:txBody>
      </p:sp>
      <p:sp>
        <p:nvSpPr>
          <p:cNvPr id="214029" name="Text Box 13"/>
          <p:cNvSpPr txBox="1">
            <a:spLocks noChangeArrowheads="1"/>
          </p:cNvSpPr>
          <p:nvPr/>
        </p:nvSpPr>
        <p:spPr bwMode="auto">
          <a:xfrm>
            <a:off x="7620000" y="6248400"/>
            <a:ext cx="11430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en-US" altLang="zh-CN" sz="1400" b="1">
                <a:solidFill>
                  <a:schemeClr val="accent2"/>
                </a:solidFill>
                <a:latin typeface="Times New Roman" panose="02020603050405020304" pitchFamily="18" charset="0"/>
              </a:rPr>
              <a:t>Host B</a:t>
            </a:r>
          </a:p>
        </p:txBody>
      </p:sp>
      <p:sp>
        <p:nvSpPr>
          <p:cNvPr id="214030" name="Line 14"/>
          <p:cNvSpPr>
            <a:spLocks noChangeShapeType="1"/>
          </p:cNvSpPr>
          <p:nvPr/>
        </p:nvSpPr>
        <p:spPr bwMode="auto">
          <a:xfrm>
            <a:off x="990600" y="6019800"/>
            <a:ext cx="914400"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31" name="Line 15"/>
          <p:cNvSpPr>
            <a:spLocks noChangeShapeType="1"/>
          </p:cNvSpPr>
          <p:nvPr/>
        </p:nvSpPr>
        <p:spPr bwMode="auto">
          <a:xfrm flipV="1">
            <a:off x="3810000" y="6019800"/>
            <a:ext cx="533400" cy="7938"/>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32" name="Line 16"/>
          <p:cNvSpPr>
            <a:spLocks noChangeShapeType="1"/>
          </p:cNvSpPr>
          <p:nvPr/>
        </p:nvSpPr>
        <p:spPr bwMode="auto">
          <a:xfrm flipH="1" flipV="1">
            <a:off x="3429000" y="5029200"/>
            <a:ext cx="990600" cy="9906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33" name="Line 17"/>
          <p:cNvSpPr>
            <a:spLocks noChangeShapeType="1"/>
          </p:cNvSpPr>
          <p:nvPr/>
        </p:nvSpPr>
        <p:spPr bwMode="auto">
          <a:xfrm flipH="1">
            <a:off x="685800" y="5029200"/>
            <a:ext cx="2667000"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34" name="Line 18"/>
          <p:cNvSpPr>
            <a:spLocks noChangeShapeType="1"/>
          </p:cNvSpPr>
          <p:nvPr/>
        </p:nvSpPr>
        <p:spPr bwMode="auto">
          <a:xfrm flipV="1">
            <a:off x="685800" y="4495800"/>
            <a:ext cx="0" cy="5334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35" name="Line 19"/>
          <p:cNvSpPr>
            <a:spLocks noChangeShapeType="1"/>
          </p:cNvSpPr>
          <p:nvPr/>
        </p:nvSpPr>
        <p:spPr bwMode="auto">
          <a:xfrm flipV="1">
            <a:off x="685800" y="3048000"/>
            <a:ext cx="457200" cy="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36" name="Line 20"/>
          <p:cNvSpPr>
            <a:spLocks noChangeShapeType="1"/>
          </p:cNvSpPr>
          <p:nvPr/>
        </p:nvSpPr>
        <p:spPr bwMode="auto">
          <a:xfrm>
            <a:off x="4343400" y="3048000"/>
            <a:ext cx="609600" cy="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37" name="Line 21"/>
          <p:cNvSpPr>
            <a:spLocks noChangeShapeType="1"/>
          </p:cNvSpPr>
          <p:nvPr/>
        </p:nvSpPr>
        <p:spPr bwMode="auto">
          <a:xfrm flipH="1" flipV="1">
            <a:off x="533400" y="1676400"/>
            <a:ext cx="4419600" cy="91440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38" name="Line 22"/>
          <p:cNvSpPr>
            <a:spLocks noChangeShapeType="1"/>
          </p:cNvSpPr>
          <p:nvPr/>
        </p:nvSpPr>
        <p:spPr bwMode="auto">
          <a:xfrm>
            <a:off x="914400" y="1676400"/>
            <a:ext cx="1371600" cy="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39" name="Line 23"/>
          <p:cNvSpPr>
            <a:spLocks noChangeShapeType="1"/>
          </p:cNvSpPr>
          <p:nvPr/>
        </p:nvSpPr>
        <p:spPr bwMode="auto">
          <a:xfrm flipV="1">
            <a:off x="6477000" y="1600200"/>
            <a:ext cx="2438400" cy="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40" name="Line 24"/>
          <p:cNvSpPr>
            <a:spLocks noChangeShapeType="1"/>
          </p:cNvSpPr>
          <p:nvPr/>
        </p:nvSpPr>
        <p:spPr bwMode="auto">
          <a:xfrm flipV="1">
            <a:off x="4953000" y="2590800"/>
            <a:ext cx="0" cy="45720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41" name="Line 25"/>
          <p:cNvSpPr>
            <a:spLocks noChangeShapeType="1"/>
          </p:cNvSpPr>
          <p:nvPr/>
        </p:nvSpPr>
        <p:spPr bwMode="auto">
          <a:xfrm>
            <a:off x="8915400" y="1676400"/>
            <a:ext cx="0" cy="205740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42" name="Line 26"/>
          <p:cNvSpPr>
            <a:spLocks noChangeShapeType="1"/>
          </p:cNvSpPr>
          <p:nvPr/>
        </p:nvSpPr>
        <p:spPr bwMode="auto">
          <a:xfrm flipH="1">
            <a:off x="7620000" y="4876800"/>
            <a:ext cx="838200" cy="0"/>
          </a:xfrm>
          <a:prstGeom prst="line">
            <a:avLst/>
          </a:prstGeom>
          <a:noFill/>
          <a:ln w="38100">
            <a:solidFill>
              <a:schemeClr va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43" name="Line 27"/>
          <p:cNvSpPr>
            <a:spLocks noChangeShapeType="1"/>
          </p:cNvSpPr>
          <p:nvPr/>
        </p:nvSpPr>
        <p:spPr bwMode="auto">
          <a:xfrm>
            <a:off x="8458200" y="4876800"/>
            <a:ext cx="0" cy="7620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44" name="Line 28"/>
          <p:cNvSpPr>
            <a:spLocks noChangeShapeType="1"/>
          </p:cNvSpPr>
          <p:nvPr/>
        </p:nvSpPr>
        <p:spPr bwMode="auto">
          <a:xfrm flipV="1">
            <a:off x="685800" y="3048000"/>
            <a:ext cx="0" cy="106680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45" name="Text Box 29"/>
          <p:cNvSpPr txBox="1">
            <a:spLocks noChangeArrowheads="1"/>
          </p:cNvSpPr>
          <p:nvPr/>
        </p:nvSpPr>
        <p:spPr bwMode="auto">
          <a:xfrm>
            <a:off x="762000" y="4495800"/>
            <a:ext cx="1066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en-US" altLang="zh-CN" sz="1400">
                <a:latin typeface="Times New Roman" panose="02020603050405020304" pitchFamily="18" charset="0"/>
              </a:rPr>
              <a:t>VPN</a:t>
            </a:r>
            <a:r>
              <a:rPr lang="zh-CN" altLang="en-US" sz="1400">
                <a:latin typeface="Times New Roman" panose="02020603050405020304" pitchFamily="18" charset="0"/>
              </a:rPr>
              <a:t>网关</a:t>
            </a:r>
          </a:p>
        </p:txBody>
      </p:sp>
      <p:sp>
        <p:nvSpPr>
          <p:cNvPr id="214046" name="Text Box 30"/>
          <p:cNvSpPr txBox="1">
            <a:spLocks noChangeArrowheads="1"/>
          </p:cNvSpPr>
          <p:nvPr/>
        </p:nvSpPr>
        <p:spPr bwMode="auto">
          <a:xfrm>
            <a:off x="3886200" y="3352800"/>
            <a:ext cx="1066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en-US" altLang="zh-CN" sz="1400">
                <a:latin typeface="Times New Roman" panose="02020603050405020304" pitchFamily="18" charset="0"/>
              </a:rPr>
              <a:t>VPN</a:t>
            </a:r>
            <a:r>
              <a:rPr lang="zh-CN" altLang="en-US" sz="1400">
                <a:latin typeface="Times New Roman" panose="02020603050405020304" pitchFamily="18" charset="0"/>
              </a:rPr>
              <a:t>网关</a:t>
            </a:r>
          </a:p>
        </p:txBody>
      </p:sp>
      <p:sp>
        <p:nvSpPr>
          <p:cNvPr id="214047" name="Line 31"/>
          <p:cNvSpPr>
            <a:spLocks noChangeShapeType="1"/>
          </p:cNvSpPr>
          <p:nvPr/>
        </p:nvSpPr>
        <p:spPr bwMode="auto">
          <a:xfrm flipH="1">
            <a:off x="8382000" y="3810000"/>
            <a:ext cx="533400" cy="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48" name="Line 32"/>
          <p:cNvSpPr>
            <a:spLocks noChangeShapeType="1"/>
          </p:cNvSpPr>
          <p:nvPr/>
        </p:nvSpPr>
        <p:spPr bwMode="auto">
          <a:xfrm flipH="1">
            <a:off x="4724400" y="3810000"/>
            <a:ext cx="533400" cy="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aphicFrame>
        <p:nvGraphicFramePr>
          <p:cNvPr id="214049" name="Object 33"/>
          <p:cNvGraphicFramePr>
            <a:graphicFrameLocks noChangeAspect="1"/>
          </p:cNvGraphicFramePr>
          <p:nvPr/>
        </p:nvGraphicFramePr>
        <p:xfrm>
          <a:off x="3962400" y="3657600"/>
          <a:ext cx="762000" cy="338138"/>
        </p:xfrm>
        <a:graphic>
          <a:graphicData uri="http://schemas.openxmlformats.org/presentationml/2006/ole">
            <mc:AlternateContent xmlns:mc="http://schemas.openxmlformats.org/markup-compatibility/2006">
              <mc:Choice xmlns:v="urn:schemas-microsoft-com:vml" Requires="v">
                <p:oleObj spid="_x0000_s88097" name="文档" r:id="rId7" imgW="886320" imgH="937800" progId="Word.Document.8">
                  <p:embed/>
                </p:oleObj>
              </mc:Choice>
              <mc:Fallback>
                <p:oleObj name="文档" r:id="rId7" imgW="886320" imgH="937800" progId="Word.Document.8">
                  <p:embed/>
                  <p:pic>
                    <p:nvPicPr>
                      <p:cNvPr id="214049"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400" y="3657600"/>
                        <a:ext cx="7620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4050" name="Line 34"/>
          <p:cNvSpPr>
            <a:spLocks noChangeShapeType="1"/>
          </p:cNvSpPr>
          <p:nvPr/>
        </p:nvSpPr>
        <p:spPr bwMode="auto">
          <a:xfrm>
            <a:off x="4343400" y="4038600"/>
            <a:ext cx="0" cy="9144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51" name="Line 35"/>
          <p:cNvSpPr>
            <a:spLocks noChangeShapeType="1"/>
          </p:cNvSpPr>
          <p:nvPr/>
        </p:nvSpPr>
        <p:spPr bwMode="auto">
          <a:xfrm>
            <a:off x="4419600" y="4953000"/>
            <a:ext cx="1371600"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nvGrpSpPr>
          <p:cNvPr id="214052" name="Group 36"/>
          <p:cNvGrpSpPr>
            <a:grpSpLocks/>
          </p:cNvGrpSpPr>
          <p:nvPr/>
        </p:nvGrpSpPr>
        <p:grpSpPr bwMode="auto">
          <a:xfrm>
            <a:off x="5791200" y="4800600"/>
            <a:ext cx="1843088" cy="249238"/>
            <a:chOff x="3648" y="3024"/>
            <a:chExt cx="1161" cy="157"/>
          </a:xfrm>
        </p:grpSpPr>
        <p:sp>
          <p:nvSpPr>
            <p:cNvPr id="214053" name="Rectangle 37"/>
            <p:cNvSpPr>
              <a:spLocks noChangeArrowheads="1"/>
            </p:cNvSpPr>
            <p:nvPr/>
          </p:nvSpPr>
          <p:spPr bwMode="auto">
            <a:xfrm>
              <a:off x="4041" y="3024"/>
              <a:ext cx="768" cy="157"/>
            </a:xfrm>
            <a:prstGeom prst="rect">
              <a:avLst/>
            </a:prstGeom>
            <a:solidFill>
              <a:srgbClr val="008080"/>
            </a:solidFill>
            <a:ln>
              <a:noFill/>
            </a:ln>
            <a:effectLst/>
            <a:extLs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000">
                  <a:solidFill>
                    <a:srgbClr val="FF3300"/>
                  </a:solidFill>
                  <a:effectLst>
                    <a:outerShdw blurRad="38100" dist="38100" dir="2700000" algn="tl">
                      <a:srgbClr val="000000"/>
                    </a:outerShdw>
                  </a:effectLst>
                </a:rPr>
                <a:t>负    载</a:t>
              </a:r>
            </a:p>
          </p:txBody>
        </p:sp>
        <p:sp>
          <p:nvSpPr>
            <p:cNvPr id="214054" name="Rectangle 38"/>
            <p:cNvSpPr>
              <a:spLocks noChangeArrowheads="1"/>
            </p:cNvSpPr>
            <p:nvPr/>
          </p:nvSpPr>
          <p:spPr bwMode="auto">
            <a:xfrm>
              <a:off x="3648" y="3024"/>
              <a:ext cx="393" cy="157"/>
            </a:xfrm>
            <a:prstGeom prst="rect">
              <a:avLst/>
            </a:prstGeom>
            <a:solidFill>
              <a:srgbClr val="DC94F6"/>
            </a:solidFill>
            <a:ln>
              <a:noFill/>
            </a:ln>
            <a:effectLst/>
            <a:extLs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t>IP</a:t>
              </a:r>
              <a:r>
                <a:rPr lang="zh-CN" altLang="en-US" sz="1000"/>
                <a:t>头部</a:t>
              </a:r>
            </a:p>
          </p:txBody>
        </p:sp>
      </p:grpSp>
      <p:sp>
        <p:nvSpPr>
          <p:cNvPr id="214055" name="Text Box 39"/>
          <p:cNvSpPr txBox="1">
            <a:spLocks noChangeArrowheads="1"/>
          </p:cNvSpPr>
          <p:nvPr/>
        </p:nvSpPr>
        <p:spPr bwMode="auto">
          <a:xfrm>
            <a:off x="457200" y="3733800"/>
            <a:ext cx="22860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zh-CN" altLang="en-US" sz="1400">
                <a:latin typeface="Times New Roman" panose="02020603050405020304" pitchFamily="18" charset="0"/>
              </a:rPr>
              <a:t>经过</a:t>
            </a:r>
            <a:r>
              <a:rPr lang="en-US" altLang="zh-CN" sz="1400">
                <a:latin typeface="Times New Roman" panose="02020603050405020304" pitchFamily="18" charset="0"/>
              </a:rPr>
              <a:t>IPSec </a:t>
            </a:r>
            <a:r>
              <a:rPr lang="zh-CN" altLang="en-US" sz="1400">
                <a:latin typeface="Times New Roman" panose="02020603050405020304" pitchFamily="18" charset="0"/>
              </a:rPr>
              <a:t>核心处理以后</a:t>
            </a:r>
          </a:p>
        </p:txBody>
      </p:sp>
      <p:sp>
        <p:nvSpPr>
          <p:cNvPr id="214056" name="Text Box 40"/>
          <p:cNvSpPr txBox="1">
            <a:spLocks noChangeArrowheads="1"/>
          </p:cNvSpPr>
          <p:nvPr/>
        </p:nvSpPr>
        <p:spPr bwMode="auto">
          <a:xfrm>
            <a:off x="3124200" y="4114800"/>
            <a:ext cx="22860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zh-CN" altLang="en-US" sz="1400">
                <a:latin typeface="Times New Roman" panose="02020603050405020304" pitchFamily="18" charset="0"/>
              </a:rPr>
              <a:t>经过</a:t>
            </a:r>
            <a:r>
              <a:rPr lang="en-US" altLang="zh-CN" sz="1400">
                <a:latin typeface="Times New Roman" panose="02020603050405020304" pitchFamily="18" charset="0"/>
              </a:rPr>
              <a:t>IPSec </a:t>
            </a:r>
            <a:r>
              <a:rPr lang="zh-CN" altLang="en-US" sz="1400">
                <a:latin typeface="Times New Roman" panose="02020603050405020304" pitchFamily="18" charset="0"/>
              </a:rPr>
              <a:t>核心处理以后</a:t>
            </a:r>
          </a:p>
        </p:txBody>
      </p:sp>
      <p:grpSp>
        <p:nvGrpSpPr>
          <p:cNvPr id="214057" name="Group 41"/>
          <p:cNvGrpSpPr>
            <a:grpSpLocks/>
          </p:cNvGrpSpPr>
          <p:nvPr/>
        </p:nvGrpSpPr>
        <p:grpSpPr bwMode="auto">
          <a:xfrm>
            <a:off x="1143000" y="2895600"/>
            <a:ext cx="3178175" cy="762000"/>
            <a:chOff x="720" y="1824"/>
            <a:chExt cx="2002" cy="480"/>
          </a:xfrm>
        </p:grpSpPr>
        <p:sp>
          <p:nvSpPr>
            <p:cNvPr id="214058" name="Line 42"/>
            <p:cNvSpPr>
              <a:spLocks noChangeShapeType="1"/>
            </p:cNvSpPr>
            <p:nvPr/>
          </p:nvSpPr>
          <p:spPr bwMode="auto">
            <a:xfrm>
              <a:off x="1392" y="1968"/>
              <a:ext cx="0" cy="192"/>
            </a:xfrm>
            <a:prstGeom prst="line">
              <a:avLst/>
            </a:prstGeom>
            <a:noFill/>
            <a:ln w="3175">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nvGrpSpPr>
            <p:cNvPr id="214059" name="Group 43"/>
            <p:cNvGrpSpPr>
              <a:grpSpLocks/>
            </p:cNvGrpSpPr>
            <p:nvPr/>
          </p:nvGrpSpPr>
          <p:grpSpPr bwMode="auto">
            <a:xfrm>
              <a:off x="720" y="1824"/>
              <a:ext cx="2002" cy="157"/>
              <a:chOff x="3312" y="1776"/>
              <a:chExt cx="2002" cy="157"/>
            </a:xfrm>
          </p:grpSpPr>
          <p:sp>
            <p:nvSpPr>
              <p:cNvPr id="214060" name="Rectangle 44"/>
              <p:cNvSpPr>
                <a:spLocks noChangeArrowheads="1"/>
              </p:cNvSpPr>
              <p:nvPr/>
            </p:nvSpPr>
            <p:spPr bwMode="auto">
              <a:xfrm>
                <a:off x="4841" y="1776"/>
                <a:ext cx="473" cy="157"/>
              </a:xfrm>
              <a:prstGeom prst="rect">
                <a:avLst/>
              </a:prstGeom>
              <a:solidFill>
                <a:srgbClr val="FF9933"/>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solidFill>
                      <a:schemeClr val="tx2"/>
                    </a:solidFill>
                  </a:rPr>
                  <a:t>ESP</a:t>
                </a:r>
                <a:r>
                  <a:rPr lang="zh-CN" altLang="en-US" sz="1000">
                    <a:solidFill>
                      <a:schemeClr val="tx2"/>
                    </a:solidFill>
                  </a:rPr>
                  <a:t>认证</a:t>
                </a:r>
              </a:p>
            </p:txBody>
          </p:sp>
          <p:sp>
            <p:nvSpPr>
              <p:cNvPr id="214061" name="Rectangle 45"/>
              <p:cNvSpPr>
                <a:spLocks noChangeArrowheads="1"/>
              </p:cNvSpPr>
              <p:nvPr/>
            </p:nvSpPr>
            <p:spPr bwMode="auto">
              <a:xfrm>
                <a:off x="4464" y="1776"/>
                <a:ext cx="377" cy="157"/>
              </a:xfrm>
              <a:prstGeom prst="rect">
                <a:avLst/>
              </a:prstGeom>
              <a:solidFill>
                <a:srgbClr val="0099FF"/>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solidFill>
                      <a:schemeClr val="hlink"/>
                    </a:solidFill>
                    <a:effectLst>
                      <a:outerShdw blurRad="38100" dist="38100" dir="2700000" algn="tl">
                        <a:srgbClr val="000000"/>
                      </a:outerShdw>
                    </a:effectLst>
                  </a:rPr>
                  <a:t>ESP</a:t>
                </a:r>
                <a:r>
                  <a:rPr lang="zh-CN" altLang="en-US" sz="1000">
                    <a:solidFill>
                      <a:schemeClr val="hlink"/>
                    </a:solidFill>
                    <a:effectLst>
                      <a:outerShdw blurRad="38100" dist="38100" dir="2700000" algn="tl">
                        <a:srgbClr val="000000"/>
                      </a:outerShdw>
                    </a:effectLst>
                  </a:rPr>
                  <a:t>尾</a:t>
                </a:r>
              </a:p>
            </p:txBody>
          </p:sp>
          <p:sp>
            <p:nvSpPr>
              <p:cNvPr id="214062" name="Rectangle 46"/>
              <p:cNvSpPr>
                <a:spLocks noChangeArrowheads="1"/>
              </p:cNvSpPr>
              <p:nvPr/>
            </p:nvSpPr>
            <p:spPr bwMode="auto">
              <a:xfrm>
                <a:off x="3986" y="1776"/>
                <a:ext cx="478" cy="157"/>
              </a:xfrm>
              <a:prstGeom prst="rect">
                <a:avLst/>
              </a:prstGeom>
              <a:solidFill>
                <a:srgbClr val="009999"/>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000">
                    <a:solidFill>
                      <a:srgbClr val="FF3300"/>
                    </a:solidFill>
                    <a:effectLst>
                      <a:outerShdw blurRad="38100" dist="38100" dir="2700000" algn="tl">
                        <a:srgbClr val="000000"/>
                      </a:outerShdw>
                    </a:effectLst>
                  </a:rPr>
                  <a:t>负  载</a:t>
                </a:r>
              </a:p>
            </p:txBody>
          </p:sp>
          <p:sp>
            <p:nvSpPr>
              <p:cNvPr id="214063" name="Rectangle 47"/>
              <p:cNvSpPr>
                <a:spLocks noChangeArrowheads="1"/>
              </p:cNvSpPr>
              <p:nvPr/>
            </p:nvSpPr>
            <p:spPr bwMode="auto">
              <a:xfrm>
                <a:off x="3609" y="1776"/>
                <a:ext cx="377" cy="157"/>
              </a:xfrm>
              <a:prstGeom prst="rect">
                <a:avLst/>
              </a:prstGeom>
              <a:solidFill>
                <a:schemeClr val="accent1"/>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solidFill>
                      <a:srgbClr val="FF3300"/>
                    </a:solidFill>
                    <a:effectLst>
                      <a:outerShdw blurRad="38100" dist="38100" dir="2700000" algn="tl">
                        <a:srgbClr val="000000"/>
                      </a:outerShdw>
                    </a:effectLst>
                  </a:rPr>
                  <a:t>ESP</a:t>
                </a:r>
                <a:r>
                  <a:rPr lang="zh-CN" altLang="en-US" sz="1000">
                    <a:solidFill>
                      <a:srgbClr val="FF3300"/>
                    </a:solidFill>
                    <a:effectLst>
                      <a:outerShdw blurRad="38100" dist="38100" dir="2700000" algn="tl">
                        <a:srgbClr val="000000"/>
                      </a:outerShdw>
                    </a:effectLst>
                  </a:rPr>
                  <a:t>头</a:t>
                </a:r>
              </a:p>
            </p:txBody>
          </p:sp>
          <p:sp>
            <p:nvSpPr>
              <p:cNvPr id="214064" name="Rectangle 48"/>
              <p:cNvSpPr>
                <a:spLocks noChangeArrowheads="1"/>
              </p:cNvSpPr>
              <p:nvPr/>
            </p:nvSpPr>
            <p:spPr bwMode="auto">
              <a:xfrm>
                <a:off x="3312" y="1776"/>
                <a:ext cx="297" cy="157"/>
              </a:xfrm>
              <a:prstGeom prst="rect">
                <a:avLst/>
              </a:prstGeom>
              <a:solidFill>
                <a:schemeClr val="hlink"/>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t>IP</a:t>
                </a:r>
                <a:r>
                  <a:rPr lang="zh-CN" altLang="en-US" sz="1000"/>
                  <a:t>头</a:t>
                </a:r>
              </a:p>
            </p:txBody>
          </p:sp>
          <p:sp>
            <p:nvSpPr>
              <p:cNvPr id="214065" name="Line 49"/>
              <p:cNvSpPr>
                <a:spLocks noChangeShapeType="1"/>
              </p:cNvSpPr>
              <p:nvPr/>
            </p:nvSpPr>
            <p:spPr bwMode="auto">
              <a:xfrm>
                <a:off x="3312" y="1776"/>
                <a:ext cx="200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38100">
                    <a:solidFill>
                      <a:schemeClr val="hlink"/>
                    </a:solidFill>
                    <a:round/>
                    <a:headEnd/>
                    <a:tailEnd type="triangl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66" name="Line 50"/>
              <p:cNvSpPr>
                <a:spLocks noChangeShapeType="1"/>
              </p:cNvSpPr>
              <p:nvPr/>
            </p:nvSpPr>
            <p:spPr bwMode="auto">
              <a:xfrm>
                <a:off x="3312" y="1933"/>
                <a:ext cx="200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38100">
                    <a:solidFill>
                      <a:schemeClr val="hlink"/>
                    </a:solidFill>
                    <a:round/>
                    <a:headEnd/>
                    <a:tailEnd type="triangl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67" name="Line 51"/>
              <p:cNvSpPr>
                <a:spLocks noChangeShapeType="1"/>
              </p:cNvSpPr>
              <p:nvPr/>
            </p:nvSpPr>
            <p:spPr bwMode="auto">
              <a:xfrm>
                <a:off x="3312" y="1776"/>
                <a:ext cx="0" cy="15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38100">
                    <a:solidFill>
                      <a:schemeClr val="hlink"/>
                    </a:solidFill>
                    <a:round/>
                    <a:headEnd/>
                    <a:tailEnd type="triangl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68" name="Line 52"/>
              <p:cNvSpPr>
                <a:spLocks noChangeShapeType="1"/>
              </p:cNvSpPr>
              <p:nvPr/>
            </p:nvSpPr>
            <p:spPr bwMode="auto">
              <a:xfrm>
                <a:off x="5314" y="1776"/>
                <a:ext cx="0" cy="15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38100">
                    <a:solidFill>
                      <a:schemeClr val="hlink"/>
                    </a:solidFill>
                    <a:round/>
                    <a:headEnd/>
                    <a:tailEnd type="triangl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sp>
          <p:nvSpPr>
            <p:cNvPr id="214069" name="Line 53"/>
            <p:cNvSpPr>
              <a:spLocks noChangeShapeType="1"/>
            </p:cNvSpPr>
            <p:nvPr/>
          </p:nvSpPr>
          <p:spPr bwMode="auto">
            <a:xfrm>
              <a:off x="2256" y="1968"/>
              <a:ext cx="0" cy="192"/>
            </a:xfrm>
            <a:prstGeom prst="line">
              <a:avLst/>
            </a:prstGeom>
            <a:noFill/>
            <a:ln w="3175">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70" name="Text Box 54"/>
            <p:cNvSpPr txBox="1">
              <a:spLocks noChangeArrowheads="1"/>
            </p:cNvSpPr>
            <p:nvPr/>
          </p:nvSpPr>
          <p:spPr bwMode="auto">
            <a:xfrm>
              <a:off x="1536" y="1968"/>
              <a:ext cx="480"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FF99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zh-CN" altLang="en-US" sz="1000">
                  <a:latin typeface="Times New Roman" panose="02020603050405020304" pitchFamily="18" charset="0"/>
                </a:rPr>
                <a:t>加密数据</a:t>
              </a:r>
            </a:p>
          </p:txBody>
        </p:sp>
        <p:sp>
          <p:nvSpPr>
            <p:cNvPr id="214071" name="Line 55"/>
            <p:cNvSpPr>
              <a:spLocks noChangeShapeType="1"/>
            </p:cNvSpPr>
            <p:nvPr/>
          </p:nvSpPr>
          <p:spPr bwMode="auto">
            <a:xfrm>
              <a:off x="1392" y="2112"/>
              <a:ext cx="864" cy="0"/>
            </a:xfrm>
            <a:prstGeom prst="line">
              <a:avLst/>
            </a:prstGeom>
            <a:noFill/>
            <a:ln w="3175">
              <a:solidFill>
                <a:srgbClr val="FF99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72" name="Line 56"/>
            <p:cNvSpPr>
              <a:spLocks noChangeShapeType="1"/>
            </p:cNvSpPr>
            <p:nvPr/>
          </p:nvSpPr>
          <p:spPr bwMode="auto">
            <a:xfrm>
              <a:off x="1008" y="1968"/>
              <a:ext cx="0" cy="336"/>
            </a:xfrm>
            <a:prstGeom prst="line">
              <a:avLst/>
            </a:prstGeom>
            <a:noFill/>
            <a:ln w="3175">
              <a:solidFill>
                <a:srgbClr val="66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73" name="Line 57"/>
            <p:cNvSpPr>
              <a:spLocks noChangeShapeType="1"/>
            </p:cNvSpPr>
            <p:nvPr/>
          </p:nvSpPr>
          <p:spPr bwMode="auto">
            <a:xfrm>
              <a:off x="2256" y="2112"/>
              <a:ext cx="0" cy="192"/>
            </a:xfrm>
            <a:prstGeom prst="line">
              <a:avLst/>
            </a:prstGeom>
            <a:noFill/>
            <a:ln w="3175">
              <a:solidFill>
                <a:srgbClr val="66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74" name="Line 58"/>
            <p:cNvSpPr>
              <a:spLocks noChangeShapeType="1"/>
            </p:cNvSpPr>
            <p:nvPr/>
          </p:nvSpPr>
          <p:spPr bwMode="auto">
            <a:xfrm>
              <a:off x="1008" y="2256"/>
              <a:ext cx="1248" cy="0"/>
            </a:xfrm>
            <a:prstGeom prst="line">
              <a:avLst/>
            </a:prstGeom>
            <a:noFill/>
            <a:ln w="3175">
              <a:solidFill>
                <a:srgbClr val="66CC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75" name="Text Box 59"/>
            <p:cNvSpPr txBox="1">
              <a:spLocks noChangeArrowheads="1"/>
            </p:cNvSpPr>
            <p:nvPr/>
          </p:nvSpPr>
          <p:spPr bwMode="auto">
            <a:xfrm>
              <a:off x="1440" y="2112"/>
              <a:ext cx="480"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FF99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zh-CN" altLang="en-US" sz="1000">
                  <a:latin typeface="Times New Roman" panose="02020603050405020304" pitchFamily="18" charset="0"/>
                </a:rPr>
                <a:t>认证数据</a:t>
              </a:r>
            </a:p>
          </p:txBody>
        </p:sp>
      </p:grpSp>
      <p:grpSp>
        <p:nvGrpSpPr>
          <p:cNvPr id="214076" name="Group 60"/>
          <p:cNvGrpSpPr>
            <a:grpSpLocks/>
          </p:cNvGrpSpPr>
          <p:nvPr/>
        </p:nvGrpSpPr>
        <p:grpSpPr bwMode="auto">
          <a:xfrm>
            <a:off x="2514600" y="1600200"/>
            <a:ext cx="3733800" cy="325438"/>
            <a:chOff x="1584" y="1008"/>
            <a:chExt cx="2352" cy="205"/>
          </a:xfrm>
        </p:grpSpPr>
        <p:sp>
          <p:nvSpPr>
            <p:cNvPr id="214077" name="Line 61"/>
            <p:cNvSpPr>
              <a:spLocks noChangeShapeType="1"/>
            </p:cNvSpPr>
            <p:nvPr/>
          </p:nvSpPr>
          <p:spPr bwMode="auto">
            <a:xfrm>
              <a:off x="1584" y="1008"/>
              <a:ext cx="2352" cy="0"/>
            </a:xfrm>
            <a:prstGeom prst="line">
              <a:avLst/>
            </a:prstGeom>
            <a:noFill/>
            <a:ln w="76200" cmpd="tri">
              <a:solidFill>
                <a:schemeClr val="accent2"/>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nvGrpSpPr>
            <p:cNvPr id="214078" name="Group 62"/>
            <p:cNvGrpSpPr>
              <a:grpSpLocks/>
            </p:cNvGrpSpPr>
            <p:nvPr/>
          </p:nvGrpSpPr>
          <p:grpSpPr bwMode="auto">
            <a:xfrm>
              <a:off x="1680" y="1056"/>
              <a:ext cx="2002" cy="157"/>
              <a:chOff x="3312" y="1776"/>
              <a:chExt cx="2002" cy="157"/>
            </a:xfrm>
          </p:grpSpPr>
          <p:sp>
            <p:nvSpPr>
              <p:cNvPr id="214079" name="Rectangle 63"/>
              <p:cNvSpPr>
                <a:spLocks noChangeArrowheads="1"/>
              </p:cNvSpPr>
              <p:nvPr/>
            </p:nvSpPr>
            <p:spPr bwMode="auto">
              <a:xfrm>
                <a:off x="4841" y="1776"/>
                <a:ext cx="473" cy="157"/>
              </a:xfrm>
              <a:prstGeom prst="rect">
                <a:avLst/>
              </a:prstGeom>
              <a:solidFill>
                <a:srgbClr val="FF9933"/>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solidFill>
                      <a:schemeClr val="tx2"/>
                    </a:solidFill>
                  </a:rPr>
                  <a:t>ESP</a:t>
                </a:r>
                <a:r>
                  <a:rPr lang="zh-CN" altLang="en-US" sz="1000">
                    <a:solidFill>
                      <a:schemeClr val="tx2"/>
                    </a:solidFill>
                  </a:rPr>
                  <a:t>认证</a:t>
                </a:r>
              </a:p>
            </p:txBody>
          </p:sp>
          <p:sp>
            <p:nvSpPr>
              <p:cNvPr id="214080" name="Rectangle 64"/>
              <p:cNvSpPr>
                <a:spLocks noChangeArrowheads="1"/>
              </p:cNvSpPr>
              <p:nvPr/>
            </p:nvSpPr>
            <p:spPr bwMode="auto">
              <a:xfrm>
                <a:off x="4464" y="1776"/>
                <a:ext cx="377" cy="157"/>
              </a:xfrm>
              <a:prstGeom prst="rect">
                <a:avLst/>
              </a:prstGeom>
              <a:solidFill>
                <a:srgbClr val="0099FF"/>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solidFill>
                      <a:schemeClr val="hlink"/>
                    </a:solidFill>
                    <a:effectLst>
                      <a:outerShdw blurRad="38100" dist="38100" dir="2700000" algn="tl">
                        <a:srgbClr val="000000"/>
                      </a:outerShdw>
                    </a:effectLst>
                  </a:rPr>
                  <a:t>ESP</a:t>
                </a:r>
                <a:r>
                  <a:rPr lang="zh-CN" altLang="en-US" sz="1000">
                    <a:solidFill>
                      <a:schemeClr val="hlink"/>
                    </a:solidFill>
                    <a:effectLst>
                      <a:outerShdw blurRad="38100" dist="38100" dir="2700000" algn="tl">
                        <a:srgbClr val="000000"/>
                      </a:outerShdw>
                    </a:effectLst>
                  </a:rPr>
                  <a:t>尾</a:t>
                </a:r>
              </a:p>
            </p:txBody>
          </p:sp>
          <p:sp>
            <p:nvSpPr>
              <p:cNvPr id="214081" name="Rectangle 65"/>
              <p:cNvSpPr>
                <a:spLocks noChangeArrowheads="1"/>
              </p:cNvSpPr>
              <p:nvPr/>
            </p:nvSpPr>
            <p:spPr bwMode="auto">
              <a:xfrm>
                <a:off x="3986" y="1776"/>
                <a:ext cx="478" cy="157"/>
              </a:xfrm>
              <a:prstGeom prst="rect">
                <a:avLst/>
              </a:prstGeom>
              <a:solidFill>
                <a:srgbClr val="009999"/>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000">
                    <a:solidFill>
                      <a:srgbClr val="FF3300"/>
                    </a:solidFill>
                    <a:effectLst>
                      <a:outerShdw blurRad="38100" dist="38100" dir="2700000" algn="tl">
                        <a:srgbClr val="000000"/>
                      </a:outerShdw>
                    </a:effectLst>
                  </a:rPr>
                  <a:t>负  载</a:t>
                </a:r>
              </a:p>
            </p:txBody>
          </p:sp>
          <p:sp>
            <p:nvSpPr>
              <p:cNvPr id="214082" name="Rectangle 66"/>
              <p:cNvSpPr>
                <a:spLocks noChangeArrowheads="1"/>
              </p:cNvSpPr>
              <p:nvPr/>
            </p:nvSpPr>
            <p:spPr bwMode="auto">
              <a:xfrm>
                <a:off x="3609" y="1776"/>
                <a:ext cx="377" cy="157"/>
              </a:xfrm>
              <a:prstGeom prst="rect">
                <a:avLst/>
              </a:prstGeom>
              <a:solidFill>
                <a:schemeClr val="accent1"/>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solidFill>
                      <a:srgbClr val="FF3300"/>
                    </a:solidFill>
                    <a:effectLst>
                      <a:outerShdw blurRad="38100" dist="38100" dir="2700000" algn="tl">
                        <a:srgbClr val="000000"/>
                      </a:outerShdw>
                    </a:effectLst>
                  </a:rPr>
                  <a:t>ESP</a:t>
                </a:r>
                <a:r>
                  <a:rPr lang="zh-CN" altLang="en-US" sz="1000">
                    <a:solidFill>
                      <a:srgbClr val="FF3300"/>
                    </a:solidFill>
                    <a:effectLst>
                      <a:outerShdw blurRad="38100" dist="38100" dir="2700000" algn="tl">
                        <a:srgbClr val="000000"/>
                      </a:outerShdw>
                    </a:effectLst>
                  </a:rPr>
                  <a:t>头</a:t>
                </a:r>
              </a:p>
            </p:txBody>
          </p:sp>
          <p:sp>
            <p:nvSpPr>
              <p:cNvPr id="214083" name="Rectangle 67"/>
              <p:cNvSpPr>
                <a:spLocks noChangeArrowheads="1"/>
              </p:cNvSpPr>
              <p:nvPr/>
            </p:nvSpPr>
            <p:spPr bwMode="auto">
              <a:xfrm>
                <a:off x="3312" y="1776"/>
                <a:ext cx="297" cy="157"/>
              </a:xfrm>
              <a:prstGeom prst="rect">
                <a:avLst/>
              </a:prstGeom>
              <a:solidFill>
                <a:schemeClr val="hlink"/>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t>IP</a:t>
                </a:r>
                <a:r>
                  <a:rPr lang="zh-CN" altLang="en-US" sz="1000"/>
                  <a:t>头</a:t>
                </a:r>
              </a:p>
            </p:txBody>
          </p:sp>
          <p:sp>
            <p:nvSpPr>
              <p:cNvPr id="214084" name="Line 68"/>
              <p:cNvSpPr>
                <a:spLocks noChangeShapeType="1"/>
              </p:cNvSpPr>
              <p:nvPr/>
            </p:nvSpPr>
            <p:spPr bwMode="auto">
              <a:xfrm>
                <a:off x="3312" y="1776"/>
                <a:ext cx="200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38100">
                    <a:solidFill>
                      <a:schemeClr val="hlink"/>
                    </a:solidFill>
                    <a:round/>
                    <a:headEnd/>
                    <a:tailEnd type="triangl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85" name="Line 69"/>
              <p:cNvSpPr>
                <a:spLocks noChangeShapeType="1"/>
              </p:cNvSpPr>
              <p:nvPr/>
            </p:nvSpPr>
            <p:spPr bwMode="auto">
              <a:xfrm>
                <a:off x="3312" y="1933"/>
                <a:ext cx="200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38100">
                    <a:solidFill>
                      <a:schemeClr val="hlink"/>
                    </a:solidFill>
                    <a:round/>
                    <a:headEnd/>
                    <a:tailEnd type="triangl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86" name="Line 70"/>
              <p:cNvSpPr>
                <a:spLocks noChangeShapeType="1"/>
              </p:cNvSpPr>
              <p:nvPr/>
            </p:nvSpPr>
            <p:spPr bwMode="auto">
              <a:xfrm>
                <a:off x="3312" y="1776"/>
                <a:ext cx="0" cy="15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38100">
                    <a:solidFill>
                      <a:schemeClr val="hlink"/>
                    </a:solidFill>
                    <a:round/>
                    <a:headEnd/>
                    <a:tailEnd type="triangl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87" name="Line 71"/>
              <p:cNvSpPr>
                <a:spLocks noChangeShapeType="1"/>
              </p:cNvSpPr>
              <p:nvPr/>
            </p:nvSpPr>
            <p:spPr bwMode="auto">
              <a:xfrm>
                <a:off x="5314" y="1776"/>
                <a:ext cx="0" cy="15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38100">
                    <a:solidFill>
                      <a:schemeClr val="hlink"/>
                    </a:solidFill>
                    <a:round/>
                    <a:headEnd/>
                    <a:tailEnd type="triangl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grpSp>
      <p:grpSp>
        <p:nvGrpSpPr>
          <p:cNvPr id="214088" name="Group 72"/>
          <p:cNvGrpSpPr>
            <a:grpSpLocks/>
          </p:cNvGrpSpPr>
          <p:nvPr/>
        </p:nvGrpSpPr>
        <p:grpSpPr bwMode="auto">
          <a:xfrm>
            <a:off x="5257800" y="3657600"/>
            <a:ext cx="3178175" cy="762000"/>
            <a:chOff x="720" y="1824"/>
            <a:chExt cx="2002" cy="480"/>
          </a:xfrm>
        </p:grpSpPr>
        <p:sp>
          <p:nvSpPr>
            <p:cNvPr id="214089" name="Line 73"/>
            <p:cNvSpPr>
              <a:spLocks noChangeShapeType="1"/>
            </p:cNvSpPr>
            <p:nvPr/>
          </p:nvSpPr>
          <p:spPr bwMode="auto">
            <a:xfrm>
              <a:off x="1392" y="1968"/>
              <a:ext cx="0" cy="192"/>
            </a:xfrm>
            <a:prstGeom prst="line">
              <a:avLst/>
            </a:prstGeom>
            <a:noFill/>
            <a:ln w="3175">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nvGrpSpPr>
            <p:cNvPr id="214090" name="Group 74"/>
            <p:cNvGrpSpPr>
              <a:grpSpLocks/>
            </p:cNvGrpSpPr>
            <p:nvPr/>
          </p:nvGrpSpPr>
          <p:grpSpPr bwMode="auto">
            <a:xfrm>
              <a:off x="720" y="1824"/>
              <a:ext cx="2002" cy="157"/>
              <a:chOff x="3312" y="1776"/>
              <a:chExt cx="2002" cy="157"/>
            </a:xfrm>
          </p:grpSpPr>
          <p:sp>
            <p:nvSpPr>
              <p:cNvPr id="214091" name="Rectangle 75"/>
              <p:cNvSpPr>
                <a:spLocks noChangeArrowheads="1"/>
              </p:cNvSpPr>
              <p:nvPr/>
            </p:nvSpPr>
            <p:spPr bwMode="auto">
              <a:xfrm>
                <a:off x="4841" y="1776"/>
                <a:ext cx="473" cy="157"/>
              </a:xfrm>
              <a:prstGeom prst="rect">
                <a:avLst/>
              </a:prstGeom>
              <a:solidFill>
                <a:srgbClr val="FF9933"/>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solidFill>
                      <a:schemeClr val="tx2"/>
                    </a:solidFill>
                  </a:rPr>
                  <a:t>ESP</a:t>
                </a:r>
                <a:r>
                  <a:rPr lang="zh-CN" altLang="en-US" sz="1000">
                    <a:solidFill>
                      <a:schemeClr val="tx2"/>
                    </a:solidFill>
                  </a:rPr>
                  <a:t>认证</a:t>
                </a:r>
              </a:p>
            </p:txBody>
          </p:sp>
          <p:sp>
            <p:nvSpPr>
              <p:cNvPr id="214092" name="Rectangle 76"/>
              <p:cNvSpPr>
                <a:spLocks noChangeArrowheads="1"/>
              </p:cNvSpPr>
              <p:nvPr/>
            </p:nvSpPr>
            <p:spPr bwMode="auto">
              <a:xfrm>
                <a:off x="4464" y="1776"/>
                <a:ext cx="377" cy="157"/>
              </a:xfrm>
              <a:prstGeom prst="rect">
                <a:avLst/>
              </a:prstGeom>
              <a:solidFill>
                <a:srgbClr val="0099FF"/>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solidFill>
                      <a:schemeClr val="hlink"/>
                    </a:solidFill>
                    <a:effectLst>
                      <a:outerShdw blurRad="38100" dist="38100" dir="2700000" algn="tl">
                        <a:srgbClr val="000000"/>
                      </a:outerShdw>
                    </a:effectLst>
                  </a:rPr>
                  <a:t>ESP</a:t>
                </a:r>
                <a:r>
                  <a:rPr lang="zh-CN" altLang="en-US" sz="1000">
                    <a:solidFill>
                      <a:schemeClr val="hlink"/>
                    </a:solidFill>
                    <a:effectLst>
                      <a:outerShdw blurRad="38100" dist="38100" dir="2700000" algn="tl">
                        <a:srgbClr val="000000"/>
                      </a:outerShdw>
                    </a:effectLst>
                  </a:rPr>
                  <a:t>尾</a:t>
                </a:r>
              </a:p>
            </p:txBody>
          </p:sp>
          <p:sp>
            <p:nvSpPr>
              <p:cNvPr id="214093" name="Rectangle 77"/>
              <p:cNvSpPr>
                <a:spLocks noChangeArrowheads="1"/>
              </p:cNvSpPr>
              <p:nvPr/>
            </p:nvSpPr>
            <p:spPr bwMode="auto">
              <a:xfrm>
                <a:off x="3986" y="1776"/>
                <a:ext cx="478" cy="157"/>
              </a:xfrm>
              <a:prstGeom prst="rect">
                <a:avLst/>
              </a:prstGeom>
              <a:solidFill>
                <a:srgbClr val="009999"/>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000">
                    <a:solidFill>
                      <a:srgbClr val="FF3300"/>
                    </a:solidFill>
                    <a:effectLst>
                      <a:outerShdw blurRad="38100" dist="38100" dir="2700000" algn="tl">
                        <a:srgbClr val="000000"/>
                      </a:outerShdw>
                    </a:effectLst>
                  </a:rPr>
                  <a:t>负  载</a:t>
                </a:r>
              </a:p>
            </p:txBody>
          </p:sp>
          <p:sp>
            <p:nvSpPr>
              <p:cNvPr id="214094" name="Rectangle 78"/>
              <p:cNvSpPr>
                <a:spLocks noChangeArrowheads="1"/>
              </p:cNvSpPr>
              <p:nvPr/>
            </p:nvSpPr>
            <p:spPr bwMode="auto">
              <a:xfrm>
                <a:off x="3609" y="1776"/>
                <a:ext cx="377" cy="157"/>
              </a:xfrm>
              <a:prstGeom prst="rect">
                <a:avLst/>
              </a:prstGeom>
              <a:solidFill>
                <a:schemeClr val="accent1"/>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solidFill>
                      <a:srgbClr val="FF3300"/>
                    </a:solidFill>
                    <a:effectLst>
                      <a:outerShdw blurRad="38100" dist="38100" dir="2700000" algn="tl">
                        <a:srgbClr val="000000"/>
                      </a:outerShdw>
                    </a:effectLst>
                  </a:rPr>
                  <a:t>ESP</a:t>
                </a:r>
                <a:r>
                  <a:rPr lang="zh-CN" altLang="en-US" sz="1000">
                    <a:solidFill>
                      <a:srgbClr val="FF3300"/>
                    </a:solidFill>
                    <a:effectLst>
                      <a:outerShdw blurRad="38100" dist="38100" dir="2700000" algn="tl">
                        <a:srgbClr val="000000"/>
                      </a:outerShdw>
                    </a:effectLst>
                  </a:rPr>
                  <a:t>头</a:t>
                </a:r>
              </a:p>
            </p:txBody>
          </p:sp>
          <p:sp>
            <p:nvSpPr>
              <p:cNvPr id="214095" name="Rectangle 79"/>
              <p:cNvSpPr>
                <a:spLocks noChangeArrowheads="1"/>
              </p:cNvSpPr>
              <p:nvPr/>
            </p:nvSpPr>
            <p:spPr bwMode="auto">
              <a:xfrm>
                <a:off x="3312" y="1776"/>
                <a:ext cx="297" cy="157"/>
              </a:xfrm>
              <a:prstGeom prst="rect">
                <a:avLst/>
              </a:prstGeom>
              <a:solidFill>
                <a:schemeClr val="hlink"/>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t>IP</a:t>
                </a:r>
                <a:r>
                  <a:rPr lang="zh-CN" altLang="en-US" sz="1000"/>
                  <a:t>头</a:t>
                </a:r>
              </a:p>
            </p:txBody>
          </p:sp>
          <p:sp>
            <p:nvSpPr>
              <p:cNvPr id="214096" name="Line 80"/>
              <p:cNvSpPr>
                <a:spLocks noChangeShapeType="1"/>
              </p:cNvSpPr>
              <p:nvPr/>
            </p:nvSpPr>
            <p:spPr bwMode="auto">
              <a:xfrm>
                <a:off x="3312" y="1776"/>
                <a:ext cx="200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38100">
                    <a:solidFill>
                      <a:schemeClr val="hlink"/>
                    </a:solidFill>
                    <a:round/>
                    <a:headEnd/>
                    <a:tailEnd type="triangl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97" name="Line 81"/>
              <p:cNvSpPr>
                <a:spLocks noChangeShapeType="1"/>
              </p:cNvSpPr>
              <p:nvPr/>
            </p:nvSpPr>
            <p:spPr bwMode="auto">
              <a:xfrm>
                <a:off x="3312" y="1933"/>
                <a:ext cx="200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38100">
                    <a:solidFill>
                      <a:schemeClr val="hlink"/>
                    </a:solidFill>
                    <a:round/>
                    <a:headEnd/>
                    <a:tailEnd type="triangl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98" name="Line 82"/>
              <p:cNvSpPr>
                <a:spLocks noChangeShapeType="1"/>
              </p:cNvSpPr>
              <p:nvPr/>
            </p:nvSpPr>
            <p:spPr bwMode="auto">
              <a:xfrm>
                <a:off x="3312" y="1776"/>
                <a:ext cx="0" cy="15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38100">
                    <a:solidFill>
                      <a:schemeClr val="hlink"/>
                    </a:solidFill>
                    <a:round/>
                    <a:headEnd/>
                    <a:tailEnd type="triangl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099" name="Line 83"/>
              <p:cNvSpPr>
                <a:spLocks noChangeShapeType="1"/>
              </p:cNvSpPr>
              <p:nvPr/>
            </p:nvSpPr>
            <p:spPr bwMode="auto">
              <a:xfrm>
                <a:off x="5314" y="1776"/>
                <a:ext cx="0" cy="15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38100">
                    <a:solidFill>
                      <a:schemeClr val="hlink"/>
                    </a:solidFill>
                    <a:round/>
                    <a:headEnd/>
                    <a:tailEnd type="triangl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sp>
          <p:nvSpPr>
            <p:cNvPr id="214100" name="Line 84"/>
            <p:cNvSpPr>
              <a:spLocks noChangeShapeType="1"/>
            </p:cNvSpPr>
            <p:nvPr/>
          </p:nvSpPr>
          <p:spPr bwMode="auto">
            <a:xfrm>
              <a:off x="2256" y="1968"/>
              <a:ext cx="0" cy="192"/>
            </a:xfrm>
            <a:prstGeom prst="line">
              <a:avLst/>
            </a:prstGeom>
            <a:noFill/>
            <a:ln w="3175">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101" name="Text Box 85"/>
            <p:cNvSpPr txBox="1">
              <a:spLocks noChangeArrowheads="1"/>
            </p:cNvSpPr>
            <p:nvPr/>
          </p:nvSpPr>
          <p:spPr bwMode="auto">
            <a:xfrm>
              <a:off x="1536" y="1968"/>
              <a:ext cx="480"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FF99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zh-CN" altLang="en-US" sz="1000">
                  <a:latin typeface="Times New Roman" panose="02020603050405020304" pitchFamily="18" charset="0"/>
                </a:rPr>
                <a:t>加密数据</a:t>
              </a:r>
            </a:p>
          </p:txBody>
        </p:sp>
        <p:sp>
          <p:nvSpPr>
            <p:cNvPr id="214102" name="Line 86"/>
            <p:cNvSpPr>
              <a:spLocks noChangeShapeType="1"/>
            </p:cNvSpPr>
            <p:nvPr/>
          </p:nvSpPr>
          <p:spPr bwMode="auto">
            <a:xfrm>
              <a:off x="1392" y="2112"/>
              <a:ext cx="864" cy="0"/>
            </a:xfrm>
            <a:prstGeom prst="line">
              <a:avLst/>
            </a:prstGeom>
            <a:noFill/>
            <a:ln w="3175">
              <a:solidFill>
                <a:srgbClr val="FF99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103" name="Line 87"/>
            <p:cNvSpPr>
              <a:spLocks noChangeShapeType="1"/>
            </p:cNvSpPr>
            <p:nvPr/>
          </p:nvSpPr>
          <p:spPr bwMode="auto">
            <a:xfrm>
              <a:off x="1008" y="1968"/>
              <a:ext cx="0" cy="336"/>
            </a:xfrm>
            <a:prstGeom prst="line">
              <a:avLst/>
            </a:prstGeom>
            <a:noFill/>
            <a:ln w="3175">
              <a:solidFill>
                <a:srgbClr val="66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104" name="Line 88"/>
            <p:cNvSpPr>
              <a:spLocks noChangeShapeType="1"/>
            </p:cNvSpPr>
            <p:nvPr/>
          </p:nvSpPr>
          <p:spPr bwMode="auto">
            <a:xfrm>
              <a:off x="2256" y="2112"/>
              <a:ext cx="0" cy="192"/>
            </a:xfrm>
            <a:prstGeom prst="line">
              <a:avLst/>
            </a:prstGeom>
            <a:noFill/>
            <a:ln w="3175">
              <a:solidFill>
                <a:srgbClr val="66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105" name="Line 89"/>
            <p:cNvSpPr>
              <a:spLocks noChangeShapeType="1"/>
            </p:cNvSpPr>
            <p:nvPr/>
          </p:nvSpPr>
          <p:spPr bwMode="auto">
            <a:xfrm>
              <a:off x="1008" y="2256"/>
              <a:ext cx="1248" cy="0"/>
            </a:xfrm>
            <a:prstGeom prst="line">
              <a:avLst/>
            </a:prstGeom>
            <a:noFill/>
            <a:ln w="3175">
              <a:solidFill>
                <a:srgbClr val="66CC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4106" name="Text Box 90"/>
            <p:cNvSpPr txBox="1">
              <a:spLocks noChangeArrowheads="1"/>
            </p:cNvSpPr>
            <p:nvPr/>
          </p:nvSpPr>
          <p:spPr bwMode="auto">
            <a:xfrm>
              <a:off x="1440" y="2112"/>
              <a:ext cx="480"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FF99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zh-CN" altLang="en-US" sz="1000">
                  <a:latin typeface="Times New Roman" panose="02020603050405020304" pitchFamily="18" charset="0"/>
                </a:rPr>
                <a:t>认证数据</a:t>
              </a:r>
            </a:p>
          </p:txBody>
        </p:sp>
      </p:grpSp>
    </p:spTree>
    <p:extLst>
      <p:ext uri="{BB962C8B-B14F-4D97-AF65-F5344CB8AC3E}">
        <p14:creationId xmlns:p14="http://schemas.microsoft.com/office/powerpoint/2010/main" val="18366219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4030"/>
                                        </p:tgtEl>
                                        <p:attrNameLst>
                                          <p:attrName>style.visibility</p:attrName>
                                        </p:attrNameLst>
                                      </p:cBhvr>
                                      <p:to>
                                        <p:strVal val="visible"/>
                                      </p:to>
                                    </p:set>
                                    <p:animEffect transition="in" filter="wipe(left)">
                                      <p:cBhvr>
                                        <p:cTn id="7" dur="500"/>
                                        <p:tgtEl>
                                          <p:spTgt spid="21403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14025"/>
                                        </p:tgtEl>
                                        <p:attrNameLst>
                                          <p:attrName>style.visibility</p:attrName>
                                        </p:attrNameLst>
                                      </p:cBhvr>
                                      <p:to>
                                        <p:strVal val="visible"/>
                                      </p:to>
                                    </p:set>
                                    <p:animEffect transition="in" filter="wipe(left)">
                                      <p:cBhvr>
                                        <p:cTn id="11" dur="500"/>
                                        <p:tgtEl>
                                          <p:spTgt spid="214025"/>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4031"/>
                                        </p:tgtEl>
                                        <p:attrNameLst>
                                          <p:attrName>style.visibility</p:attrName>
                                        </p:attrNameLst>
                                      </p:cBhvr>
                                      <p:to>
                                        <p:strVal val="visible"/>
                                      </p:to>
                                    </p:set>
                                    <p:animEffect transition="in" filter="wipe(left)">
                                      <p:cBhvr>
                                        <p:cTn id="15" dur="500"/>
                                        <p:tgtEl>
                                          <p:spTgt spid="214031"/>
                                        </p:tgtEl>
                                      </p:cBhvr>
                                    </p:animEffect>
                                  </p:childTnLst>
                                </p:cTn>
                              </p:par>
                            </p:childTnLst>
                          </p:cTn>
                        </p:par>
                        <p:par>
                          <p:cTn id="16" fill="hold" nodeType="afterGroup">
                            <p:stCondLst>
                              <p:cond delay="1500"/>
                            </p:stCondLst>
                            <p:childTnLst>
                              <p:par>
                                <p:cTn id="17" presetID="22" presetClass="entr" presetSubtype="4" fill="hold" nodeType="afterEffect">
                                  <p:stCondLst>
                                    <p:cond delay="0"/>
                                  </p:stCondLst>
                                  <p:childTnLst>
                                    <p:set>
                                      <p:cBhvr>
                                        <p:cTn id="18" dur="1" fill="hold">
                                          <p:stCondLst>
                                            <p:cond delay="0"/>
                                          </p:stCondLst>
                                        </p:cTn>
                                        <p:tgtEl>
                                          <p:spTgt spid="214032"/>
                                        </p:tgtEl>
                                        <p:attrNameLst>
                                          <p:attrName>style.visibility</p:attrName>
                                        </p:attrNameLst>
                                      </p:cBhvr>
                                      <p:to>
                                        <p:strVal val="visible"/>
                                      </p:to>
                                    </p:set>
                                    <p:animEffect transition="in" filter="wipe(down)">
                                      <p:cBhvr>
                                        <p:cTn id="19" dur="500"/>
                                        <p:tgtEl>
                                          <p:spTgt spid="214032"/>
                                        </p:tgtEl>
                                      </p:cBhvr>
                                    </p:animEffect>
                                  </p:childTnLst>
                                </p:cTn>
                              </p:par>
                            </p:childTnLst>
                          </p:cTn>
                        </p:par>
                        <p:par>
                          <p:cTn id="20" fill="hold" nodeType="afterGroup">
                            <p:stCondLst>
                              <p:cond delay="2000"/>
                            </p:stCondLst>
                            <p:childTnLst>
                              <p:par>
                                <p:cTn id="21" presetID="22" presetClass="entr" presetSubtype="2" fill="hold" nodeType="afterEffect">
                                  <p:stCondLst>
                                    <p:cond delay="0"/>
                                  </p:stCondLst>
                                  <p:childTnLst>
                                    <p:set>
                                      <p:cBhvr>
                                        <p:cTn id="22" dur="1" fill="hold">
                                          <p:stCondLst>
                                            <p:cond delay="0"/>
                                          </p:stCondLst>
                                        </p:cTn>
                                        <p:tgtEl>
                                          <p:spTgt spid="214033"/>
                                        </p:tgtEl>
                                        <p:attrNameLst>
                                          <p:attrName>style.visibility</p:attrName>
                                        </p:attrNameLst>
                                      </p:cBhvr>
                                      <p:to>
                                        <p:strVal val="visible"/>
                                      </p:to>
                                    </p:set>
                                    <p:animEffect transition="in" filter="wipe(right)">
                                      <p:cBhvr>
                                        <p:cTn id="23" dur="500"/>
                                        <p:tgtEl>
                                          <p:spTgt spid="214033"/>
                                        </p:tgtEl>
                                      </p:cBhvr>
                                    </p:animEffect>
                                  </p:childTnLst>
                                </p:cTn>
                              </p:par>
                            </p:childTnLst>
                          </p:cTn>
                        </p:par>
                        <p:par>
                          <p:cTn id="24" fill="hold" nodeType="afterGroup">
                            <p:stCondLst>
                              <p:cond delay="2500"/>
                            </p:stCondLst>
                            <p:childTnLst>
                              <p:par>
                                <p:cTn id="25" presetID="22" presetClass="entr" presetSubtype="4" fill="hold" nodeType="afterEffect">
                                  <p:stCondLst>
                                    <p:cond delay="0"/>
                                  </p:stCondLst>
                                  <p:childTnLst>
                                    <p:set>
                                      <p:cBhvr>
                                        <p:cTn id="26" dur="1" fill="hold">
                                          <p:stCondLst>
                                            <p:cond delay="0"/>
                                          </p:stCondLst>
                                        </p:cTn>
                                        <p:tgtEl>
                                          <p:spTgt spid="214034"/>
                                        </p:tgtEl>
                                        <p:attrNameLst>
                                          <p:attrName>style.visibility</p:attrName>
                                        </p:attrNameLst>
                                      </p:cBhvr>
                                      <p:to>
                                        <p:strVal val="visible"/>
                                      </p:to>
                                    </p:set>
                                    <p:animEffect transition="in" filter="wipe(down)">
                                      <p:cBhvr>
                                        <p:cTn id="27" dur="500"/>
                                        <p:tgtEl>
                                          <p:spTgt spid="21403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9" presetClass="entr" presetSubtype="10" fill="hold" grpId="0" nodeType="clickEffect">
                                  <p:stCondLst>
                                    <p:cond delay="0"/>
                                  </p:stCondLst>
                                  <p:childTnLst>
                                    <p:set>
                                      <p:cBhvr>
                                        <p:cTn id="31" dur="1" fill="hold">
                                          <p:stCondLst>
                                            <p:cond delay="0"/>
                                          </p:stCondLst>
                                        </p:cTn>
                                        <p:tgtEl>
                                          <p:spTgt spid="214055"/>
                                        </p:tgtEl>
                                        <p:attrNameLst>
                                          <p:attrName>style.visibility</p:attrName>
                                        </p:attrNameLst>
                                      </p:cBhvr>
                                      <p:to>
                                        <p:strVal val="visible"/>
                                      </p:to>
                                    </p:set>
                                    <p:anim calcmode="lin" valueType="num">
                                      <p:cBhvr>
                                        <p:cTn id="32" dur="5000" fill="hold"/>
                                        <p:tgtEl>
                                          <p:spTgt spid="214055"/>
                                        </p:tgtEl>
                                        <p:attrNameLst>
                                          <p:attrName>ppt_w</p:attrName>
                                        </p:attrNameLst>
                                      </p:cBhvr>
                                      <p:tavLst>
                                        <p:tav tm="0" fmla="#ppt_w*sin(2.5*pi*$)">
                                          <p:val>
                                            <p:fltVal val="0"/>
                                          </p:val>
                                        </p:tav>
                                        <p:tav tm="100000">
                                          <p:val>
                                            <p:fltVal val="1"/>
                                          </p:val>
                                        </p:tav>
                                      </p:tavLst>
                                    </p:anim>
                                    <p:anim calcmode="lin" valueType="num">
                                      <p:cBhvr>
                                        <p:cTn id="33" dur="5000" fill="hold"/>
                                        <p:tgtEl>
                                          <p:spTgt spid="214055"/>
                                        </p:tgtEl>
                                        <p:attrNameLst>
                                          <p:attrName>ppt_h</p:attrName>
                                        </p:attrNameLst>
                                      </p:cBhvr>
                                      <p:tavLst>
                                        <p:tav tm="0">
                                          <p:val>
                                            <p:strVal val="#ppt_h"/>
                                          </p:val>
                                        </p:tav>
                                        <p:tav tm="100000">
                                          <p:val>
                                            <p:strVal val="#ppt_h"/>
                                          </p:val>
                                        </p:tav>
                                      </p:tavLst>
                                    </p:anim>
                                  </p:childTnLst>
                                </p:cTn>
                              </p:par>
                            </p:childTnLst>
                          </p:cTn>
                        </p:par>
                        <p:par>
                          <p:cTn id="34" fill="hold" nodeType="afterGroup">
                            <p:stCondLst>
                              <p:cond delay="5000"/>
                            </p:stCondLst>
                            <p:childTnLst>
                              <p:par>
                                <p:cTn id="35" presetID="22" presetClass="entr" presetSubtype="4" fill="hold" nodeType="afterEffect">
                                  <p:stCondLst>
                                    <p:cond delay="0"/>
                                  </p:stCondLst>
                                  <p:childTnLst>
                                    <p:set>
                                      <p:cBhvr>
                                        <p:cTn id="36" dur="1" fill="hold">
                                          <p:stCondLst>
                                            <p:cond delay="0"/>
                                          </p:stCondLst>
                                        </p:cTn>
                                        <p:tgtEl>
                                          <p:spTgt spid="214044"/>
                                        </p:tgtEl>
                                        <p:attrNameLst>
                                          <p:attrName>style.visibility</p:attrName>
                                        </p:attrNameLst>
                                      </p:cBhvr>
                                      <p:to>
                                        <p:strVal val="visible"/>
                                      </p:to>
                                    </p:set>
                                    <p:animEffect transition="in" filter="wipe(down)">
                                      <p:cBhvr>
                                        <p:cTn id="37" dur="500"/>
                                        <p:tgtEl>
                                          <p:spTgt spid="214044"/>
                                        </p:tgtEl>
                                      </p:cBhvr>
                                    </p:animEffect>
                                  </p:childTnLst>
                                </p:cTn>
                              </p:par>
                            </p:childTnLst>
                          </p:cTn>
                        </p:par>
                        <p:par>
                          <p:cTn id="38" fill="hold" nodeType="afterGroup">
                            <p:stCondLst>
                              <p:cond delay="5500"/>
                            </p:stCondLst>
                            <p:childTnLst>
                              <p:par>
                                <p:cTn id="39" presetID="22" presetClass="entr" presetSubtype="8" fill="hold" nodeType="afterEffect">
                                  <p:stCondLst>
                                    <p:cond delay="0"/>
                                  </p:stCondLst>
                                  <p:childTnLst>
                                    <p:set>
                                      <p:cBhvr>
                                        <p:cTn id="40" dur="1" fill="hold">
                                          <p:stCondLst>
                                            <p:cond delay="0"/>
                                          </p:stCondLst>
                                        </p:cTn>
                                        <p:tgtEl>
                                          <p:spTgt spid="214035"/>
                                        </p:tgtEl>
                                        <p:attrNameLst>
                                          <p:attrName>style.visibility</p:attrName>
                                        </p:attrNameLst>
                                      </p:cBhvr>
                                      <p:to>
                                        <p:strVal val="visible"/>
                                      </p:to>
                                    </p:set>
                                    <p:animEffect transition="in" filter="wipe(left)">
                                      <p:cBhvr>
                                        <p:cTn id="41" dur="500"/>
                                        <p:tgtEl>
                                          <p:spTgt spid="214035"/>
                                        </p:tgtEl>
                                      </p:cBhvr>
                                    </p:animEffect>
                                  </p:childTnLst>
                                </p:cTn>
                              </p:par>
                            </p:childTnLst>
                          </p:cTn>
                        </p:par>
                        <p:par>
                          <p:cTn id="42" fill="hold" nodeType="afterGroup">
                            <p:stCondLst>
                              <p:cond delay="6000"/>
                            </p:stCondLst>
                            <p:childTnLst>
                              <p:par>
                                <p:cTn id="43" presetID="22" presetClass="entr" presetSubtype="8" fill="hold" nodeType="afterEffect">
                                  <p:stCondLst>
                                    <p:cond delay="0"/>
                                  </p:stCondLst>
                                  <p:childTnLst>
                                    <p:set>
                                      <p:cBhvr>
                                        <p:cTn id="44" dur="1" fill="hold">
                                          <p:stCondLst>
                                            <p:cond delay="0"/>
                                          </p:stCondLst>
                                        </p:cTn>
                                        <p:tgtEl>
                                          <p:spTgt spid="214057"/>
                                        </p:tgtEl>
                                        <p:attrNameLst>
                                          <p:attrName>style.visibility</p:attrName>
                                        </p:attrNameLst>
                                      </p:cBhvr>
                                      <p:to>
                                        <p:strVal val="visible"/>
                                      </p:to>
                                    </p:set>
                                    <p:animEffect transition="in" filter="wipe(left)">
                                      <p:cBhvr>
                                        <p:cTn id="45" dur="500"/>
                                        <p:tgtEl>
                                          <p:spTgt spid="214057"/>
                                        </p:tgtEl>
                                      </p:cBhvr>
                                    </p:animEffect>
                                  </p:childTnLst>
                                </p:cTn>
                              </p:par>
                            </p:childTnLst>
                          </p:cTn>
                        </p:par>
                        <p:par>
                          <p:cTn id="46" fill="hold" nodeType="afterGroup">
                            <p:stCondLst>
                              <p:cond delay="6500"/>
                            </p:stCondLst>
                            <p:childTnLst>
                              <p:par>
                                <p:cTn id="47" presetID="22" presetClass="entr" presetSubtype="8" fill="hold" nodeType="afterEffect">
                                  <p:stCondLst>
                                    <p:cond delay="0"/>
                                  </p:stCondLst>
                                  <p:childTnLst>
                                    <p:set>
                                      <p:cBhvr>
                                        <p:cTn id="48" dur="1" fill="hold">
                                          <p:stCondLst>
                                            <p:cond delay="0"/>
                                          </p:stCondLst>
                                        </p:cTn>
                                        <p:tgtEl>
                                          <p:spTgt spid="214036"/>
                                        </p:tgtEl>
                                        <p:attrNameLst>
                                          <p:attrName>style.visibility</p:attrName>
                                        </p:attrNameLst>
                                      </p:cBhvr>
                                      <p:to>
                                        <p:strVal val="visible"/>
                                      </p:to>
                                    </p:set>
                                    <p:animEffect transition="in" filter="wipe(left)">
                                      <p:cBhvr>
                                        <p:cTn id="49" dur="500"/>
                                        <p:tgtEl>
                                          <p:spTgt spid="214036"/>
                                        </p:tgtEl>
                                      </p:cBhvr>
                                    </p:animEffect>
                                  </p:childTnLst>
                                </p:cTn>
                              </p:par>
                            </p:childTnLst>
                          </p:cTn>
                        </p:par>
                        <p:par>
                          <p:cTn id="50" fill="hold" nodeType="afterGroup">
                            <p:stCondLst>
                              <p:cond delay="7000"/>
                            </p:stCondLst>
                            <p:childTnLst>
                              <p:par>
                                <p:cTn id="51" presetID="22" presetClass="entr" presetSubtype="4" fill="hold" nodeType="afterEffect">
                                  <p:stCondLst>
                                    <p:cond delay="0"/>
                                  </p:stCondLst>
                                  <p:childTnLst>
                                    <p:set>
                                      <p:cBhvr>
                                        <p:cTn id="52" dur="1" fill="hold">
                                          <p:stCondLst>
                                            <p:cond delay="0"/>
                                          </p:stCondLst>
                                        </p:cTn>
                                        <p:tgtEl>
                                          <p:spTgt spid="214040"/>
                                        </p:tgtEl>
                                        <p:attrNameLst>
                                          <p:attrName>style.visibility</p:attrName>
                                        </p:attrNameLst>
                                      </p:cBhvr>
                                      <p:to>
                                        <p:strVal val="visible"/>
                                      </p:to>
                                    </p:set>
                                    <p:animEffect transition="in" filter="wipe(down)">
                                      <p:cBhvr>
                                        <p:cTn id="53" dur="500"/>
                                        <p:tgtEl>
                                          <p:spTgt spid="214040"/>
                                        </p:tgtEl>
                                      </p:cBhvr>
                                    </p:animEffect>
                                  </p:childTnLst>
                                </p:cTn>
                              </p:par>
                            </p:childTnLst>
                          </p:cTn>
                        </p:par>
                        <p:par>
                          <p:cTn id="54" fill="hold" nodeType="afterGroup">
                            <p:stCondLst>
                              <p:cond delay="7500"/>
                            </p:stCondLst>
                            <p:childTnLst>
                              <p:par>
                                <p:cTn id="55" presetID="22" presetClass="entr" presetSubtype="4" fill="hold" nodeType="afterEffect">
                                  <p:stCondLst>
                                    <p:cond delay="0"/>
                                  </p:stCondLst>
                                  <p:childTnLst>
                                    <p:set>
                                      <p:cBhvr>
                                        <p:cTn id="56" dur="1" fill="hold">
                                          <p:stCondLst>
                                            <p:cond delay="0"/>
                                          </p:stCondLst>
                                        </p:cTn>
                                        <p:tgtEl>
                                          <p:spTgt spid="214037"/>
                                        </p:tgtEl>
                                        <p:attrNameLst>
                                          <p:attrName>style.visibility</p:attrName>
                                        </p:attrNameLst>
                                      </p:cBhvr>
                                      <p:to>
                                        <p:strVal val="visible"/>
                                      </p:to>
                                    </p:set>
                                    <p:animEffect transition="in" filter="wipe(down)">
                                      <p:cBhvr>
                                        <p:cTn id="57" dur="500"/>
                                        <p:tgtEl>
                                          <p:spTgt spid="214037"/>
                                        </p:tgtEl>
                                      </p:cBhvr>
                                    </p:animEffect>
                                  </p:childTnLst>
                                </p:cTn>
                              </p:par>
                            </p:childTnLst>
                          </p:cTn>
                        </p:par>
                        <p:par>
                          <p:cTn id="58" fill="hold" nodeType="afterGroup">
                            <p:stCondLst>
                              <p:cond delay="8000"/>
                            </p:stCondLst>
                            <p:childTnLst>
                              <p:par>
                                <p:cTn id="59" presetID="22" presetClass="entr" presetSubtype="8" fill="hold" nodeType="afterEffect">
                                  <p:stCondLst>
                                    <p:cond delay="0"/>
                                  </p:stCondLst>
                                  <p:childTnLst>
                                    <p:set>
                                      <p:cBhvr>
                                        <p:cTn id="60" dur="1" fill="hold">
                                          <p:stCondLst>
                                            <p:cond delay="0"/>
                                          </p:stCondLst>
                                        </p:cTn>
                                        <p:tgtEl>
                                          <p:spTgt spid="214038"/>
                                        </p:tgtEl>
                                        <p:attrNameLst>
                                          <p:attrName>style.visibility</p:attrName>
                                        </p:attrNameLst>
                                      </p:cBhvr>
                                      <p:to>
                                        <p:strVal val="visible"/>
                                      </p:to>
                                    </p:set>
                                    <p:animEffect transition="in" filter="wipe(left)">
                                      <p:cBhvr>
                                        <p:cTn id="61" dur="500"/>
                                        <p:tgtEl>
                                          <p:spTgt spid="214038"/>
                                        </p:tgtEl>
                                      </p:cBhvr>
                                    </p:animEffect>
                                  </p:childTnLst>
                                </p:cTn>
                              </p:par>
                            </p:childTnLst>
                          </p:cTn>
                        </p:par>
                        <p:par>
                          <p:cTn id="62" fill="hold" nodeType="afterGroup">
                            <p:stCondLst>
                              <p:cond delay="8500"/>
                            </p:stCondLst>
                            <p:childTnLst>
                              <p:par>
                                <p:cTn id="63" presetID="22" presetClass="entr" presetSubtype="8" fill="hold" nodeType="afterEffect">
                                  <p:stCondLst>
                                    <p:cond delay="0"/>
                                  </p:stCondLst>
                                  <p:childTnLst>
                                    <p:set>
                                      <p:cBhvr>
                                        <p:cTn id="64" dur="1" fill="hold">
                                          <p:stCondLst>
                                            <p:cond delay="0"/>
                                          </p:stCondLst>
                                        </p:cTn>
                                        <p:tgtEl>
                                          <p:spTgt spid="214076"/>
                                        </p:tgtEl>
                                        <p:attrNameLst>
                                          <p:attrName>style.visibility</p:attrName>
                                        </p:attrNameLst>
                                      </p:cBhvr>
                                      <p:to>
                                        <p:strVal val="visible"/>
                                      </p:to>
                                    </p:set>
                                    <p:animEffect transition="in" filter="wipe(left)">
                                      <p:cBhvr>
                                        <p:cTn id="65" dur="500"/>
                                        <p:tgtEl>
                                          <p:spTgt spid="214076"/>
                                        </p:tgtEl>
                                      </p:cBhvr>
                                    </p:animEffect>
                                  </p:childTnLst>
                                </p:cTn>
                              </p:par>
                            </p:childTnLst>
                          </p:cTn>
                        </p:par>
                        <p:par>
                          <p:cTn id="66" fill="hold" nodeType="afterGroup">
                            <p:stCondLst>
                              <p:cond delay="9000"/>
                            </p:stCondLst>
                            <p:childTnLst>
                              <p:par>
                                <p:cTn id="67" presetID="22" presetClass="entr" presetSubtype="8" fill="hold" nodeType="afterEffect">
                                  <p:stCondLst>
                                    <p:cond delay="0"/>
                                  </p:stCondLst>
                                  <p:childTnLst>
                                    <p:set>
                                      <p:cBhvr>
                                        <p:cTn id="68" dur="1" fill="hold">
                                          <p:stCondLst>
                                            <p:cond delay="0"/>
                                          </p:stCondLst>
                                        </p:cTn>
                                        <p:tgtEl>
                                          <p:spTgt spid="214039"/>
                                        </p:tgtEl>
                                        <p:attrNameLst>
                                          <p:attrName>style.visibility</p:attrName>
                                        </p:attrNameLst>
                                      </p:cBhvr>
                                      <p:to>
                                        <p:strVal val="visible"/>
                                      </p:to>
                                    </p:set>
                                    <p:animEffect transition="in" filter="wipe(left)">
                                      <p:cBhvr>
                                        <p:cTn id="69" dur="500"/>
                                        <p:tgtEl>
                                          <p:spTgt spid="214039"/>
                                        </p:tgtEl>
                                      </p:cBhvr>
                                    </p:animEffect>
                                  </p:childTnLst>
                                </p:cTn>
                              </p:par>
                            </p:childTnLst>
                          </p:cTn>
                        </p:par>
                        <p:par>
                          <p:cTn id="70" fill="hold" nodeType="afterGroup">
                            <p:stCondLst>
                              <p:cond delay="9500"/>
                            </p:stCondLst>
                            <p:childTnLst>
                              <p:par>
                                <p:cTn id="71" presetID="22" presetClass="entr" presetSubtype="1" fill="hold" nodeType="afterEffect">
                                  <p:stCondLst>
                                    <p:cond delay="0"/>
                                  </p:stCondLst>
                                  <p:childTnLst>
                                    <p:set>
                                      <p:cBhvr>
                                        <p:cTn id="72" dur="1" fill="hold">
                                          <p:stCondLst>
                                            <p:cond delay="0"/>
                                          </p:stCondLst>
                                        </p:cTn>
                                        <p:tgtEl>
                                          <p:spTgt spid="214041"/>
                                        </p:tgtEl>
                                        <p:attrNameLst>
                                          <p:attrName>style.visibility</p:attrName>
                                        </p:attrNameLst>
                                      </p:cBhvr>
                                      <p:to>
                                        <p:strVal val="visible"/>
                                      </p:to>
                                    </p:set>
                                    <p:animEffect transition="in" filter="wipe(up)">
                                      <p:cBhvr>
                                        <p:cTn id="73" dur="500"/>
                                        <p:tgtEl>
                                          <p:spTgt spid="214041"/>
                                        </p:tgtEl>
                                      </p:cBhvr>
                                    </p:animEffect>
                                  </p:childTnLst>
                                </p:cTn>
                              </p:par>
                            </p:childTnLst>
                          </p:cTn>
                        </p:par>
                        <p:par>
                          <p:cTn id="74" fill="hold" nodeType="afterGroup">
                            <p:stCondLst>
                              <p:cond delay="10000"/>
                            </p:stCondLst>
                            <p:childTnLst>
                              <p:par>
                                <p:cTn id="75" presetID="22" presetClass="entr" presetSubtype="2" fill="hold" nodeType="afterEffect">
                                  <p:stCondLst>
                                    <p:cond delay="0"/>
                                  </p:stCondLst>
                                  <p:childTnLst>
                                    <p:set>
                                      <p:cBhvr>
                                        <p:cTn id="76" dur="1" fill="hold">
                                          <p:stCondLst>
                                            <p:cond delay="0"/>
                                          </p:stCondLst>
                                        </p:cTn>
                                        <p:tgtEl>
                                          <p:spTgt spid="214047"/>
                                        </p:tgtEl>
                                        <p:attrNameLst>
                                          <p:attrName>style.visibility</p:attrName>
                                        </p:attrNameLst>
                                      </p:cBhvr>
                                      <p:to>
                                        <p:strVal val="visible"/>
                                      </p:to>
                                    </p:set>
                                    <p:animEffect transition="in" filter="wipe(right)">
                                      <p:cBhvr>
                                        <p:cTn id="77" dur="500"/>
                                        <p:tgtEl>
                                          <p:spTgt spid="214047"/>
                                        </p:tgtEl>
                                      </p:cBhvr>
                                    </p:animEffect>
                                  </p:childTnLst>
                                </p:cTn>
                              </p:par>
                            </p:childTnLst>
                          </p:cTn>
                        </p:par>
                        <p:par>
                          <p:cTn id="78" fill="hold" nodeType="afterGroup">
                            <p:stCondLst>
                              <p:cond delay="10500"/>
                            </p:stCondLst>
                            <p:childTnLst>
                              <p:par>
                                <p:cTn id="79" presetID="22" presetClass="entr" presetSubtype="2" fill="hold" nodeType="afterEffect">
                                  <p:stCondLst>
                                    <p:cond delay="0"/>
                                  </p:stCondLst>
                                  <p:childTnLst>
                                    <p:set>
                                      <p:cBhvr>
                                        <p:cTn id="80" dur="1" fill="hold">
                                          <p:stCondLst>
                                            <p:cond delay="0"/>
                                          </p:stCondLst>
                                        </p:cTn>
                                        <p:tgtEl>
                                          <p:spTgt spid="214088"/>
                                        </p:tgtEl>
                                        <p:attrNameLst>
                                          <p:attrName>style.visibility</p:attrName>
                                        </p:attrNameLst>
                                      </p:cBhvr>
                                      <p:to>
                                        <p:strVal val="visible"/>
                                      </p:to>
                                    </p:set>
                                    <p:animEffect transition="in" filter="wipe(right)">
                                      <p:cBhvr>
                                        <p:cTn id="81" dur="500"/>
                                        <p:tgtEl>
                                          <p:spTgt spid="214088"/>
                                        </p:tgtEl>
                                      </p:cBhvr>
                                    </p:animEffect>
                                  </p:childTnLst>
                                </p:cTn>
                              </p:par>
                            </p:childTnLst>
                          </p:cTn>
                        </p:par>
                        <p:par>
                          <p:cTn id="82" fill="hold" nodeType="afterGroup">
                            <p:stCondLst>
                              <p:cond delay="11000"/>
                            </p:stCondLst>
                            <p:childTnLst>
                              <p:par>
                                <p:cTn id="83" presetID="22" presetClass="entr" presetSubtype="2" fill="hold" nodeType="afterEffect">
                                  <p:stCondLst>
                                    <p:cond delay="0"/>
                                  </p:stCondLst>
                                  <p:childTnLst>
                                    <p:set>
                                      <p:cBhvr>
                                        <p:cTn id="84" dur="1" fill="hold">
                                          <p:stCondLst>
                                            <p:cond delay="0"/>
                                          </p:stCondLst>
                                        </p:cTn>
                                        <p:tgtEl>
                                          <p:spTgt spid="214048"/>
                                        </p:tgtEl>
                                        <p:attrNameLst>
                                          <p:attrName>style.visibility</p:attrName>
                                        </p:attrNameLst>
                                      </p:cBhvr>
                                      <p:to>
                                        <p:strVal val="visible"/>
                                      </p:to>
                                    </p:set>
                                    <p:animEffect transition="in" filter="wipe(right)">
                                      <p:cBhvr>
                                        <p:cTn id="85" dur="500"/>
                                        <p:tgtEl>
                                          <p:spTgt spid="214048"/>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9" presetClass="entr" presetSubtype="10" fill="hold" grpId="0" nodeType="clickEffect">
                                  <p:stCondLst>
                                    <p:cond delay="0"/>
                                  </p:stCondLst>
                                  <p:childTnLst>
                                    <p:set>
                                      <p:cBhvr>
                                        <p:cTn id="89" dur="1" fill="hold">
                                          <p:stCondLst>
                                            <p:cond delay="0"/>
                                          </p:stCondLst>
                                        </p:cTn>
                                        <p:tgtEl>
                                          <p:spTgt spid="214056"/>
                                        </p:tgtEl>
                                        <p:attrNameLst>
                                          <p:attrName>style.visibility</p:attrName>
                                        </p:attrNameLst>
                                      </p:cBhvr>
                                      <p:to>
                                        <p:strVal val="visible"/>
                                      </p:to>
                                    </p:set>
                                    <p:anim calcmode="lin" valueType="num">
                                      <p:cBhvr>
                                        <p:cTn id="90" dur="5000" fill="hold"/>
                                        <p:tgtEl>
                                          <p:spTgt spid="214056"/>
                                        </p:tgtEl>
                                        <p:attrNameLst>
                                          <p:attrName>ppt_w</p:attrName>
                                        </p:attrNameLst>
                                      </p:cBhvr>
                                      <p:tavLst>
                                        <p:tav tm="0" fmla="#ppt_w*sin(2.5*pi*$)">
                                          <p:val>
                                            <p:fltVal val="0"/>
                                          </p:val>
                                        </p:tav>
                                        <p:tav tm="100000">
                                          <p:val>
                                            <p:fltVal val="1"/>
                                          </p:val>
                                        </p:tav>
                                      </p:tavLst>
                                    </p:anim>
                                    <p:anim calcmode="lin" valueType="num">
                                      <p:cBhvr>
                                        <p:cTn id="91" dur="5000" fill="hold"/>
                                        <p:tgtEl>
                                          <p:spTgt spid="214056"/>
                                        </p:tgtEl>
                                        <p:attrNameLst>
                                          <p:attrName>ppt_h</p:attrName>
                                        </p:attrNameLst>
                                      </p:cBhvr>
                                      <p:tavLst>
                                        <p:tav tm="0">
                                          <p:val>
                                            <p:strVal val="#ppt_h"/>
                                          </p:val>
                                        </p:tav>
                                        <p:tav tm="100000">
                                          <p:val>
                                            <p:strVal val="#ppt_h"/>
                                          </p:val>
                                        </p:tav>
                                      </p:tavLst>
                                    </p:anim>
                                  </p:childTnLst>
                                </p:cTn>
                              </p:par>
                            </p:childTnLst>
                          </p:cTn>
                        </p:par>
                        <p:par>
                          <p:cTn id="92" fill="hold" nodeType="afterGroup">
                            <p:stCondLst>
                              <p:cond delay="5000"/>
                            </p:stCondLst>
                            <p:childTnLst>
                              <p:par>
                                <p:cTn id="93" presetID="22" presetClass="entr" presetSubtype="1" fill="hold" nodeType="afterEffect">
                                  <p:stCondLst>
                                    <p:cond delay="0"/>
                                  </p:stCondLst>
                                  <p:childTnLst>
                                    <p:set>
                                      <p:cBhvr>
                                        <p:cTn id="94" dur="1" fill="hold">
                                          <p:stCondLst>
                                            <p:cond delay="0"/>
                                          </p:stCondLst>
                                        </p:cTn>
                                        <p:tgtEl>
                                          <p:spTgt spid="214050"/>
                                        </p:tgtEl>
                                        <p:attrNameLst>
                                          <p:attrName>style.visibility</p:attrName>
                                        </p:attrNameLst>
                                      </p:cBhvr>
                                      <p:to>
                                        <p:strVal val="visible"/>
                                      </p:to>
                                    </p:set>
                                    <p:animEffect transition="in" filter="wipe(up)">
                                      <p:cBhvr>
                                        <p:cTn id="95" dur="500"/>
                                        <p:tgtEl>
                                          <p:spTgt spid="214050"/>
                                        </p:tgtEl>
                                      </p:cBhvr>
                                    </p:animEffect>
                                  </p:childTnLst>
                                </p:cTn>
                              </p:par>
                            </p:childTnLst>
                          </p:cTn>
                        </p:par>
                        <p:par>
                          <p:cTn id="96" fill="hold" nodeType="afterGroup">
                            <p:stCondLst>
                              <p:cond delay="5500"/>
                            </p:stCondLst>
                            <p:childTnLst>
                              <p:par>
                                <p:cTn id="97" presetID="22" presetClass="entr" presetSubtype="8" fill="hold" nodeType="afterEffect">
                                  <p:stCondLst>
                                    <p:cond delay="0"/>
                                  </p:stCondLst>
                                  <p:childTnLst>
                                    <p:set>
                                      <p:cBhvr>
                                        <p:cTn id="98" dur="1" fill="hold">
                                          <p:stCondLst>
                                            <p:cond delay="0"/>
                                          </p:stCondLst>
                                        </p:cTn>
                                        <p:tgtEl>
                                          <p:spTgt spid="214051"/>
                                        </p:tgtEl>
                                        <p:attrNameLst>
                                          <p:attrName>style.visibility</p:attrName>
                                        </p:attrNameLst>
                                      </p:cBhvr>
                                      <p:to>
                                        <p:strVal val="visible"/>
                                      </p:to>
                                    </p:set>
                                    <p:animEffect transition="in" filter="wipe(left)">
                                      <p:cBhvr>
                                        <p:cTn id="99" dur="500"/>
                                        <p:tgtEl>
                                          <p:spTgt spid="214051"/>
                                        </p:tgtEl>
                                      </p:cBhvr>
                                    </p:animEffect>
                                  </p:childTnLst>
                                </p:cTn>
                              </p:par>
                            </p:childTnLst>
                          </p:cTn>
                        </p:par>
                        <p:par>
                          <p:cTn id="100" fill="hold" nodeType="afterGroup">
                            <p:stCondLst>
                              <p:cond delay="6000"/>
                            </p:stCondLst>
                            <p:childTnLst>
                              <p:par>
                                <p:cTn id="101" presetID="22" presetClass="entr" presetSubtype="8" fill="hold" nodeType="afterEffect">
                                  <p:stCondLst>
                                    <p:cond delay="0"/>
                                  </p:stCondLst>
                                  <p:childTnLst>
                                    <p:set>
                                      <p:cBhvr>
                                        <p:cTn id="102" dur="1" fill="hold">
                                          <p:stCondLst>
                                            <p:cond delay="0"/>
                                          </p:stCondLst>
                                        </p:cTn>
                                        <p:tgtEl>
                                          <p:spTgt spid="214052"/>
                                        </p:tgtEl>
                                        <p:attrNameLst>
                                          <p:attrName>style.visibility</p:attrName>
                                        </p:attrNameLst>
                                      </p:cBhvr>
                                      <p:to>
                                        <p:strVal val="visible"/>
                                      </p:to>
                                    </p:set>
                                    <p:animEffect transition="in" filter="wipe(left)">
                                      <p:cBhvr>
                                        <p:cTn id="103" dur="500"/>
                                        <p:tgtEl>
                                          <p:spTgt spid="214052"/>
                                        </p:tgtEl>
                                      </p:cBhvr>
                                    </p:animEffect>
                                  </p:childTnLst>
                                </p:cTn>
                              </p:par>
                            </p:childTnLst>
                          </p:cTn>
                        </p:par>
                        <p:par>
                          <p:cTn id="104" fill="hold" nodeType="afterGroup">
                            <p:stCondLst>
                              <p:cond delay="6500"/>
                            </p:stCondLst>
                            <p:childTnLst>
                              <p:par>
                                <p:cTn id="105" presetID="22" presetClass="entr" presetSubtype="8" fill="hold" nodeType="afterEffect">
                                  <p:stCondLst>
                                    <p:cond delay="0"/>
                                  </p:stCondLst>
                                  <p:childTnLst>
                                    <p:set>
                                      <p:cBhvr>
                                        <p:cTn id="106" dur="1" fill="hold">
                                          <p:stCondLst>
                                            <p:cond delay="0"/>
                                          </p:stCondLst>
                                        </p:cTn>
                                        <p:tgtEl>
                                          <p:spTgt spid="214042"/>
                                        </p:tgtEl>
                                        <p:attrNameLst>
                                          <p:attrName>style.visibility</p:attrName>
                                        </p:attrNameLst>
                                      </p:cBhvr>
                                      <p:to>
                                        <p:strVal val="visible"/>
                                      </p:to>
                                    </p:set>
                                    <p:animEffect transition="in" filter="wipe(left)">
                                      <p:cBhvr>
                                        <p:cTn id="107" dur="500"/>
                                        <p:tgtEl>
                                          <p:spTgt spid="214042"/>
                                        </p:tgtEl>
                                      </p:cBhvr>
                                    </p:animEffect>
                                  </p:childTnLst>
                                </p:cTn>
                              </p:par>
                            </p:childTnLst>
                          </p:cTn>
                        </p:par>
                        <p:par>
                          <p:cTn id="108" fill="hold" nodeType="afterGroup">
                            <p:stCondLst>
                              <p:cond delay="7000"/>
                            </p:stCondLst>
                            <p:childTnLst>
                              <p:par>
                                <p:cTn id="109" presetID="22" presetClass="entr" presetSubtype="1" fill="hold" nodeType="afterEffect">
                                  <p:stCondLst>
                                    <p:cond delay="0"/>
                                  </p:stCondLst>
                                  <p:childTnLst>
                                    <p:set>
                                      <p:cBhvr>
                                        <p:cTn id="110" dur="1" fill="hold">
                                          <p:stCondLst>
                                            <p:cond delay="0"/>
                                          </p:stCondLst>
                                        </p:cTn>
                                        <p:tgtEl>
                                          <p:spTgt spid="214043"/>
                                        </p:tgtEl>
                                        <p:attrNameLst>
                                          <p:attrName>style.visibility</p:attrName>
                                        </p:attrNameLst>
                                      </p:cBhvr>
                                      <p:to>
                                        <p:strVal val="visible"/>
                                      </p:to>
                                    </p:set>
                                    <p:animEffect transition="in" filter="wipe(up)">
                                      <p:cBhvr>
                                        <p:cTn id="111" dur="500"/>
                                        <p:tgtEl>
                                          <p:spTgt spid="214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55" grpId="0" autoUpdateAnimBg="0"/>
      <p:bldP spid="214056"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ext Box 2"/>
          <p:cNvSpPr txBox="1">
            <a:spLocks noChangeArrowheads="1"/>
          </p:cNvSpPr>
          <p:nvPr/>
        </p:nvSpPr>
        <p:spPr bwMode="auto">
          <a:xfrm>
            <a:off x="2971800" y="228600"/>
            <a:ext cx="41148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zh-CN" altLang="en-US" sz="2000" dirty="0">
                <a:latin typeface="Times New Roman" panose="02020603050405020304" pitchFamily="18" charset="0"/>
              </a:rPr>
              <a:t>隧道模式下的</a:t>
            </a:r>
            <a:r>
              <a:rPr lang="en-US" altLang="zh-CN" sz="2000" dirty="0">
                <a:latin typeface="Times New Roman" panose="02020603050405020304" pitchFamily="18" charset="0"/>
              </a:rPr>
              <a:t>ESP</a:t>
            </a:r>
            <a:r>
              <a:rPr lang="zh-CN" altLang="en-US" sz="2000" dirty="0">
                <a:latin typeface="Times New Roman" panose="02020603050405020304" pitchFamily="18" charset="0"/>
              </a:rPr>
              <a:t>工作原理</a:t>
            </a:r>
          </a:p>
        </p:txBody>
      </p:sp>
      <p:pic>
        <p:nvPicPr>
          <p:cNvPr id="215043"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715000"/>
            <a:ext cx="685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44"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5638800"/>
            <a:ext cx="685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5045" name="Group 5"/>
          <p:cNvGrpSpPr>
            <a:grpSpLocks/>
          </p:cNvGrpSpPr>
          <p:nvPr/>
        </p:nvGrpSpPr>
        <p:grpSpPr bwMode="auto">
          <a:xfrm>
            <a:off x="2971800" y="762000"/>
            <a:ext cx="4335463" cy="1447800"/>
            <a:chOff x="1680" y="1152"/>
            <a:chExt cx="2731" cy="912"/>
          </a:xfrm>
        </p:grpSpPr>
        <p:pic>
          <p:nvPicPr>
            <p:cNvPr id="215046" name="Picture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0" y="1152"/>
              <a:ext cx="2731"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15047" name="Text Box 7"/>
            <p:cNvSpPr txBox="1">
              <a:spLocks noChangeArrowheads="1"/>
            </p:cNvSpPr>
            <p:nvPr/>
          </p:nvSpPr>
          <p:spPr bwMode="auto">
            <a:xfrm>
              <a:off x="2496" y="1440"/>
              <a:ext cx="124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en-US" altLang="zh-CN" sz="2800" b="1">
                  <a:latin typeface="Times New Roman" panose="02020603050405020304" pitchFamily="18" charset="0"/>
                </a:rPr>
                <a:t>Internet</a:t>
              </a:r>
            </a:p>
          </p:txBody>
        </p:sp>
      </p:grpSp>
      <p:graphicFrame>
        <p:nvGraphicFramePr>
          <p:cNvPr id="215048" name="Object 8"/>
          <p:cNvGraphicFramePr>
            <a:graphicFrameLocks noChangeAspect="1"/>
          </p:cNvGraphicFramePr>
          <p:nvPr/>
        </p:nvGraphicFramePr>
        <p:xfrm>
          <a:off x="152400" y="5029200"/>
          <a:ext cx="762000" cy="338138"/>
        </p:xfrm>
        <a:graphic>
          <a:graphicData uri="http://schemas.openxmlformats.org/presentationml/2006/ole">
            <mc:AlternateContent xmlns:mc="http://schemas.openxmlformats.org/markup-compatibility/2006">
              <mc:Choice xmlns:v="urn:schemas-microsoft-com:vml" Requires="v">
                <p:oleObj spid="_x0000_s89120" name="文档" r:id="rId5" imgW="886320" imgH="937800" progId="Word.Document.8">
                  <p:embed/>
                </p:oleObj>
              </mc:Choice>
              <mc:Fallback>
                <p:oleObj name="文档" r:id="rId5" imgW="886320" imgH="937800" progId="Word.Document.8">
                  <p:embed/>
                  <p:pic>
                    <p:nvPicPr>
                      <p:cNvPr id="215048"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5029200"/>
                        <a:ext cx="7620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15049" name="Group 9"/>
          <p:cNvGrpSpPr>
            <a:grpSpLocks/>
          </p:cNvGrpSpPr>
          <p:nvPr/>
        </p:nvGrpSpPr>
        <p:grpSpPr bwMode="auto">
          <a:xfrm>
            <a:off x="1905000" y="5867400"/>
            <a:ext cx="1843088" cy="249238"/>
            <a:chOff x="1200" y="3696"/>
            <a:chExt cx="1161" cy="157"/>
          </a:xfrm>
        </p:grpSpPr>
        <p:sp>
          <p:nvSpPr>
            <p:cNvPr id="215050" name="Rectangle 10"/>
            <p:cNvSpPr>
              <a:spLocks noChangeArrowheads="1"/>
            </p:cNvSpPr>
            <p:nvPr/>
          </p:nvSpPr>
          <p:spPr bwMode="auto">
            <a:xfrm>
              <a:off x="1593" y="3696"/>
              <a:ext cx="768" cy="157"/>
            </a:xfrm>
            <a:prstGeom prst="rect">
              <a:avLst/>
            </a:prstGeom>
            <a:solidFill>
              <a:srgbClr val="008080"/>
            </a:solidFill>
            <a:ln>
              <a:noFill/>
            </a:ln>
            <a:effectLst/>
            <a:extLs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000">
                  <a:solidFill>
                    <a:srgbClr val="FF3300"/>
                  </a:solidFill>
                  <a:effectLst>
                    <a:outerShdw blurRad="38100" dist="38100" dir="2700000" algn="tl">
                      <a:srgbClr val="000000"/>
                    </a:outerShdw>
                  </a:effectLst>
                </a:rPr>
                <a:t>负    载</a:t>
              </a:r>
            </a:p>
          </p:txBody>
        </p:sp>
        <p:sp>
          <p:nvSpPr>
            <p:cNvPr id="215051" name="Rectangle 11"/>
            <p:cNvSpPr>
              <a:spLocks noChangeArrowheads="1"/>
            </p:cNvSpPr>
            <p:nvPr/>
          </p:nvSpPr>
          <p:spPr bwMode="auto">
            <a:xfrm>
              <a:off x="1200" y="3696"/>
              <a:ext cx="393" cy="157"/>
            </a:xfrm>
            <a:prstGeom prst="rect">
              <a:avLst/>
            </a:prstGeom>
            <a:solidFill>
              <a:srgbClr val="DC94F6"/>
            </a:solidFill>
            <a:ln>
              <a:noFill/>
            </a:ln>
            <a:effectLst/>
            <a:extLs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t>IP </a:t>
              </a:r>
              <a:r>
                <a:rPr lang="zh-CN" altLang="en-US" sz="1000"/>
                <a:t>头</a:t>
              </a:r>
            </a:p>
          </p:txBody>
        </p:sp>
      </p:grpSp>
      <p:sp>
        <p:nvSpPr>
          <p:cNvPr id="215052" name="Text Box 12"/>
          <p:cNvSpPr txBox="1">
            <a:spLocks noChangeArrowheads="1"/>
          </p:cNvSpPr>
          <p:nvPr/>
        </p:nvSpPr>
        <p:spPr bwMode="auto">
          <a:xfrm>
            <a:off x="228600" y="6248400"/>
            <a:ext cx="1219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en-US" altLang="zh-CN" sz="1400" b="1">
                <a:solidFill>
                  <a:schemeClr val="hlink"/>
                </a:solidFill>
                <a:latin typeface="Times New Roman" panose="02020603050405020304" pitchFamily="18" charset="0"/>
              </a:rPr>
              <a:t>Host A</a:t>
            </a:r>
          </a:p>
        </p:txBody>
      </p:sp>
      <p:sp>
        <p:nvSpPr>
          <p:cNvPr id="215053" name="Text Box 13"/>
          <p:cNvSpPr txBox="1">
            <a:spLocks noChangeArrowheads="1"/>
          </p:cNvSpPr>
          <p:nvPr/>
        </p:nvSpPr>
        <p:spPr bwMode="auto">
          <a:xfrm>
            <a:off x="7620000" y="6248400"/>
            <a:ext cx="11430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en-US" altLang="zh-CN" sz="1400" b="1">
                <a:solidFill>
                  <a:schemeClr val="accent2"/>
                </a:solidFill>
                <a:latin typeface="Times New Roman" panose="02020603050405020304" pitchFamily="18" charset="0"/>
              </a:rPr>
              <a:t>Host B</a:t>
            </a:r>
          </a:p>
        </p:txBody>
      </p:sp>
      <p:sp>
        <p:nvSpPr>
          <p:cNvPr id="215054" name="Line 14"/>
          <p:cNvSpPr>
            <a:spLocks noChangeShapeType="1"/>
          </p:cNvSpPr>
          <p:nvPr/>
        </p:nvSpPr>
        <p:spPr bwMode="auto">
          <a:xfrm>
            <a:off x="990600" y="6019800"/>
            <a:ext cx="914400"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5055" name="Line 15"/>
          <p:cNvSpPr>
            <a:spLocks noChangeShapeType="1"/>
          </p:cNvSpPr>
          <p:nvPr/>
        </p:nvSpPr>
        <p:spPr bwMode="auto">
          <a:xfrm flipV="1">
            <a:off x="3810000" y="6019800"/>
            <a:ext cx="533400" cy="7938"/>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5056" name="Line 16"/>
          <p:cNvSpPr>
            <a:spLocks noChangeShapeType="1"/>
          </p:cNvSpPr>
          <p:nvPr/>
        </p:nvSpPr>
        <p:spPr bwMode="auto">
          <a:xfrm flipH="1" flipV="1">
            <a:off x="3657600" y="5257800"/>
            <a:ext cx="685800" cy="6858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5057" name="Line 17"/>
          <p:cNvSpPr>
            <a:spLocks noChangeShapeType="1"/>
          </p:cNvSpPr>
          <p:nvPr/>
        </p:nvSpPr>
        <p:spPr bwMode="auto">
          <a:xfrm flipH="1">
            <a:off x="990600" y="5257800"/>
            <a:ext cx="2590800"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5058" name="Line 18"/>
          <p:cNvSpPr>
            <a:spLocks noChangeShapeType="1"/>
          </p:cNvSpPr>
          <p:nvPr/>
        </p:nvSpPr>
        <p:spPr bwMode="auto">
          <a:xfrm flipV="1">
            <a:off x="7239000" y="1600200"/>
            <a:ext cx="1676400" cy="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5059" name="Line 19"/>
          <p:cNvSpPr>
            <a:spLocks noChangeShapeType="1"/>
          </p:cNvSpPr>
          <p:nvPr/>
        </p:nvSpPr>
        <p:spPr bwMode="auto">
          <a:xfrm>
            <a:off x="8915400" y="1676400"/>
            <a:ext cx="0" cy="243840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5060" name="Line 20"/>
          <p:cNvSpPr>
            <a:spLocks noChangeShapeType="1"/>
          </p:cNvSpPr>
          <p:nvPr/>
        </p:nvSpPr>
        <p:spPr bwMode="auto">
          <a:xfrm flipH="1">
            <a:off x="7620000" y="5181600"/>
            <a:ext cx="838200" cy="0"/>
          </a:xfrm>
          <a:prstGeom prst="line">
            <a:avLst/>
          </a:prstGeom>
          <a:noFill/>
          <a:ln w="38100">
            <a:solidFill>
              <a:schemeClr va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5061" name="Line 21"/>
          <p:cNvSpPr>
            <a:spLocks noChangeShapeType="1"/>
          </p:cNvSpPr>
          <p:nvPr/>
        </p:nvSpPr>
        <p:spPr bwMode="auto">
          <a:xfrm>
            <a:off x="8458200" y="5181600"/>
            <a:ext cx="0" cy="4572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5062" name="Line 22"/>
          <p:cNvSpPr>
            <a:spLocks noChangeShapeType="1"/>
          </p:cNvSpPr>
          <p:nvPr/>
        </p:nvSpPr>
        <p:spPr bwMode="auto">
          <a:xfrm flipV="1">
            <a:off x="304800" y="4343400"/>
            <a:ext cx="0" cy="60960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5063" name="Text Box 23"/>
          <p:cNvSpPr txBox="1">
            <a:spLocks noChangeArrowheads="1"/>
          </p:cNvSpPr>
          <p:nvPr/>
        </p:nvSpPr>
        <p:spPr bwMode="auto">
          <a:xfrm>
            <a:off x="0" y="5334000"/>
            <a:ext cx="1066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en-US" altLang="zh-CN" sz="1400">
                <a:latin typeface="Times New Roman" panose="02020603050405020304" pitchFamily="18" charset="0"/>
              </a:rPr>
              <a:t>VPN</a:t>
            </a:r>
            <a:r>
              <a:rPr lang="zh-CN" altLang="en-US" sz="1400">
                <a:latin typeface="Times New Roman" panose="02020603050405020304" pitchFamily="18" charset="0"/>
              </a:rPr>
              <a:t>网关</a:t>
            </a:r>
            <a:r>
              <a:rPr lang="en-US" altLang="zh-CN" sz="1400">
                <a:latin typeface="Times New Roman" panose="02020603050405020304" pitchFamily="18" charset="0"/>
              </a:rPr>
              <a:t>1</a:t>
            </a:r>
          </a:p>
        </p:txBody>
      </p:sp>
      <p:sp>
        <p:nvSpPr>
          <p:cNvPr id="215064" name="Text Box 24"/>
          <p:cNvSpPr txBox="1">
            <a:spLocks noChangeArrowheads="1"/>
          </p:cNvSpPr>
          <p:nvPr/>
        </p:nvSpPr>
        <p:spPr bwMode="auto">
          <a:xfrm>
            <a:off x="3733800" y="3733800"/>
            <a:ext cx="1066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en-US" altLang="zh-CN" sz="1400">
                <a:latin typeface="Times New Roman" panose="02020603050405020304" pitchFamily="18" charset="0"/>
              </a:rPr>
              <a:t>VPN</a:t>
            </a:r>
            <a:r>
              <a:rPr lang="zh-CN" altLang="en-US" sz="1400">
                <a:latin typeface="Times New Roman" panose="02020603050405020304" pitchFamily="18" charset="0"/>
              </a:rPr>
              <a:t>网关</a:t>
            </a:r>
            <a:r>
              <a:rPr lang="en-US" altLang="zh-CN" sz="1400">
                <a:latin typeface="Times New Roman" panose="02020603050405020304" pitchFamily="18" charset="0"/>
              </a:rPr>
              <a:t>2</a:t>
            </a:r>
          </a:p>
        </p:txBody>
      </p:sp>
      <p:sp>
        <p:nvSpPr>
          <p:cNvPr id="215065" name="Line 25"/>
          <p:cNvSpPr>
            <a:spLocks noChangeShapeType="1"/>
          </p:cNvSpPr>
          <p:nvPr/>
        </p:nvSpPr>
        <p:spPr bwMode="auto">
          <a:xfrm flipH="1">
            <a:off x="8458200" y="4114800"/>
            <a:ext cx="457200" cy="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5066" name="Line 26"/>
          <p:cNvSpPr>
            <a:spLocks noChangeShapeType="1"/>
          </p:cNvSpPr>
          <p:nvPr/>
        </p:nvSpPr>
        <p:spPr bwMode="auto">
          <a:xfrm flipH="1">
            <a:off x="4572000" y="4114800"/>
            <a:ext cx="685800" cy="0"/>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aphicFrame>
        <p:nvGraphicFramePr>
          <p:cNvPr id="215067" name="Object 27"/>
          <p:cNvGraphicFramePr>
            <a:graphicFrameLocks noChangeAspect="1"/>
          </p:cNvGraphicFramePr>
          <p:nvPr/>
        </p:nvGraphicFramePr>
        <p:xfrm>
          <a:off x="3810000" y="3962400"/>
          <a:ext cx="762000" cy="338138"/>
        </p:xfrm>
        <a:graphic>
          <a:graphicData uri="http://schemas.openxmlformats.org/presentationml/2006/ole">
            <mc:AlternateContent xmlns:mc="http://schemas.openxmlformats.org/markup-compatibility/2006">
              <mc:Choice xmlns:v="urn:schemas-microsoft-com:vml" Requires="v">
                <p:oleObj spid="_x0000_s89121" name="文档" r:id="rId7" imgW="886320" imgH="937800" progId="Word.Document.8">
                  <p:embed/>
                </p:oleObj>
              </mc:Choice>
              <mc:Fallback>
                <p:oleObj name="文档" r:id="rId7" imgW="886320" imgH="937800" progId="Word.Document.8">
                  <p:embed/>
                  <p:pic>
                    <p:nvPicPr>
                      <p:cNvPr id="215067"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0" y="3962400"/>
                        <a:ext cx="7620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068" name="Line 28"/>
          <p:cNvSpPr>
            <a:spLocks noChangeShapeType="1"/>
          </p:cNvSpPr>
          <p:nvPr/>
        </p:nvSpPr>
        <p:spPr bwMode="auto">
          <a:xfrm>
            <a:off x="4114800" y="4343400"/>
            <a:ext cx="0" cy="9144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5069" name="Line 29"/>
          <p:cNvSpPr>
            <a:spLocks noChangeShapeType="1"/>
          </p:cNvSpPr>
          <p:nvPr/>
        </p:nvSpPr>
        <p:spPr bwMode="auto">
          <a:xfrm>
            <a:off x="4114800" y="5257800"/>
            <a:ext cx="1676400"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nvGrpSpPr>
          <p:cNvPr id="215070" name="Group 30"/>
          <p:cNvGrpSpPr>
            <a:grpSpLocks/>
          </p:cNvGrpSpPr>
          <p:nvPr/>
        </p:nvGrpSpPr>
        <p:grpSpPr bwMode="auto">
          <a:xfrm>
            <a:off x="5791200" y="5105400"/>
            <a:ext cx="1843088" cy="249238"/>
            <a:chOff x="3648" y="3024"/>
            <a:chExt cx="1161" cy="157"/>
          </a:xfrm>
        </p:grpSpPr>
        <p:sp>
          <p:nvSpPr>
            <p:cNvPr id="215071" name="Rectangle 31"/>
            <p:cNvSpPr>
              <a:spLocks noChangeArrowheads="1"/>
            </p:cNvSpPr>
            <p:nvPr/>
          </p:nvSpPr>
          <p:spPr bwMode="auto">
            <a:xfrm>
              <a:off x="4041" y="3024"/>
              <a:ext cx="768" cy="157"/>
            </a:xfrm>
            <a:prstGeom prst="rect">
              <a:avLst/>
            </a:prstGeom>
            <a:solidFill>
              <a:srgbClr val="008080"/>
            </a:solidFill>
            <a:ln>
              <a:noFill/>
            </a:ln>
            <a:effectLst/>
            <a:extLs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000">
                  <a:solidFill>
                    <a:srgbClr val="FF3300"/>
                  </a:solidFill>
                  <a:effectLst>
                    <a:outerShdw blurRad="38100" dist="38100" dir="2700000" algn="tl">
                      <a:srgbClr val="000000"/>
                    </a:outerShdw>
                  </a:effectLst>
                </a:rPr>
                <a:t>负    载</a:t>
              </a:r>
            </a:p>
          </p:txBody>
        </p:sp>
        <p:sp>
          <p:nvSpPr>
            <p:cNvPr id="215072" name="Rectangle 32"/>
            <p:cNvSpPr>
              <a:spLocks noChangeArrowheads="1"/>
            </p:cNvSpPr>
            <p:nvPr/>
          </p:nvSpPr>
          <p:spPr bwMode="auto">
            <a:xfrm>
              <a:off x="3648" y="3024"/>
              <a:ext cx="393" cy="157"/>
            </a:xfrm>
            <a:prstGeom prst="rect">
              <a:avLst/>
            </a:prstGeom>
            <a:solidFill>
              <a:srgbClr val="DC94F6"/>
            </a:solidFill>
            <a:ln>
              <a:noFill/>
            </a:ln>
            <a:effectLst/>
            <a:extLst>
              <a:ext uri="{91240B29-F687-4F45-9708-019B960494DF}">
                <a14:hiddenLine xmlns:a14="http://schemas.microsoft.com/office/drawing/2010/main" w="76200" cmpd="tri">
                  <a:solidFill>
                    <a:srgbClr val="DC94F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t>IP </a:t>
              </a:r>
              <a:r>
                <a:rPr lang="zh-CN" altLang="en-US" sz="1000"/>
                <a:t>头</a:t>
              </a:r>
            </a:p>
          </p:txBody>
        </p:sp>
      </p:grpSp>
      <p:sp>
        <p:nvSpPr>
          <p:cNvPr id="215073" name="Text Box 33"/>
          <p:cNvSpPr txBox="1">
            <a:spLocks noChangeArrowheads="1"/>
          </p:cNvSpPr>
          <p:nvPr/>
        </p:nvSpPr>
        <p:spPr bwMode="auto">
          <a:xfrm>
            <a:off x="304800" y="4648200"/>
            <a:ext cx="22860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zh-CN" altLang="en-US" sz="1400">
                <a:latin typeface="Times New Roman" panose="02020603050405020304" pitchFamily="18" charset="0"/>
              </a:rPr>
              <a:t>经过</a:t>
            </a:r>
            <a:r>
              <a:rPr lang="en-US" altLang="zh-CN" sz="1400">
                <a:latin typeface="Times New Roman" panose="02020603050405020304" pitchFamily="18" charset="0"/>
              </a:rPr>
              <a:t>IPSec </a:t>
            </a:r>
            <a:r>
              <a:rPr lang="zh-CN" altLang="en-US" sz="1400">
                <a:latin typeface="Times New Roman" panose="02020603050405020304" pitchFamily="18" charset="0"/>
              </a:rPr>
              <a:t>核心处理以后</a:t>
            </a:r>
          </a:p>
        </p:txBody>
      </p:sp>
      <p:sp>
        <p:nvSpPr>
          <p:cNvPr id="215074" name="Text Box 34"/>
          <p:cNvSpPr txBox="1">
            <a:spLocks noChangeArrowheads="1"/>
          </p:cNvSpPr>
          <p:nvPr/>
        </p:nvSpPr>
        <p:spPr bwMode="auto">
          <a:xfrm>
            <a:off x="4191000" y="4572000"/>
            <a:ext cx="22860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buFont typeface="Wingdings" panose="05000000000000000000" pitchFamily="2" charset="2"/>
              <a:buNone/>
            </a:pPr>
            <a:r>
              <a:rPr lang="zh-CN" altLang="en-US" sz="1400">
                <a:latin typeface="Times New Roman" panose="02020603050405020304" pitchFamily="18" charset="0"/>
              </a:rPr>
              <a:t>经过</a:t>
            </a:r>
            <a:r>
              <a:rPr lang="en-US" altLang="zh-CN" sz="1400">
                <a:latin typeface="Times New Roman" panose="02020603050405020304" pitchFamily="18" charset="0"/>
              </a:rPr>
              <a:t>IPSec </a:t>
            </a:r>
            <a:r>
              <a:rPr lang="zh-CN" altLang="en-US" sz="1400">
                <a:latin typeface="Times New Roman" panose="02020603050405020304" pitchFamily="18" charset="0"/>
              </a:rPr>
              <a:t>核心处理以后</a:t>
            </a:r>
          </a:p>
        </p:txBody>
      </p:sp>
      <p:grpSp>
        <p:nvGrpSpPr>
          <p:cNvPr id="215075" name="Group 35"/>
          <p:cNvGrpSpPr>
            <a:grpSpLocks/>
          </p:cNvGrpSpPr>
          <p:nvPr/>
        </p:nvGrpSpPr>
        <p:grpSpPr bwMode="auto">
          <a:xfrm>
            <a:off x="762000" y="3657600"/>
            <a:ext cx="2667000" cy="625475"/>
            <a:chOff x="768" y="1920"/>
            <a:chExt cx="1536" cy="394"/>
          </a:xfrm>
        </p:grpSpPr>
        <p:sp>
          <p:nvSpPr>
            <p:cNvPr id="215076" name="Text Box 36"/>
            <p:cNvSpPr txBox="1">
              <a:spLocks noChangeArrowheads="1"/>
            </p:cNvSpPr>
            <p:nvPr/>
          </p:nvSpPr>
          <p:spPr bwMode="auto">
            <a:xfrm>
              <a:off x="1200" y="1920"/>
              <a:ext cx="1104" cy="394"/>
            </a:xfrm>
            <a:prstGeom prst="rect">
              <a:avLst/>
            </a:prstGeom>
            <a:noFill/>
            <a:ln w="76200" cmpd="tri">
              <a:solidFill>
                <a:schemeClr val="hlink"/>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buFont typeface="Wingdings" panose="05000000000000000000" pitchFamily="2" charset="2"/>
                <a:buNone/>
              </a:pPr>
              <a:r>
                <a:rPr lang="en-US" altLang="zh-CN" sz="1200">
                  <a:latin typeface="Times New Roman" panose="02020603050405020304" pitchFamily="18" charset="0"/>
                </a:rPr>
                <a:t>Source IP=VPN</a:t>
              </a:r>
              <a:r>
                <a:rPr lang="zh-CN" altLang="en-US" sz="1200">
                  <a:latin typeface="Times New Roman" panose="02020603050405020304" pitchFamily="18" charset="0"/>
                </a:rPr>
                <a:t>网关</a:t>
              </a:r>
              <a:r>
                <a:rPr lang="en-US" altLang="zh-CN" sz="1200">
                  <a:latin typeface="Times New Roman" panose="02020603050405020304" pitchFamily="18" charset="0"/>
                </a:rPr>
                <a:t>1</a:t>
              </a:r>
            </a:p>
            <a:p>
              <a:pPr algn="l" eaLnBrk="0" hangingPunct="0">
                <a:spcBef>
                  <a:spcPct val="50000"/>
                </a:spcBef>
                <a:buFont typeface="Wingdings" panose="05000000000000000000" pitchFamily="2" charset="2"/>
                <a:buNone/>
              </a:pPr>
              <a:r>
                <a:rPr lang="en-US" altLang="zh-CN" sz="1200">
                  <a:latin typeface="Times New Roman" panose="02020603050405020304" pitchFamily="18" charset="0"/>
                </a:rPr>
                <a:t>Destination IP=VPN</a:t>
              </a:r>
              <a:r>
                <a:rPr lang="zh-CN" altLang="en-US" sz="1200">
                  <a:latin typeface="Times New Roman" panose="02020603050405020304" pitchFamily="18" charset="0"/>
                </a:rPr>
                <a:t>网关</a:t>
              </a:r>
              <a:r>
                <a:rPr lang="en-US" altLang="zh-CN" sz="1200">
                  <a:latin typeface="Times New Roman" panose="02020603050405020304" pitchFamily="18" charset="0"/>
                </a:rPr>
                <a:t>2</a:t>
              </a:r>
            </a:p>
          </p:txBody>
        </p:sp>
        <p:sp>
          <p:nvSpPr>
            <p:cNvPr id="215077" name="Line 37"/>
            <p:cNvSpPr>
              <a:spLocks noChangeShapeType="1"/>
            </p:cNvSpPr>
            <p:nvPr/>
          </p:nvSpPr>
          <p:spPr bwMode="auto">
            <a:xfrm flipH="1">
              <a:off x="768" y="2160"/>
              <a:ext cx="432" cy="0"/>
            </a:xfrm>
            <a:prstGeom prst="line">
              <a:avLst/>
            </a:prstGeom>
            <a:noFill/>
            <a:ln w="76200" cmpd="tri">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grpSp>
        <p:nvGrpSpPr>
          <p:cNvPr id="215078" name="Group 38"/>
          <p:cNvGrpSpPr>
            <a:grpSpLocks/>
          </p:cNvGrpSpPr>
          <p:nvPr/>
        </p:nvGrpSpPr>
        <p:grpSpPr bwMode="auto">
          <a:xfrm>
            <a:off x="1447800" y="2819400"/>
            <a:ext cx="2438400" cy="625475"/>
            <a:chOff x="768" y="1920"/>
            <a:chExt cx="1536" cy="394"/>
          </a:xfrm>
        </p:grpSpPr>
        <p:sp>
          <p:nvSpPr>
            <p:cNvPr id="215079" name="Text Box 39"/>
            <p:cNvSpPr txBox="1">
              <a:spLocks noChangeArrowheads="1"/>
            </p:cNvSpPr>
            <p:nvPr/>
          </p:nvSpPr>
          <p:spPr bwMode="auto">
            <a:xfrm>
              <a:off x="1200" y="1920"/>
              <a:ext cx="1104" cy="394"/>
            </a:xfrm>
            <a:prstGeom prst="rect">
              <a:avLst/>
            </a:prstGeom>
            <a:noFill/>
            <a:ln w="76200" cmpd="tri">
              <a:solidFill>
                <a:srgbClr val="FF99C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buFont typeface="Wingdings" panose="05000000000000000000" pitchFamily="2" charset="2"/>
                <a:buNone/>
              </a:pPr>
              <a:r>
                <a:rPr lang="en-US" altLang="zh-CN" sz="1200">
                  <a:latin typeface="Times New Roman" panose="02020603050405020304" pitchFamily="18" charset="0"/>
                </a:rPr>
                <a:t>Source IP=Host A</a:t>
              </a:r>
            </a:p>
            <a:p>
              <a:pPr algn="l" eaLnBrk="0" hangingPunct="0">
                <a:spcBef>
                  <a:spcPct val="50000"/>
                </a:spcBef>
                <a:buFont typeface="Wingdings" panose="05000000000000000000" pitchFamily="2" charset="2"/>
                <a:buNone/>
              </a:pPr>
              <a:r>
                <a:rPr lang="en-US" altLang="zh-CN" sz="1200">
                  <a:latin typeface="Times New Roman" panose="02020603050405020304" pitchFamily="18" charset="0"/>
                </a:rPr>
                <a:t>Destination IP=Host B</a:t>
              </a:r>
            </a:p>
          </p:txBody>
        </p:sp>
        <p:sp>
          <p:nvSpPr>
            <p:cNvPr id="215080" name="Line 40"/>
            <p:cNvSpPr>
              <a:spLocks noChangeShapeType="1"/>
            </p:cNvSpPr>
            <p:nvPr/>
          </p:nvSpPr>
          <p:spPr bwMode="auto">
            <a:xfrm flipH="1">
              <a:off x="768" y="2160"/>
              <a:ext cx="432" cy="0"/>
            </a:xfrm>
            <a:prstGeom prst="line">
              <a:avLst/>
            </a:prstGeom>
            <a:noFill/>
            <a:ln w="76200" cmpd="tri">
              <a:solidFill>
                <a:srgbClr val="FF99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grpSp>
        <p:nvGrpSpPr>
          <p:cNvPr id="215081" name="Group 41"/>
          <p:cNvGrpSpPr>
            <a:grpSpLocks/>
          </p:cNvGrpSpPr>
          <p:nvPr/>
        </p:nvGrpSpPr>
        <p:grpSpPr bwMode="auto">
          <a:xfrm>
            <a:off x="4953000" y="3962400"/>
            <a:ext cx="3563938" cy="249238"/>
            <a:chOff x="3168" y="2064"/>
            <a:chExt cx="2245" cy="157"/>
          </a:xfrm>
        </p:grpSpPr>
        <p:sp>
          <p:nvSpPr>
            <p:cNvPr id="215082" name="Rectangle 42"/>
            <p:cNvSpPr>
              <a:spLocks noChangeArrowheads="1"/>
            </p:cNvSpPr>
            <p:nvPr/>
          </p:nvSpPr>
          <p:spPr bwMode="auto">
            <a:xfrm>
              <a:off x="4244" y="2064"/>
              <a:ext cx="308" cy="157"/>
            </a:xfrm>
            <a:prstGeom prst="rect">
              <a:avLst/>
            </a:prstGeom>
            <a:solidFill>
              <a:srgbClr val="009999"/>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000">
                  <a:solidFill>
                    <a:srgbClr val="FF3300"/>
                  </a:solidFill>
                  <a:effectLst>
                    <a:outerShdw blurRad="38100" dist="38100" dir="2700000" algn="tl">
                      <a:srgbClr val="000000"/>
                    </a:outerShdw>
                  </a:effectLst>
                </a:rPr>
                <a:t>负载</a:t>
              </a:r>
            </a:p>
          </p:txBody>
        </p:sp>
        <p:sp>
          <p:nvSpPr>
            <p:cNvPr id="215083" name="Rectangle 43"/>
            <p:cNvSpPr>
              <a:spLocks noChangeArrowheads="1"/>
            </p:cNvSpPr>
            <p:nvPr/>
          </p:nvSpPr>
          <p:spPr bwMode="auto">
            <a:xfrm>
              <a:off x="4940" y="2064"/>
              <a:ext cx="473" cy="157"/>
            </a:xfrm>
            <a:prstGeom prst="rect">
              <a:avLst/>
            </a:prstGeom>
            <a:solidFill>
              <a:srgbClr val="FF9933"/>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solidFill>
                    <a:schemeClr val="tx2"/>
                  </a:solidFill>
                </a:rPr>
                <a:t>ESP</a:t>
              </a:r>
              <a:r>
                <a:rPr lang="zh-CN" altLang="en-US" sz="1000">
                  <a:solidFill>
                    <a:schemeClr val="tx2"/>
                  </a:solidFill>
                </a:rPr>
                <a:t>认证</a:t>
              </a:r>
            </a:p>
          </p:txBody>
        </p:sp>
        <p:sp>
          <p:nvSpPr>
            <p:cNvPr id="215084" name="Rectangle 44"/>
            <p:cNvSpPr>
              <a:spLocks noChangeArrowheads="1"/>
            </p:cNvSpPr>
            <p:nvPr/>
          </p:nvSpPr>
          <p:spPr bwMode="auto">
            <a:xfrm>
              <a:off x="4552" y="2064"/>
              <a:ext cx="388" cy="157"/>
            </a:xfrm>
            <a:prstGeom prst="rect">
              <a:avLst/>
            </a:prstGeom>
            <a:solidFill>
              <a:srgbClr val="0099FF"/>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solidFill>
                    <a:schemeClr val="hlink"/>
                  </a:solidFill>
                  <a:effectLst>
                    <a:outerShdw blurRad="38100" dist="38100" dir="2700000" algn="tl">
                      <a:srgbClr val="000000"/>
                    </a:outerShdw>
                  </a:effectLst>
                </a:rPr>
                <a:t>ESP</a:t>
              </a:r>
              <a:r>
                <a:rPr lang="zh-CN" altLang="en-US" sz="1000">
                  <a:solidFill>
                    <a:schemeClr val="hlink"/>
                  </a:solidFill>
                  <a:effectLst>
                    <a:outerShdw blurRad="38100" dist="38100" dir="2700000" algn="tl">
                      <a:srgbClr val="000000"/>
                    </a:outerShdw>
                  </a:effectLst>
                </a:rPr>
                <a:t>尾</a:t>
              </a:r>
            </a:p>
          </p:txBody>
        </p:sp>
        <p:sp>
          <p:nvSpPr>
            <p:cNvPr id="215085" name="Rectangle 45"/>
            <p:cNvSpPr>
              <a:spLocks noChangeArrowheads="1"/>
            </p:cNvSpPr>
            <p:nvPr/>
          </p:nvSpPr>
          <p:spPr bwMode="auto">
            <a:xfrm>
              <a:off x="3947" y="2064"/>
              <a:ext cx="297" cy="157"/>
            </a:xfrm>
            <a:prstGeom prst="rect">
              <a:avLst/>
            </a:prstGeom>
            <a:solidFill>
              <a:srgbClr val="FF99CC"/>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solidFill>
                    <a:srgbClr val="FF3300"/>
                  </a:solidFill>
                  <a:effectLst>
                    <a:outerShdw blurRad="38100" dist="38100" dir="2700000" algn="tl">
                      <a:srgbClr val="000000"/>
                    </a:outerShdw>
                  </a:effectLst>
                </a:rPr>
                <a:t>IP</a:t>
              </a:r>
              <a:r>
                <a:rPr lang="zh-CN" altLang="en-US" sz="1000">
                  <a:solidFill>
                    <a:srgbClr val="FF3300"/>
                  </a:solidFill>
                  <a:effectLst>
                    <a:outerShdw blurRad="38100" dist="38100" dir="2700000" algn="tl">
                      <a:srgbClr val="000000"/>
                    </a:outerShdw>
                  </a:effectLst>
                </a:rPr>
                <a:t>头</a:t>
              </a:r>
            </a:p>
          </p:txBody>
        </p:sp>
        <p:sp>
          <p:nvSpPr>
            <p:cNvPr id="215086" name="Rectangle 46"/>
            <p:cNvSpPr>
              <a:spLocks noChangeArrowheads="1"/>
            </p:cNvSpPr>
            <p:nvPr/>
          </p:nvSpPr>
          <p:spPr bwMode="auto">
            <a:xfrm>
              <a:off x="3561" y="2064"/>
              <a:ext cx="386" cy="157"/>
            </a:xfrm>
            <a:prstGeom prst="rect">
              <a:avLst/>
            </a:prstGeom>
            <a:solidFill>
              <a:schemeClr val="accent1"/>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solidFill>
                    <a:srgbClr val="FF3300"/>
                  </a:solidFill>
                  <a:effectLst>
                    <a:outerShdw blurRad="38100" dist="38100" dir="2700000" algn="tl">
                      <a:srgbClr val="000000"/>
                    </a:outerShdw>
                  </a:effectLst>
                </a:rPr>
                <a:t>ESP</a:t>
              </a:r>
              <a:r>
                <a:rPr lang="zh-CN" altLang="en-US" sz="1000">
                  <a:solidFill>
                    <a:srgbClr val="FF3300"/>
                  </a:solidFill>
                  <a:effectLst>
                    <a:outerShdw blurRad="38100" dist="38100" dir="2700000" algn="tl">
                      <a:srgbClr val="000000"/>
                    </a:outerShdw>
                  </a:effectLst>
                </a:rPr>
                <a:t>头</a:t>
              </a:r>
            </a:p>
          </p:txBody>
        </p:sp>
        <p:sp>
          <p:nvSpPr>
            <p:cNvPr id="215087" name="Rectangle 47"/>
            <p:cNvSpPr>
              <a:spLocks noChangeArrowheads="1"/>
            </p:cNvSpPr>
            <p:nvPr/>
          </p:nvSpPr>
          <p:spPr bwMode="auto">
            <a:xfrm>
              <a:off x="3168" y="2064"/>
              <a:ext cx="393" cy="157"/>
            </a:xfrm>
            <a:prstGeom prst="rect">
              <a:avLst/>
            </a:prstGeom>
            <a:solidFill>
              <a:schemeClr val="hlink"/>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000"/>
                <a:t>新</a:t>
              </a:r>
              <a:r>
                <a:rPr lang="en-US" altLang="zh-CN" sz="1000"/>
                <a:t>IP</a:t>
              </a:r>
              <a:r>
                <a:rPr lang="zh-CN" altLang="en-US" sz="1000"/>
                <a:t>头</a:t>
              </a:r>
            </a:p>
          </p:txBody>
        </p:sp>
      </p:grpSp>
      <p:sp>
        <p:nvSpPr>
          <p:cNvPr id="215088" name="Line 48"/>
          <p:cNvSpPr>
            <a:spLocks noChangeShapeType="1"/>
          </p:cNvSpPr>
          <p:nvPr/>
        </p:nvSpPr>
        <p:spPr bwMode="auto">
          <a:xfrm>
            <a:off x="5029200" y="3276600"/>
            <a:ext cx="0" cy="24923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38100">
                <a:solidFill>
                  <a:schemeClr val="hlink"/>
                </a:solidFill>
                <a:round/>
                <a:headEnd/>
                <a:tailEnd type="triangl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15089" name="Line 49"/>
          <p:cNvSpPr>
            <a:spLocks noChangeShapeType="1"/>
          </p:cNvSpPr>
          <p:nvPr/>
        </p:nvSpPr>
        <p:spPr bwMode="auto">
          <a:xfrm>
            <a:off x="8593138" y="3276600"/>
            <a:ext cx="0" cy="24923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38100">
                <a:solidFill>
                  <a:schemeClr val="hlink"/>
                </a:solidFill>
                <a:round/>
                <a:headEnd/>
                <a:tailEnd type="triangl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nvGrpSpPr>
          <p:cNvPr id="215090" name="Group 50"/>
          <p:cNvGrpSpPr>
            <a:grpSpLocks/>
          </p:cNvGrpSpPr>
          <p:nvPr/>
        </p:nvGrpSpPr>
        <p:grpSpPr bwMode="auto">
          <a:xfrm>
            <a:off x="3276600" y="1600200"/>
            <a:ext cx="3733800" cy="325438"/>
            <a:chOff x="2064" y="1008"/>
            <a:chExt cx="2352" cy="205"/>
          </a:xfrm>
        </p:grpSpPr>
        <p:sp>
          <p:nvSpPr>
            <p:cNvPr id="215091" name="Line 51"/>
            <p:cNvSpPr>
              <a:spLocks noChangeShapeType="1"/>
            </p:cNvSpPr>
            <p:nvPr/>
          </p:nvSpPr>
          <p:spPr bwMode="auto">
            <a:xfrm>
              <a:off x="2064" y="1008"/>
              <a:ext cx="2352" cy="0"/>
            </a:xfrm>
            <a:prstGeom prst="line">
              <a:avLst/>
            </a:prstGeom>
            <a:noFill/>
            <a:ln w="76200" cmpd="tri">
              <a:solidFill>
                <a:schemeClr val="accent2"/>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nvGrpSpPr>
            <p:cNvPr id="215092" name="Group 52"/>
            <p:cNvGrpSpPr>
              <a:grpSpLocks/>
            </p:cNvGrpSpPr>
            <p:nvPr/>
          </p:nvGrpSpPr>
          <p:grpSpPr bwMode="auto">
            <a:xfrm>
              <a:off x="2064" y="1056"/>
              <a:ext cx="2245" cy="157"/>
              <a:chOff x="3168" y="2064"/>
              <a:chExt cx="2245" cy="157"/>
            </a:xfrm>
          </p:grpSpPr>
          <p:sp>
            <p:nvSpPr>
              <p:cNvPr id="215093" name="Rectangle 53"/>
              <p:cNvSpPr>
                <a:spLocks noChangeArrowheads="1"/>
              </p:cNvSpPr>
              <p:nvPr/>
            </p:nvSpPr>
            <p:spPr bwMode="auto">
              <a:xfrm>
                <a:off x="4244" y="2064"/>
                <a:ext cx="308" cy="157"/>
              </a:xfrm>
              <a:prstGeom prst="rect">
                <a:avLst/>
              </a:prstGeom>
              <a:solidFill>
                <a:srgbClr val="009999"/>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000">
                    <a:solidFill>
                      <a:srgbClr val="FF3300"/>
                    </a:solidFill>
                    <a:effectLst>
                      <a:outerShdw blurRad="38100" dist="38100" dir="2700000" algn="tl">
                        <a:srgbClr val="000000"/>
                      </a:outerShdw>
                    </a:effectLst>
                  </a:rPr>
                  <a:t>负载</a:t>
                </a:r>
              </a:p>
            </p:txBody>
          </p:sp>
          <p:sp>
            <p:nvSpPr>
              <p:cNvPr id="215094" name="Rectangle 54"/>
              <p:cNvSpPr>
                <a:spLocks noChangeArrowheads="1"/>
              </p:cNvSpPr>
              <p:nvPr/>
            </p:nvSpPr>
            <p:spPr bwMode="auto">
              <a:xfrm>
                <a:off x="4940" y="2064"/>
                <a:ext cx="473" cy="157"/>
              </a:xfrm>
              <a:prstGeom prst="rect">
                <a:avLst/>
              </a:prstGeom>
              <a:solidFill>
                <a:srgbClr val="FF9933"/>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solidFill>
                      <a:schemeClr val="tx2"/>
                    </a:solidFill>
                  </a:rPr>
                  <a:t>ESP</a:t>
                </a:r>
                <a:r>
                  <a:rPr lang="zh-CN" altLang="en-US" sz="1000">
                    <a:solidFill>
                      <a:schemeClr val="tx2"/>
                    </a:solidFill>
                  </a:rPr>
                  <a:t>认证</a:t>
                </a:r>
              </a:p>
            </p:txBody>
          </p:sp>
          <p:sp>
            <p:nvSpPr>
              <p:cNvPr id="215095" name="Rectangle 55"/>
              <p:cNvSpPr>
                <a:spLocks noChangeArrowheads="1"/>
              </p:cNvSpPr>
              <p:nvPr/>
            </p:nvSpPr>
            <p:spPr bwMode="auto">
              <a:xfrm>
                <a:off x="4552" y="2064"/>
                <a:ext cx="388" cy="157"/>
              </a:xfrm>
              <a:prstGeom prst="rect">
                <a:avLst/>
              </a:prstGeom>
              <a:solidFill>
                <a:srgbClr val="0099FF"/>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solidFill>
                      <a:schemeClr val="hlink"/>
                    </a:solidFill>
                    <a:effectLst>
                      <a:outerShdw blurRad="38100" dist="38100" dir="2700000" algn="tl">
                        <a:srgbClr val="000000"/>
                      </a:outerShdw>
                    </a:effectLst>
                  </a:rPr>
                  <a:t>ESP</a:t>
                </a:r>
                <a:r>
                  <a:rPr lang="zh-CN" altLang="en-US" sz="1000">
                    <a:solidFill>
                      <a:schemeClr val="hlink"/>
                    </a:solidFill>
                    <a:effectLst>
                      <a:outerShdw blurRad="38100" dist="38100" dir="2700000" algn="tl">
                        <a:srgbClr val="000000"/>
                      </a:outerShdw>
                    </a:effectLst>
                  </a:rPr>
                  <a:t>尾</a:t>
                </a:r>
              </a:p>
            </p:txBody>
          </p:sp>
          <p:sp>
            <p:nvSpPr>
              <p:cNvPr id="215096" name="Rectangle 56"/>
              <p:cNvSpPr>
                <a:spLocks noChangeArrowheads="1"/>
              </p:cNvSpPr>
              <p:nvPr/>
            </p:nvSpPr>
            <p:spPr bwMode="auto">
              <a:xfrm>
                <a:off x="3947" y="2064"/>
                <a:ext cx="297" cy="157"/>
              </a:xfrm>
              <a:prstGeom prst="rect">
                <a:avLst/>
              </a:prstGeom>
              <a:solidFill>
                <a:srgbClr val="FF99CC"/>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solidFill>
                      <a:srgbClr val="FF3300"/>
                    </a:solidFill>
                    <a:effectLst>
                      <a:outerShdw blurRad="38100" dist="38100" dir="2700000" algn="tl">
                        <a:srgbClr val="000000"/>
                      </a:outerShdw>
                    </a:effectLst>
                  </a:rPr>
                  <a:t>IP</a:t>
                </a:r>
                <a:r>
                  <a:rPr lang="zh-CN" altLang="en-US" sz="1000">
                    <a:solidFill>
                      <a:srgbClr val="FF3300"/>
                    </a:solidFill>
                    <a:effectLst>
                      <a:outerShdw blurRad="38100" dist="38100" dir="2700000" algn="tl">
                        <a:srgbClr val="000000"/>
                      </a:outerShdw>
                    </a:effectLst>
                  </a:rPr>
                  <a:t>头</a:t>
                </a:r>
              </a:p>
            </p:txBody>
          </p:sp>
          <p:sp>
            <p:nvSpPr>
              <p:cNvPr id="215097" name="Rectangle 57"/>
              <p:cNvSpPr>
                <a:spLocks noChangeArrowheads="1"/>
              </p:cNvSpPr>
              <p:nvPr/>
            </p:nvSpPr>
            <p:spPr bwMode="auto">
              <a:xfrm>
                <a:off x="3561" y="2064"/>
                <a:ext cx="386" cy="157"/>
              </a:xfrm>
              <a:prstGeom prst="rect">
                <a:avLst/>
              </a:prstGeom>
              <a:solidFill>
                <a:schemeClr val="accent1"/>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solidFill>
                      <a:srgbClr val="FF3300"/>
                    </a:solidFill>
                    <a:effectLst>
                      <a:outerShdw blurRad="38100" dist="38100" dir="2700000" algn="tl">
                        <a:srgbClr val="000000"/>
                      </a:outerShdw>
                    </a:effectLst>
                  </a:rPr>
                  <a:t>ESP</a:t>
                </a:r>
                <a:r>
                  <a:rPr lang="zh-CN" altLang="en-US" sz="1000">
                    <a:solidFill>
                      <a:srgbClr val="FF3300"/>
                    </a:solidFill>
                    <a:effectLst>
                      <a:outerShdw blurRad="38100" dist="38100" dir="2700000" algn="tl">
                        <a:srgbClr val="000000"/>
                      </a:outerShdw>
                    </a:effectLst>
                  </a:rPr>
                  <a:t>头</a:t>
                </a:r>
              </a:p>
            </p:txBody>
          </p:sp>
          <p:sp>
            <p:nvSpPr>
              <p:cNvPr id="215098" name="Rectangle 58"/>
              <p:cNvSpPr>
                <a:spLocks noChangeArrowheads="1"/>
              </p:cNvSpPr>
              <p:nvPr/>
            </p:nvSpPr>
            <p:spPr bwMode="auto">
              <a:xfrm>
                <a:off x="3168" y="2064"/>
                <a:ext cx="393" cy="157"/>
              </a:xfrm>
              <a:prstGeom prst="rect">
                <a:avLst/>
              </a:prstGeom>
              <a:solidFill>
                <a:schemeClr val="hlink"/>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000"/>
                  <a:t>新</a:t>
                </a:r>
                <a:r>
                  <a:rPr lang="en-US" altLang="zh-CN" sz="1000"/>
                  <a:t>IP</a:t>
                </a:r>
                <a:r>
                  <a:rPr lang="zh-CN" altLang="en-US" sz="1000"/>
                  <a:t>头</a:t>
                </a:r>
              </a:p>
            </p:txBody>
          </p:sp>
        </p:grpSp>
      </p:grpSp>
      <p:grpSp>
        <p:nvGrpSpPr>
          <p:cNvPr id="215099" name="Group 59"/>
          <p:cNvGrpSpPr>
            <a:grpSpLocks/>
          </p:cNvGrpSpPr>
          <p:nvPr/>
        </p:nvGrpSpPr>
        <p:grpSpPr bwMode="auto">
          <a:xfrm>
            <a:off x="-304800" y="1600200"/>
            <a:ext cx="3563938" cy="2743200"/>
            <a:chOff x="-192" y="1008"/>
            <a:chExt cx="2245" cy="1728"/>
          </a:xfrm>
        </p:grpSpPr>
        <p:sp>
          <p:nvSpPr>
            <p:cNvPr id="215100" name="Line 60"/>
            <p:cNvSpPr>
              <a:spLocks noChangeShapeType="1"/>
            </p:cNvSpPr>
            <p:nvPr/>
          </p:nvSpPr>
          <p:spPr bwMode="auto">
            <a:xfrm flipV="1">
              <a:off x="192" y="1008"/>
              <a:ext cx="1728" cy="1728"/>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nvGrpSpPr>
            <p:cNvPr id="215101" name="Group 61"/>
            <p:cNvGrpSpPr>
              <a:grpSpLocks/>
            </p:cNvGrpSpPr>
            <p:nvPr/>
          </p:nvGrpSpPr>
          <p:grpSpPr bwMode="auto">
            <a:xfrm rot="18900000">
              <a:off x="-192" y="1728"/>
              <a:ext cx="2245" cy="157"/>
              <a:chOff x="3168" y="2064"/>
              <a:chExt cx="2245" cy="157"/>
            </a:xfrm>
          </p:grpSpPr>
          <p:sp>
            <p:nvSpPr>
              <p:cNvPr id="215102" name="Rectangle 62"/>
              <p:cNvSpPr>
                <a:spLocks noChangeArrowheads="1"/>
              </p:cNvSpPr>
              <p:nvPr/>
            </p:nvSpPr>
            <p:spPr bwMode="auto">
              <a:xfrm>
                <a:off x="4244" y="2064"/>
                <a:ext cx="308" cy="157"/>
              </a:xfrm>
              <a:prstGeom prst="rect">
                <a:avLst/>
              </a:prstGeom>
              <a:solidFill>
                <a:srgbClr val="009999"/>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000">
                    <a:solidFill>
                      <a:srgbClr val="FF3300"/>
                    </a:solidFill>
                    <a:effectLst>
                      <a:outerShdw blurRad="38100" dist="38100" dir="2700000" algn="tl">
                        <a:srgbClr val="000000"/>
                      </a:outerShdw>
                    </a:effectLst>
                  </a:rPr>
                  <a:t>负载</a:t>
                </a:r>
              </a:p>
            </p:txBody>
          </p:sp>
          <p:sp>
            <p:nvSpPr>
              <p:cNvPr id="215103" name="Rectangle 63"/>
              <p:cNvSpPr>
                <a:spLocks noChangeArrowheads="1"/>
              </p:cNvSpPr>
              <p:nvPr/>
            </p:nvSpPr>
            <p:spPr bwMode="auto">
              <a:xfrm>
                <a:off x="4940" y="2064"/>
                <a:ext cx="473" cy="157"/>
              </a:xfrm>
              <a:prstGeom prst="rect">
                <a:avLst/>
              </a:prstGeom>
              <a:solidFill>
                <a:srgbClr val="FF9933"/>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solidFill>
                      <a:schemeClr val="tx2"/>
                    </a:solidFill>
                  </a:rPr>
                  <a:t>ESP</a:t>
                </a:r>
                <a:r>
                  <a:rPr lang="zh-CN" altLang="en-US" sz="1000">
                    <a:solidFill>
                      <a:schemeClr val="tx2"/>
                    </a:solidFill>
                  </a:rPr>
                  <a:t>认证</a:t>
                </a:r>
              </a:p>
            </p:txBody>
          </p:sp>
          <p:sp>
            <p:nvSpPr>
              <p:cNvPr id="215104" name="Rectangle 64"/>
              <p:cNvSpPr>
                <a:spLocks noChangeArrowheads="1"/>
              </p:cNvSpPr>
              <p:nvPr/>
            </p:nvSpPr>
            <p:spPr bwMode="auto">
              <a:xfrm>
                <a:off x="4552" y="2064"/>
                <a:ext cx="388" cy="157"/>
              </a:xfrm>
              <a:prstGeom prst="rect">
                <a:avLst/>
              </a:prstGeom>
              <a:solidFill>
                <a:srgbClr val="0099FF"/>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solidFill>
                      <a:schemeClr val="hlink"/>
                    </a:solidFill>
                    <a:effectLst>
                      <a:outerShdw blurRad="38100" dist="38100" dir="2700000" algn="tl">
                        <a:srgbClr val="000000"/>
                      </a:outerShdw>
                    </a:effectLst>
                  </a:rPr>
                  <a:t>ESP</a:t>
                </a:r>
                <a:r>
                  <a:rPr lang="zh-CN" altLang="en-US" sz="1000">
                    <a:solidFill>
                      <a:schemeClr val="hlink"/>
                    </a:solidFill>
                    <a:effectLst>
                      <a:outerShdw blurRad="38100" dist="38100" dir="2700000" algn="tl">
                        <a:srgbClr val="000000"/>
                      </a:outerShdw>
                    </a:effectLst>
                  </a:rPr>
                  <a:t>尾</a:t>
                </a:r>
              </a:p>
            </p:txBody>
          </p:sp>
          <p:sp>
            <p:nvSpPr>
              <p:cNvPr id="215105" name="Rectangle 65"/>
              <p:cNvSpPr>
                <a:spLocks noChangeArrowheads="1"/>
              </p:cNvSpPr>
              <p:nvPr/>
            </p:nvSpPr>
            <p:spPr bwMode="auto">
              <a:xfrm>
                <a:off x="3947" y="2064"/>
                <a:ext cx="297" cy="157"/>
              </a:xfrm>
              <a:prstGeom prst="rect">
                <a:avLst/>
              </a:prstGeom>
              <a:solidFill>
                <a:srgbClr val="FF99CC"/>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solidFill>
                      <a:srgbClr val="FF3300"/>
                    </a:solidFill>
                    <a:effectLst>
                      <a:outerShdw blurRad="38100" dist="38100" dir="2700000" algn="tl">
                        <a:srgbClr val="000000"/>
                      </a:outerShdw>
                    </a:effectLst>
                  </a:rPr>
                  <a:t>IP</a:t>
                </a:r>
                <a:r>
                  <a:rPr lang="zh-CN" altLang="en-US" sz="1000">
                    <a:solidFill>
                      <a:srgbClr val="FF3300"/>
                    </a:solidFill>
                    <a:effectLst>
                      <a:outerShdw blurRad="38100" dist="38100" dir="2700000" algn="tl">
                        <a:srgbClr val="000000"/>
                      </a:outerShdw>
                    </a:effectLst>
                  </a:rPr>
                  <a:t>头</a:t>
                </a:r>
              </a:p>
            </p:txBody>
          </p:sp>
          <p:sp>
            <p:nvSpPr>
              <p:cNvPr id="215106" name="Rectangle 66"/>
              <p:cNvSpPr>
                <a:spLocks noChangeArrowheads="1"/>
              </p:cNvSpPr>
              <p:nvPr/>
            </p:nvSpPr>
            <p:spPr bwMode="auto">
              <a:xfrm>
                <a:off x="3561" y="2064"/>
                <a:ext cx="386" cy="157"/>
              </a:xfrm>
              <a:prstGeom prst="rect">
                <a:avLst/>
              </a:prstGeom>
              <a:solidFill>
                <a:schemeClr val="accent1"/>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000">
                    <a:solidFill>
                      <a:srgbClr val="FF3300"/>
                    </a:solidFill>
                    <a:effectLst>
                      <a:outerShdw blurRad="38100" dist="38100" dir="2700000" algn="tl">
                        <a:srgbClr val="000000"/>
                      </a:outerShdw>
                    </a:effectLst>
                  </a:rPr>
                  <a:t>ESP</a:t>
                </a:r>
                <a:r>
                  <a:rPr lang="zh-CN" altLang="en-US" sz="1000">
                    <a:solidFill>
                      <a:srgbClr val="FF3300"/>
                    </a:solidFill>
                    <a:effectLst>
                      <a:outerShdw blurRad="38100" dist="38100" dir="2700000" algn="tl">
                        <a:srgbClr val="000000"/>
                      </a:outerShdw>
                    </a:effectLst>
                  </a:rPr>
                  <a:t>头</a:t>
                </a:r>
              </a:p>
            </p:txBody>
          </p:sp>
          <p:sp>
            <p:nvSpPr>
              <p:cNvPr id="215107" name="Rectangle 67"/>
              <p:cNvSpPr>
                <a:spLocks noChangeArrowheads="1"/>
              </p:cNvSpPr>
              <p:nvPr/>
            </p:nvSpPr>
            <p:spPr bwMode="auto">
              <a:xfrm>
                <a:off x="3168" y="2064"/>
                <a:ext cx="393" cy="157"/>
              </a:xfrm>
              <a:prstGeom prst="rect">
                <a:avLst/>
              </a:prstGeom>
              <a:solidFill>
                <a:schemeClr val="hlink"/>
              </a:solidFill>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defTabSz="1030288">
                  <a:spcBef>
                    <a:spcPct val="20000"/>
                  </a:spcBef>
                  <a:buClr>
                    <a:srgbClr val="A50021"/>
                  </a:buClr>
                  <a:buFont typeface="Arial" panose="020B0604020202020204" pitchFamily="34" charset="0"/>
                  <a:buChar char="₪"/>
                  <a:defRPr sz="2400" b="1">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1pPr>
                <a:lvl2pPr marL="342900" algn="l" defTabSz="1030288">
                  <a:spcBef>
                    <a:spcPct val="20000"/>
                  </a:spcBef>
                  <a:buClr>
                    <a:srgbClr val="000066"/>
                  </a:buClr>
                  <a:buFont typeface="Arial" panose="020B0604020202020204" pitchFamily="34" charset="0"/>
                  <a:buChar char="■"/>
                  <a:defRPr sz="2000" b="1">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685800" algn="l" defTabSz="1030288">
                  <a:spcBef>
                    <a:spcPct val="20000"/>
                  </a:spcBef>
                  <a:buClr>
                    <a:srgbClr val="A50021"/>
                  </a:buClr>
                  <a:buFont typeface="Arial" panose="020B0604020202020204" pitchFamily="34" charset="0"/>
                  <a:buChar char="■"/>
                  <a:defRPr>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marL="1373188" algn="l" defTabSz="1030288">
                  <a:spcBef>
                    <a:spcPct val="20000"/>
                  </a:spcBef>
                  <a:buClr>
                    <a:srgbClr val="000066"/>
                  </a:buClr>
                  <a:buFont typeface="Wingdings" panose="05000000000000000000" pitchFamily="2" charset="2"/>
                  <a:buChar char="X"/>
                  <a:defRPr sz="1600">
                    <a:solidFill>
                      <a:srgbClr val="A5002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1830388" algn="l" defTabSz="1030288">
                  <a:spcBef>
                    <a:spcPct val="20000"/>
                  </a:spcBef>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22875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27447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32019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3659188" defTabSz="1030288" fontAlgn="base">
                  <a:spcBef>
                    <a:spcPct val="20000"/>
                  </a:spcBef>
                  <a:spcAft>
                    <a:spcPct val="0"/>
                  </a:spcAft>
                  <a:buClr>
                    <a:srgbClr val="A50021"/>
                  </a:buClr>
                  <a:buFont typeface="Arial" panose="020B0604020202020204" pitchFamily="34" charset="0"/>
                  <a:buChar char="»"/>
                  <a:defRPr sz="1600">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000"/>
                  <a:t>新</a:t>
                </a:r>
                <a:r>
                  <a:rPr lang="en-US" altLang="zh-CN" sz="1000"/>
                  <a:t>IP</a:t>
                </a:r>
                <a:r>
                  <a:rPr lang="zh-CN" altLang="en-US" sz="1000"/>
                  <a:t>头</a:t>
                </a:r>
              </a:p>
            </p:txBody>
          </p:sp>
        </p:grpSp>
      </p:grpSp>
    </p:spTree>
    <p:extLst>
      <p:ext uri="{BB962C8B-B14F-4D97-AF65-F5344CB8AC3E}">
        <p14:creationId xmlns:p14="http://schemas.microsoft.com/office/powerpoint/2010/main" val="34687874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5054"/>
                                        </p:tgtEl>
                                        <p:attrNameLst>
                                          <p:attrName>style.visibility</p:attrName>
                                        </p:attrNameLst>
                                      </p:cBhvr>
                                      <p:to>
                                        <p:strVal val="visible"/>
                                      </p:to>
                                    </p:set>
                                    <p:animEffect transition="in" filter="wipe(left)">
                                      <p:cBhvr>
                                        <p:cTn id="7" dur="500"/>
                                        <p:tgtEl>
                                          <p:spTgt spid="215054"/>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15049"/>
                                        </p:tgtEl>
                                        <p:attrNameLst>
                                          <p:attrName>style.visibility</p:attrName>
                                        </p:attrNameLst>
                                      </p:cBhvr>
                                      <p:to>
                                        <p:strVal val="visible"/>
                                      </p:to>
                                    </p:set>
                                    <p:animEffect transition="in" filter="wipe(left)">
                                      <p:cBhvr>
                                        <p:cTn id="11" dur="500"/>
                                        <p:tgtEl>
                                          <p:spTgt spid="215049"/>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5055"/>
                                        </p:tgtEl>
                                        <p:attrNameLst>
                                          <p:attrName>style.visibility</p:attrName>
                                        </p:attrNameLst>
                                      </p:cBhvr>
                                      <p:to>
                                        <p:strVal val="visible"/>
                                      </p:to>
                                    </p:set>
                                    <p:animEffect transition="in" filter="wipe(left)">
                                      <p:cBhvr>
                                        <p:cTn id="15" dur="500"/>
                                        <p:tgtEl>
                                          <p:spTgt spid="215055"/>
                                        </p:tgtEl>
                                      </p:cBhvr>
                                    </p:animEffect>
                                  </p:childTnLst>
                                </p:cTn>
                              </p:par>
                            </p:childTnLst>
                          </p:cTn>
                        </p:par>
                        <p:par>
                          <p:cTn id="16" fill="hold" nodeType="afterGroup">
                            <p:stCondLst>
                              <p:cond delay="1500"/>
                            </p:stCondLst>
                            <p:childTnLst>
                              <p:par>
                                <p:cTn id="17" presetID="22" presetClass="entr" presetSubtype="4" fill="hold" nodeType="afterEffect">
                                  <p:stCondLst>
                                    <p:cond delay="0"/>
                                  </p:stCondLst>
                                  <p:childTnLst>
                                    <p:set>
                                      <p:cBhvr>
                                        <p:cTn id="18" dur="1" fill="hold">
                                          <p:stCondLst>
                                            <p:cond delay="0"/>
                                          </p:stCondLst>
                                        </p:cTn>
                                        <p:tgtEl>
                                          <p:spTgt spid="215056"/>
                                        </p:tgtEl>
                                        <p:attrNameLst>
                                          <p:attrName>style.visibility</p:attrName>
                                        </p:attrNameLst>
                                      </p:cBhvr>
                                      <p:to>
                                        <p:strVal val="visible"/>
                                      </p:to>
                                    </p:set>
                                    <p:animEffect transition="in" filter="wipe(down)">
                                      <p:cBhvr>
                                        <p:cTn id="19" dur="500"/>
                                        <p:tgtEl>
                                          <p:spTgt spid="215056"/>
                                        </p:tgtEl>
                                      </p:cBhvr>
                                    </p:animEffect>
                                  </p:childTnLst>
                                </p:cTn>
                              </p:par>
                            </p:childTnLst>
                          </p:cTn>
                        </p:par>
                        <p:par>
                          <p:cTn id="20" fill="hold" nodeType="afterGroup">
                            <p:stCondLst>
                              <p:cond delay="2000"/>
                            </p:stCondLst>
                            <p:childTnLst>
                              <p:par>
                                <p:cTn id="21" presetID="22" presetClass="entr" presetSubtype="2" fill="hold" nodeType="afterEffect">
                                  <p:stCondLst>
                                    <p:cond delay="0"/>
                                  </p:stCondLst>
                                  <p:childTnLst>
                                    <p:set>
                                      <p:cBhvr>
                                        <p:cTn id="22" dur="1" fill="hold">
                                          <p:stCondLst>
                                            <p:cond delay="0"/>
                                          </p:stCondLst>
                                        </p:cTn>
                                        <p:tgtEl>
                                          <p:spTgt spid="215057"/>
                                        </p:tgtEl>
                                        <p:attrNameLst>
                                          <p:attrName>style.visibility</p:attrName>
                                        </p:attrNameLst>
                                      </p:cBhvr>
                                      <p:to>
                                        <p:strVal val="visible"/>
                                      </p:to>
                                    </p:set>
                                    <p:animEffect transition="in" filter="wipe(right)">
                                      <p:cBhvr>
                                        <p:cTn id="23" dur="500"/>
                                        <p:tgtEl>
                                          <p:spTgt spid="21505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9" presetClass="entr" presetSubtype="10" fill="hold" grpId="0" nodeType="clickEffect">
                                  <p:stCondLst>
                                    <p:cond delay="0"/>
                                  </p:stCondLst>
                                  <p:childTnLst>
                                    <p:set>
                                      <p:cBhvr>
                                        <p:cTn id="27" dur="1" fill="hold">
                                          <p:stCondLst>
                                            <p:cond delay="0"/>
                                          </p:stCondLst>
                                        </p:cTn>
                                        <p:tgtEl>
                                          <p:spTgt spid="215073"/>
                                        </p:tgtEl>
                                        <p:attrNameLst>
                                          <p:attrName>style.visibility</p:attrName>
                                        </p:attrNameLst>
                                      </p:cBhvr>
                                      <p:to>
                                        <p:strVal val="visible"/>
                                      </p:to>
                                    </p:set>
                                    <p:anim calcmode="lin" valueType="num">
                                      <p:cBhvr>
                                        <p:cTn id="28" dur="5000" fill="hold"/>
                                        <p:tgtEl>
                                          <p:spTgt spid="215073"/>
                                        </p:tgtEl>
                                        <p:attrNameLst>
                                          <p:attrName>ppt_w</p:attrName>
                                        </p:attrNameLst>
                                      </p:cBhvr>
                                      <p:tavLst>
                                        <p:tav tm="0" fmla="#ppt_w*sin(2.5*pi*$)">
                                          <p:val>
                                            <p:fltVal val="0"/>
                                          </p:val>
                                        </p:tav>
                                        <p:tav tm="100000">
                                          <p:val>
                                            <p:fltVal val="1"/>
                                          </p:val>
                                        </p:tav>
                                      </p:tavLst>
                                    </p:anim>
                                    <p:anim calcmode="lin" valueType="num">
                                      <p:cBhvr>
                                        <p:cTn id="29" dur="5000" fill="hold"/>
                                        <p:tgtEl>
                                          <p:spTgt spid="215073"/>
                                        </p:tgtEl>
                                        <p:attrNameLst>
                                          <p:attrName>ppt_h</p:attrName>
                                        </p:attrNameLst>
                                      </p:cBhvr>
                                      <p:tavLst>
                                        <p:tav tm="0">
                                          <p:val>
                                            <p:strVal val="#ppt_h"/>
                                          </p:val>
                                        </p:tav>
                                        <p:tav tm="100000">
                                          <p:val>
                                            <p:strVal val="#ppt_h"/>
                                          </p:val>
                                        </p:tav>
                                      </p:tavLst>
                                    </p:anim>
                                  </p:childTnLst>
                                </p:cTn>
                              </p:par>
                            </p:childTnLst>
                          </p:cTn>
                        </p:par>
                        <p:par>
                          <p:cTn id="30" fill="hold" nodeType="afterGroup">
                            <p:stCondLst>
                              <p:cond delay="5000"/>
                            </p:stCondLst>
                            <p:childTnLst>
                              <p:par>
                                <p:cTn id="31" presetID="22" presetClass="entr" presetSubtype="4" fill="hold" nodeType="afterEffect">
                                  <p:stCondLst>
                                    <p:cond delay="0"/>
                                  </p:stCondLst>
                                  <p:childTnLst>
                                    <p:set>
                                      <p:cBhvr>
                                        <p:cTn id="32" dur="1" fill="hold">
                                          <p:stCondLst>
                                            <p:cond delay="0"/>
                                          </p:stCondLst>
                                        </p:cTn>
                                        <p:tgtEl>
                                          <p:spTgt spid="215062"/>
                                        </p:tgtEl>
                                        <p:attrNameLst>
                                          <p:attrName>style.visibility</p:attrName>
                                        </p:attrNameLst>
                                      </p:cBhvr>
                                      <p:to>
                                        <p:strVal val="visible"/>
                                      </p:to>
                                    </p:set>
                                    <p:animEffect transition="in" filter="wipe(down)">
                                      <p:cBhvr>
                                        <p:cTn id="33" dur="500"/>
                                        <p:tgtEl>
                                          <p:spTgt spid="215062"/>
                                        </p:tgtEl>
                                      </p:cBhvr>
                                    </p:animEffect>
                                  </p:childTnLst>
                                </p:cTn>
                              </p:par>
                            </p:childTnLst>
                          </p:cTn>
                        </p:par>
                        <p:par>
                          <p:cTn id="34" fill="hold" nodeType="afterGroup">
                            <p:stCondLst>
                              <p:cond delay="5500"/>
                            </p:stCondLst>
                            <p:childTnLst>
                              <p:par>
                                <p:cTn id="35" presetID="22" presetClass="entr" presetSubtype="4" fill="hold" nodeType="afterEffect">
                                  <p:stCondLst>
                                    <p:cond delay="0"/>
                                  </p:stCondLst>
                                  <p:childTnLst>
                                    <p:set>
                                      <p:cBhvr>
                                        <p:cTn id="36" dur="1" fill="hold">
                                          <p:stCondLst>
                                            <p:cond delay="0"/>
                                          </p:stCondLst>
                                        </p:cTn>
                                        <p:tgtEl>
                                          <p:spTgt spid="215099"/>
                                        </p:tgtEl>
                                        <p:attrNameLst>
                                          <p:attrName>style.visibility</p:attrName>
                                        </p:attrNameLst>
                                      </p:cBhvr>
                                      <p:to>
                                        <p:strVal val="visible"/>
                                      </p:to>
                                    </p:set>
                                    <p:animEffect transition="in" filter="wipe(down)">
                                      <p:cBhvr>
                                        <p:cTn id="37" dur="500"/>
                                        <p:tgtEl>
                                          <p:spTgt spid="215099"/>
                                        </p:tgtEl>
                                      </p:cBhvr>
                                    </p:animEffect>
                                  </p:childTnLst>
                                </p:cTn>
                              </p:par>
                            </p:childTnLst>
                          </p:cTn>
                        </p:par>
                        <p:par>
                          <p:cTn id="38" fill="hold" nodeType="afterGroup">
                            <p:stCondLst>
                              <p:cond delay="6000"/>
                            </p:stCondLst>
                            <p:childTnLst>
                              <p:par>
                                <p:cTn id="39" presetID="12" presetClass="entr" presetSubtype="2" fill="hold" nodeType="afterEffect">
                                  <p:stCondLst>
                                    <p:cond delay="0"/>
                                  </p:stCondLst>
                                  <p:childTnLst>
                                    <p:set>
                                      <p:cBhvr>
                                        <p:cTn id="40" dur="1" fill="hold">
                                          <p:stCondLst>
                                            <p:cond delay="0"/>
                                          </p:stCondLst>
                                        </p:cTn>
                                        <p:tgtEl>
                                          <p:spTgt spid="215075"/>
                                        </p:tgtEl>
                                        <p:attrNameLst>
                                          <p:attrName>style.visibility</p:attrName>
                                        </p:attrNameLst>
                                      </p:cBhvr>
                                      <p:to>
                                        <p:strVal val="visible"/>
                                      </p:to>
                                    </p:set>
                                    <p:animEffect transition="in" filter="slide(fromRight)">
                                      <p:cBhvr>
                                        <p:cTn id="41" dur="500"/>
                                        <p:tgtEl>
                                          <p:spTgt spid="215075"/>
                                        </p:tgtEl>
                                      </p:cBhvr>
                                    </p:animEffect>
                                  </p:childTnLst>
                                </p:cTn>
                              </p:par>
                            </p:childTnLst>
                          </p:cTn>
                        </p:par>
                        <p:par>
                          <p:cTn id="42" fill="hold" nodeType="afterGroup">
                            <p:stCondLst>
                              <p:cond delay="6500"/>
                            </p:stCondLst>
                            <p:childTnLst>
                              <p:par>
                                <p:cTn id="43" presetID="12" presetClass="entr" presetSubtype="2" fill="hold" nodeType="afterEffect">
                                  <p:stCondLst>
                                    <p:cond delay="0"/>
                                  </p:stCondLst>
                                  <p:childTnLst>
                                    <p:set>
                                      <p:cBhvr>
                                        <p:cTn id="44" dur="1" fill="hold">
                                          <p:stCondLst>
                                            <p:cond delay="0"/>
                                          </p:stCondLst>
                                        </p:cTn>
                                        <p:tgtEl>
                                          <p:spTgt spid="215078"/>
                                        </p:tgtEl>
                                        <p:attrNameLst>
                                          <p:attrName>style.visibility</p:attrName>
                                        </p:attrNameLst>
                                      </p:cBhvr>
                                      <p:to>
                                        <p:strVal val="visible"/>
                                      </p:to>
                                    </p:set>
                                    <p:animEffect transition="in" filter="slide(fromRight)">
                                      <p:cBhvr>
                                        <p:cTn id="45" dur="500"/>
                                        <p:tgtEl>
                                          <p:spTgt spid="215078"/>
                                        </p:tgtEl>
                                      </p:cBhvr>
                                    </p:animEffect>
                                  </p:childTnLst>
                                </p:cTn>
                              </p:par>
                            </p:childTnLst>
                          </p:cTn>
                        </p:par>
                        <p:par>
                          <p:cTn id="46" fill="hold" nodeType="afterGroup">
                            <p:stCondLst>
                              <p:cond delay="7000"/>
                            </p:stCondLst>
                            <p:childTnLst>
                              <p:par>
                                <p:cTn id="47" presetID="22" presetClass="entr" presetSubtype="8" fill="hold" nodeType="afterEffect">
                                  <p:stCondLst>
                                    <p:cond delay="0"/>
                                  </p:stCondLst>
                                  <p:childTnLst>
                                    <p:set>
                                      <p:cBhvr>
                                        <p:cTn id="48" dur="1" fill="hold">
                                          <p:stCondLst>
                                            <p:cond delay="0"/>
                                          </p:stCondLst>
                                        </p:cTn>
                                        <p:tgtEl>
                                          <p:spTgt spid="215090"/>
                                        </p:tgtEl>
                                        <p:attrNameLst>
                                          <p:attrName>style.visibility</p:attrName>
                                        </p:attrNameLst>
                                      </p:cBhvr>
                                      <p:to>
                                        <p:strVal val="visible"/>
                                      </p:to>
                                    </p:set>
                                    <p:animEffect transition="in" filter="wipe(left)">
                                      <p:cBhvr>
                                        <p:cTn id="49" dur="500"/>
                                        <p:tgtEl>
                                          <p:spTgt spid="215090"/>
                                        </p:tgtEl>
                                      </p:cBhvr>
                                    </p:animEffect>
                                  </p:childTnLst>
                                </p:cTn>
                              </p:par>
                            </p:childTnLst>
                          </p:cTn>
                        </p:par>
                        <p:par>
                          <p:cTn id="50" fill="hold" nodeType="afterGroup">
                            <p:stCondLst>
                              <p:cond delay="7500"/>
                            </p:stCondLst>
                            <p:childTnLst>
                              <p:par>
                                <p:cTn id="51" presetID="22" presetClass="entr" presetSubtype="8" fill="hold" nodeType="afterEffect">
                                  <p:stCondLst>
                                    <p:cond delay="0"/>
                                  </p:stCondLst>
                                  <p:childTnLst>
                                    <p:set>
                                      <p:cBhvr>
                                        <p:cTn id="52" dur="1" fill="hold">
                                          <p:stCondLst>
                                            <p:cond delay="0"/>
                                          </p:stCondLst>
                                        </p:cTn>
                                        <p:tgtEl>
                                          <p:spTgt spid="215058"/>
                                        </p:tgtEl>
                                        <p:attrNameLst>
                                          <p:attrName>style.visibility</p:attrName>
                                        </p:attrNameLst>
                                      </p:cBhvr>
                                      <p:to>
                                        <p:strVal val="visible"/>
                                      </p:to>
                                    </p:set>
                                    <p:animEffect transition="in" filter="wipe(left)">
                                      <p:cBhvr>
                                        <p:cTn id="53" dur="500"/>
                                        <p:tgtEl>
                                          <p:spTgt spid="215058"/>
                                        </p:tgtEl>
                                      </p:cBhvr>
                                    </p:animEffect>
                                  </p:childTnLst>
                                </p:cTn>
                              </p:par>
                            </p:childTnLst>
                          </p:cTn>
                        </p:par>
                        <p:par>
                          <p:cTn id="54" fill="hold" nodeType="afterGroup">
                            <p:stCondLst>
                              <p:cond delay="8000"/>
                            </p:stCondLst>
                            <p:childTnLst>
                              <p:par>
                                <p:cTn id="55" presetID="22" presetClass="entr" presetSubtype="1" fill="hold" nodeType="afterEffect">
                                  <p:stCondLst>
                                    <p:cond delay="0"/>
                                  </p:stCondLst>
                                  <p:childTnLst>
                                    <p:set>
                                      <p:cBhvr>
                                        <p:cTn id="56" dur="1" fill="hold">
                                          <p:stCondLst>
                                            <p:cond delay="0"/>
                                          </p:stCondLst>
                                        </p:cTn>
                                        <p:tgtEl>
                                          <p:spTgt spid="215059"/>
                                        </p:tgtEl>
                                        <p:attrNameLst>
                                          <p:attrName>style.visibility</p:attrName>
                                        </p:attrNameLst>
                                      </p:cBhvr>
                                      <p:to>
                                        <p:strVal val="visible"/>
                                      </p:to>
                                    </p:set>
                                    <p:animEffect transition="in" filter="wipe(up)">
                                      <p:cBhvr>
                                        <p:cTn id="57" dur="500"/>
                                        <p:tgtEl>
                                          <p:spTgt spid="215059"/>
                                        </p:tgtEl>
                                      </p:cBhvr>
                                    </p:animEffect>
                                  </p:childTnLst>
                                </p:cTn>
                              </p:par>
                            </p:childTnLst>
                          </p:cTn>
                        </p:par>
                        <p:par>
                          <p:cTn id="58" fill="hold" nodeType="afterGroup">
                            <p:stCondLst>
                              <p:cond delay="8500"/>
                            </p:stCondLst>
                            <p:childTnLst>
                              <p:par>
                                <p:cTn id="59" presetID="22" presetClass="entr" presetSubtype="2" fill="hold" nodeType="afterEffect">
                                  <p:stCondLst>
                                    <p:cond delay="0"/>
                                  </p:stCondLst>
                                  <p:childTnLst>
                                    <p:set>
                                      <p:cBhvr>
                                        <p:cTn id="60" dur="1" fill="hold">
                                          <p:stCondLst>
                                            <p:cond delay="0"/>
                                          </p:stCondLst>
                                        </p:cTn>
                                        <p:tgtEl>
                                          <p:spTgt spid="215065"/>
                                        </p:tgtEl>
                                        <p:attrNameLst>
                                          <p:attrName>style.visibility</p:attrName>
                                        </p:attrNameLst>
                                      </p:cBhvr>
                                      <p:to>
                                        <p:strVal val="visible"/>
                                      </p:to>
                                    </p:set>
                                    <p:animEffect transition="in" filter="wipe(right)">
                                      <p:cBhvr>
                                        <p:cTn id="61" dur="500"/>
                                        <p:tgtEl>
                                          <p:spTgt spid="215065"/>
                                        </p:tgtEl>
                                      </p:cBhvr>
                                    </p:animEffect>
                                  </p:childTnLst>
                                </p:cTn>
                              </p:par>
                            </p:childTnLst>
                          </p:cTn>
                        </p:par>
                        <p:par>
                          <p:cTn id="62" fill="hold" nodeType="afterGroup">
                            <p:stCondLst>
                              <p:cond delay="9000"/>
                            </p:stCondLst>
                            <p:childTnLst>
                              <p:par>
                                <p:cTn id="63" presetID="22" presetClass="entr" presetSubtype="2" fill="hold" nodeType="afterEffect">
                                  <p:stCondLst>
                                    <p:cond delay="0"/>
                                  </p:stCondLst>
                                  <p:childTnLst>
                                    <p:set>
                                      <p:cBhvr>
                                        <p:cTn id="64" dur="1" fill="hold">
                                          <p:stCondLst>
                                            <p:cond delay="0"/>
                                          </p:stCondLst>
                                        </p:cTn>
                                        <p:tgtEl>
                                          <p:spTgt spid="215081"/>
                                        </p:tgtEl>
                                        <p:attrNameLst>
                                          <p:attrName>style.visibility</p:attrName>
                                        </p:attrNameLst>
                                      </p:cBhvr>
                                      <p:to>
                                        <p:strVal val="visible"/>
                                      </p:to>
                                    </p:set>
                                    <p:animEffect transition="in" filter="wipe(right)">
                                      <p:cBhvr>
                                        <p:cTn id="65" dur="500"/>
                                        <p:tgtEl>
                                          <p:spTgt spid="215081"/>
                                        </p:tgtEl>
                                      </p:cBhvr>
                                    </p:animEffect>
                                  </p:childTnLst>
                                </p:cTn>
                              </p:par>
                            </p:childTnLst>
                          </p:cTn>
                        </p:par>
                        <p:par>
                          <p:cTn id="66" fill="hold" nodeType="afterGroup">
                            <p:stCondLst>
                              <p:cond delay="9500"/>
                            </p:stCondLst>
                            <p:childTnLst>
                              <p:par>
                                <p:cTn id="67" presetID="22" presetClass="entr" presetSubtype="2" fill="hold" nodeType="afterEffect">
                                  <p:stCondLst>
                                    <p:cond delay="0"/>
                                  </p:stCondLst>
                                  <p:childTnLst>
                                    <p:set>
                                      <p:cBhvr>
                                        <p:cTn id="68" dur="1" fill="hold">
                                          <p:stCondLst>
                                            <p:cond delay="0"/>
                                          </p:stCondLst>
                                        </p:cTn>
                                        <p:tgtEl>
                                          <p:spTgt spid="215066"/>
                                        </p:tgtEl>
                                        <p:attrNameLst>
                                          <p:attrName>style.visibility</p:attrName>
                                        </p:attrNameLst>
                                      </p:cBhvr>
                                      <p:to>
                                        <p:strVal val="visible"/>
                                      </p:to>
                                    </p:set>
                                    <p:animEffect transition="in" filter="wipe(right)">
                                      <p:cBhvr>
                                        <p:cTn id="69" dur="500"/>
                                        <p:tgtEl>
                                          <p:spTgt spid="215066"/>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9" presetClass="entr" presetSubtype="10" fill="hold" grpId="0" nodeType="clickEffect">
                                  <p:stCondLst>
                                    <p:cond delay="0"/>
                                  </p:stCondLst>
                                  <p:childTnLst>
                                    <p:set>
                                      <p:cBhvr>
                                        <p:cTn id="73" dur="1" fill="hold">
                                          <p:stCondLst>
                                            <p:cond delay="0"/>
                                          </p:stCondLst>
                                        </p:cTn>
                                        <p:tgtEl>
                                          <p:spTgt spid="215074"/>
                                        </p:tgtEl>
                                        <p:attrNameLst>
                                          <p:attrName>style.visibility</p:attrName>
                                        </p:attrNameLst>
                                      </p:cBhvr>
                                      <p:to>
                                        <p:strVal val="visible"/>
                                      </p:to>
                                    </p:set>
                                    <p:anim calcmode="lin" valueType="num">
                                      <p:cBhvr>
                                        <p:cTn id="74" dur="5000" fill="hold"/>
                                        <p:tgtEl>
                                          <p:spTgt spid="215074"/>
                                        </p:tgtEl>
                                        <p:attrNameLst>
                                          <p:attrName>ppt_w</p:attrName>
                                        </p:attrNameLst>
                                      </p:cBhvr>
                                      <p:tavLst>
                                        <p:tav tm="0" fmla="#ppt_w*sin(2.5*pi*$)">
                                          <p:val>
                                            <p:fltVal val="0"/>
                                          </p:val>
                                        </p:tav>
                                        <p:tav tm="100000">
                                          <p:val>
                                            <p:fltVal val="1"/>
                                          </p:val>
                                        </p:tav>
                                      </p:tavLst>
                                    </p:anim>
                                    <p:anim calcmode="lin" valueType="num">
                                      <p:cBhvr>
                                        <p:cTn id="75" dur="5000" fill="hold"/>
                                        <p:tgtEl>
                                          <p:spTgt spid="215074"/>
                                        </p:tgtEl>
                                        <p:attrNameLst>
                                          <p:attrName>ppt_h</p:attrName>
                                        </p:attrNameLst>
                                      </p:cBhvr>
                                      <p:tavLst>
                                        <p:tav tm="0">
                                          <p:val>
                                            <p:strVal val="#ppt_h"/>
                                          </p:val>
                                        </p:tav>
                                        <p:tav tm="100000">
                                          <p:val>
                                            <p:strVal val="#ppt_h"/>
                                          </p:val>
                                        </p:tav>
                                      </p:tavLst>
                                    </p:anim>
                                  </p:childTnLst>
                                </p:cTn>
                              </p:par>
                            </p:childTnLst>
                          </p:cTn>
                        </p:par>
                        <p:par>
                          <p:cTn id="76" fill="hold" nodeType="afterGroup">
                            <p:stCondLst>
                              <p:cond delay="5000"/>
                            </p:stCondLst>
                            <p:childTnLst>
                              <p:par>
                                <p:cTn id="77" presetID="22" presetClass="entr" presetSubtype="1" fill="hold" nodeType="afterEffect">
                                  <p:stCondLst>
                                    <p:cond delay="0"/>
                                  </p:stCondLst>
                                  <p:childTnLst>
                                    <p:set>
                                      <p:cBhvr>
                                        <p:cTn id="78" dur="1" fill="hold">
                                          <p:stCondLst>
                                            <p:cond delay="0"/>
                                          </p:stCondLst>
                                        </p:cTn>
                                        <p:tgtEl>
                                          <p:spTgt spid="215068"/>
                                        </p:tgtEl>
                                        <p:attrNameLst>
                                          <p:attrName>style.visibility</p:attrName>
                                        </p:attrNameLst>
                                      </p:cBhvr>
                                      <p:to>
                                        <p:strVal val="visible"/>
                                      </p:to>
                                    </p:set>
                                    <p:animEffect transition="in" filter="wipe(up)">
                                      <p:cBhvr>
                                        <p:cTn id="79" dur="500"/>
                                        <p:tgtEl>
                                          <p:spTgt spid="215068"/>
                                        </p:tgtEl>
                                      </p:cBhvr>
                                    </p:animEffect>
                                  </p:childTnLst>
                                </p:cTn>
                              </p:par>
                            </p:childTnLst>
                          </p:cTn>
                        </p:par>
                        <p:par>
                          <p:cTn id="80" fill="hold" nodeType="afterGroup">
                            <p:stCondLst>
                              <p:cond delay="5500"/>
                            </p:stCondLst>
                            <p:childTnLst>
                              <p:par>
                                <p:cTn id="81" presetID="22" presetClass="entr" presetSubtype="8" fill="hold" nodeType="afterEffect">
                                  <p:stCondLst>
                                    <p:cond delay="0"/>
                                  </p:stCondLst>
                                  <p:childTnLst>
                                    <p:set>
                                      <p:cBhvr>
                                        <p:cTn id="82" dur="1" fill="hold">
                                          <p:stCondLst>
                                            <p:cond delay="0"/>
                                          </p:stCondLst>
                                        </p:cTn>
                                        <p:tgtEl>
                                          <p:spTgt spid="215069"/>
                                        </p:tgtEl>
                                        <p:attrNameLst>
                                          <p:attrName>style.visibility</p:attrName>
                                        </p:attrNameLst>
                                      </p:cBhvr>
                                      <p:to>
                                        <p:strVal val="visible"/>
                                      </p:to>
                                    </p:set>
                                    <p:animEffect transition="in" filter="wipe(left)">
                                      <p:cBhvr>
                                        <p:cTn id="83" dur="500"/>
                                        <p:tgtEl>
                                          <p:spTgt spid="215069"/>
                                        </p:tgtEl>
                                      </p:cBhvr>
                                    </p:animEffect>
                                  </p:childTnLst>
                                </p:cTn>
                              </p:par>
                            </p:childTnLst>
                          </p:cTn>
                        </p:par>
                        <p:par>
                          <p:cTn id="84" fill="hold" nodeType="afterGroup">
                            <p:stCondLst>
                              <p:cond delay="6000"/>
                            </p:stCondLst>
                            <p:childTnLst>
                              <p:par>
                                <p:cTn id="85" presetID="22" presetClass="entr" presetSubtype="8" fill="hold" nodeType="afterEffect">
                                  <p:stCondLst>
                                    <p:cond delay="0"/>
                                  </p:stCondLst>
                                  <p:childTnLst>
                                    <p:set>
                                      <p:cBhvr>
                                        <p:cTn id="86" dur="1" fill="hold">
                                          <p:stCondLst>
                                            <p:cond delay="0"/>
                                          </p:stCondLst>
                                        </p:cTn>
                                        <p:tgtEl>
                                          <p:spTgt spid="215070"/>
                                        </p:tgtEl>
                                        <p:attrNameLst>
                                          <p:attrName>style.visibility</p:attrName>
                                        </p:attrNameLst>
                                      </p:cBhvr>
                                      <p:to>
                                        <p:strVal val="visible"/>
                                      </p:to>
                                    </p:set>
                                    <p:animEffect transition="in" filter="wipe(left)">
                                      <p:cBhvr>
                                        <p:cTn id="87" dur="500"/>
                                        <p:tgtEl>
                                          <p:spTgt spid="215070"/>
                                        </p:tgtEl>
                                      </p:cBhvr>
                                    </p:animEffect>
                                  </p:childTnLst>
                                </p:cTn>
                              </p:par>
                            </p:childTnLst>
                          </p:cTn>
                        </p:par>
                        <p:par>
                          <p:cTn id="88" fill="hold" nodeType="afterGroup">
                            <p:stCondLst>
                              <p:cond delay="6500"/>
                            </p:stCondLst>
                            <p:childTnLst>
                              <p:par>
                                <p:cTn id="89" presetID="22" presetClass="entr" presetSubtype="8" fill="hold" nodeType="afterEffect">
                                  <p:stCondLst>
                                    <p:cond delay="0"/>
                                  </p:stCondLst>
                                  <p:childTnLst>
                                    <p:set>
                                      <p:cBhvr>
                                        <p:cTn id="90" dur="1" fill="hold">
                                          <p:stCondLst>
                                            <p:cond delay="0"/>
                                          </p:stCondLst>
                                        </p:cTn>
                                        <p:tgtEl>
                                          <p:spTgt spid="215060"/>
                                        </p:tgtEl>
                                        <p:attrNameLst>
                                          <p:attrName>style.visibility</p:attrName>
                                        </p:attrNameLst>
                                      </p:cBhvr>
                                      <p:to>
                                        <p:strVal val="visible"/>
                                      </p:to>
                                    </p:set>
                                    <p:animEffect transition="in" filter="wipe(left)">
                                      <p:cBhvr>
                                        <p:cTn id="91" dur="500"/>
                                        <p:tgtEl>
                                          <p:spTgt spid="215060"/>
                                        </p:tgtEl>
                                      </p:cBhvr>
                                    </p:animEffect>
                                  </p:childTnLst>
                                </p:cTn>
                              </p:par>
                            </p:childTnLst>
                          </p:cTn>
                        </p:par>
                        <p:par>
                          <p:cTn id="92" fill="hold" nodeType="afterGroup">
                            <p:stCondLst>
                              <p:cond delay="7000"/>
                            </p:stCondLst>
                            <p:childTnLst>
                              <p:par>
                                <p:cTn id="93" presetID="22" presetClass="entr" presetSubtype="1" fill="hold" nodeType="afterEffect">
                                  <p:stCondLst>
                                    <p:cond delay="0"/>
                                  </p:stCondLst>
                                  <p:childTnLst>
                                    <p:set>
                                      <p:cBhvr>
                                        <p:cTn id="94" dur="1" fill="hold">
                                          <p:stCondLst>
                                            <p:cond delay="0"/>
                                          </p:stCondLst>
                                        </p:cTn>
                                        <p:tgtEl>
                                          <p:spTgt spid="215061"/>
                                        </p:tgtEl>
                                        <p:attrNameLst>
                                          <p:attrName>style.visibility</p:attrName>
                                        </p:attrNameLst>
                                      </p:cBhvr>
                                      <p:to>
                                        <p:strVal val="visible"/>
                                      </p:to>
                                    </p:set>
                                    <p:animEffect transition="in" filter="wipe(up)">
                                      <p:cBhvr>
                                        <p:cTn id="95" dur="500"/>
                                        <p:tgtEl>
                                          <p:spTgt spid="215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3" grpId="0" autoUpdateAnimBg="0"/>
      <p:bldP spid="215074"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1027"/>
          <p:cNvSpPr>
            <a:spLocks noGrp="1" noChangeArrowheads="1"/>
          </p:cNvSpPr>
          <p:nvPr>
            <p:ph type="body" idx="1"/>
          </p:nvPr>
        </p:nvSpPr>
        <p:spPr>
          <a:xfrm>
            <a:off x="660400" y="1676400"/>
            <a:ext cx="7772400" cy="4114800"/>
          </a:xfrm>
        </p:spPr>
        <p:txBody>
          <a:bodyPr/>
          <a:lstStyle/>
          <a:p>
            <a:pPr eaLnBrk="1" hangingPunct="1">
              <a:buFont typeface="Wingdings" panose="05000000000000000000" pitchFamily="2" charset="2"/>
              <a:buNone/>
            </a:pPr>
            <a:r>
              <a:rPr lang="en-US" altLang="zh-CN" sz="2800" b="1" dirty="0">
                <a:solidFill>
                  <a:schemeClr val="hlink"/>
                </a:solidFill>
              </a:rPr>
              <a:t>9</a:t>
            </a:r>
            <a:r>
              <a:rPr lang="zh-CN" altLang="en-US" sz="2800" b="1" dirty="0">
                <a:solidFill>
                  <a:schemeClr val="hlink"/>
                </a:solidFill>
              </a:rPr>
              <a:t>、</a:t>
            </a:r>
            <a:r>
              <a:rPr lang="en-US" altLang="zh-CN" sz="2800" b="1" dirty="0">
                <a:solidFill>
                  <a:schemeClr val="hlink"/>
                </a:solidFill>
              </a:rPr>
              <a:t>IKE</a:t>
            </a:r>
          </a:p>
          <a:p>
            <a:pPr eaLnBrk="1" hangingPunct="1">
              <a:buFont typeface="Wingdings" panose="05000000000000000000" pitchFamily="2" charset="2"/>
              <a:buNone/>
            </a:pPr>
            <a:r>
              <a:rPr lang="en-US" altLang="zh-CN" sz="2800" b="1" dirty="0">
                <a:solidFill>
                  <a:schemeClr val="hlink"/>
                </a:solidFill>
              </a:rPr>
              <a:t>      IPSec</a:t>
            </a:r>
            <a:r>
              <a:rPr lang="zh-CN" altLang="en-US" sz="2800" b="1" dirty="0">
                <a:solidFill>
                  <a:schemeClr val="hlink"/>
                </a:solidFill>
              </a:rPr>
              <a:t>的</a:t>
            </a:r>
            <a:r>
              <a:rPr lang="en-US" altLang="zh-CN" sz="2800" b="1" dirty="0">
                <a:solidFill>
                  <a:schemeClr val="hlink"/>
                </a:solidFill>
              </a:rPr>
              <a:t>5</a:t>
            </a:r>
            <a:r>
              <a:rPr lang="zh-CN" altLang="en-US" sz="2800" b="1" dirty="0">
                <a:solidFill>
                  <a:schemeClr val="hlink"/>
                </a:solidFill>
              </a:rPr>
              <a:t>个阶段</a:t>
            </a:r>
          </a:p>
          <a:p>
            <a:pPr algn="just" eaLnBrk="1" hangingPunct="1">
              <a:buFont typeface="Wingdings" panose="05000000000000000000" pitchFamily="2" charset="2"/>
              <a:buNone/>
            </a:pPr>
            <a:r>
              <a:rPr lang="zh-CN" altLang="en-US" sz="2800" dirty="0">
                <a:latin typeface="Times New Roman" panose="02020603050405020304" pitchFamily="18" charset="0"/>
              </a:rPr>
              <a:t>     （</a:t>
            </a:r>
            <a:r>
              <a:rPr lang="en-US" altLang="zh-CN" sz="2800" dirty="0">
                <a:latin typeface="Times New Roman" panose="02020603050405020304" pitchFamily="18" charset="0"/>
              </a:rPr>
              <a:t>1</a:t>
            </a:r>
            <a:r>
              <a:rPr lang="zh-CN" altLang="en-US" sz="2800" dirty="0">
                <a:latin typeface="Times New Roman" panose="02020603050405020304" pitchFamily="18" charset="0"/>
              </a:rPr>
              <a:t>）</a:t>
            </a:r>
            <a:r>
              <a:rPr lang="en-US" altLang="zh-CN" sz="2800" dirty="0">
                <a:latin typeface="Times New Roman" panose="02020603050405020304" pitchFamily="18" charset="0"/>
              </a:rPr>
              <a:t> </a:t>
            </a:r>
            <a:r>
              <a:rPr lang="zh-CN" altLang="en-US" sz="2800" dirty="0">
                <a:latin typeface="Times New Roman" panose="02020603050405020304" pitchFamily="18" charset="0"/>
              </a:rPr>
              <a:t>过程启动</a:t>
            </a:r>
          </a:p>
          <a:p>
            <a:pPr algn="just" eaLnBrk="1" hangingPunct="1">
              <a:buFont typeface="Wingdings" panose="05000000000000000000" pitchFamily="2" charset="2"/>
              <a:buNone/>
            </a:pPr>
            <a:r>
              <a:rPr lang="zh-CN" altLang="en-US" sz="2800" dirty="0">
                <a:latin typeface="Times New Roman" panose="02020603050405020304" pitchFamily="18" charset="0"/>
              </a:rPr>
              <a:t>     （</a:t>
            </a:r>
            <a:r>
              <a:rPr lang="en-US" altLang="zh-CN" sz="2800" dirty="0">
                <a:latin typeface="Times New Roman" panose="02020603050405020304" pitchFamily="18" charset="0"/>
              </a:rPr>
              <a:t>2</a:t>
            </a:r>
            <a:r>
              <a:rPr lang="zh-CN" altLang="en-US" sz="2800" dirty="0">
                <a:latin typeface="Times New Roman" panose="02020603050405020304" pitchFamily="18" charset="0"/>
              </a:rPr>
              <a:t>）</a:t>
            </a:r>
            <a:r>
              <a:rPr lang="en-US" altLang="zh-CN" sz="2800" dirty="0">
                <a:latin typeface="Times New Roman" panose="02020603050405020304" pitchFamily="18" charset="0"/>
              </a:rPr>
              <a:t> IKE</a:t>
            </a:r>
            <a:r>
              <a:rPr lang="zh-CN" altLang="en-US" sz="2800" dirty="0">
                <a:latin typeface="Times New Roman" panose="02020603050405020304" pitchFamily="18" charset="0"/>
              </a:rPr>
              <a:t>的第一阶段</a:t>
            </a:r>
          </a:p>
          <a:p>
            <a:pPr algn="just" eaLnBrk="1" hangingPunct="1">
              <a:buFont typeface="Wingdings" panose="05000000000000000000" pitchFamily="2" charset="2"/>
              <a:buNone/>
            </a:pPr>
            <a:r>
              <a:rPr lang="zh-CN" altLang="en-US" sz="2800" dirty="0">
                <a:latin typeface="Times New Roman" panose="02020603050405020304" pitchFamily="18" charset="0"/>
              </a:rPr>
              <a:t>     （</a:t>
            </a:r>
            <a:r>
              <a:rPr lang="en-US" altLang="zh-CN" sz="2800" dirty="0">
                <a:latin typeface="Times New Roman" panose="02020603050405020304" pitchFamily="18" charset="0"/>
              </a:rPr>
              <a:t>3</a:t>
            </a:r>
            <a:r>
              <a:rPr lang="zh-CN" altLang="en-US" sz="2800" dirty="0">
                <a:latin typeface="Times New Roman" panose="02020603050405020304" pitchFamily="18" charset="0"/>
              </a:rPr>
              <a:t>）</a:t>
            </a:r>
            <a:r>
              <a:rPr lang="en-US" altLang="zh-CN" sz="2800" dirty="0">
                <a:latin typeface="Times New Roman" panose="02020603050405020304" pitchFamily="18" charset="0"/>
              </a:rPr>
              <a:t> IKE</a:t>
            </a:r>
            <a:r>
              <a:rPr lang="zh-CN" altLang="en-US" sz="2800" dirty="0">
                <a:latin typeface="Times New Roman" panose="02020603050405020304" pitchFamily="18" charset="0"/>
              </a:rPr>
              <a:t>的第二阶段</a:t>
            </a:r>
          </a:p>
          <a:p>
            <a:pPr algn="just" eaLnBrk="1" hangingPunct="1">
              <a:buFont typeface="Wingdings" panose="05000000000000000000" pitchFamily="2" charset="2"/>
              <a:buNone/>
            </a:pPr>
            <a:r>
              <a:rPr lang="zh-CN" altLang="en-US" sz="2800" dirty="0">
                <a:latin typeface="Times New Roman" panose="02020603050405020304" pitchFamily="18" charset="0"/>
              </a:rPr>
              <a:t>     （</a:t>
            </a:r>
            <a:r>
              <a:rPr lang="en-US" altLang="zh-CN" sz="2800" dirty="0">
                <a:latin typeface="Times New Roman" panose="02020603050405020304" pitchFamily="18" charset="0"/>
              </a:rPr>
              <a:t>4</a:t>
            </a:r>
            <a:r>
              <a:rPr lang="zh-CN" altLang="en-US" sz="2800" dirty="0">
                <a:latin typeface="Times New Roman" panose="02020603050405020304" pitchFamily="18" charset="0"/>
              </a:rPr>
              <a:t>）</a:t>
            </a:r>
            <a:r>
              <a:rPr lang="en-US" altLang="zh-CN" sz="2800" dirty="0">
                <a:latin typeface="Times New Roman" panose="02020603050405020304" pitchFamily="18" charset="0"/>
              </a:rPr>
              <a:t> </a:t>
            </a:r>
            <a:r>
              <a:rPr lang="zh-CN" altLang="en-US" sz="2800" dirty="0">
                <a:latin typeface="Times New Roman" panose="02020603050405020304" pitchFamily="18" charset="0"/>
              </a:rPr>
              <a:t>数据传送</a:t>
            </a:r>
          </a:p>
          <a:p>
            <a:pPr algn="just" eaLnBrk="1" hangingPunct="1">
              <a:buFont typeface="Wingdings" panose="05000000000000000000" pitchFamily="2" charset="2"/>
              <a:buNone/>
            </a:pPr>
            <a:r>
              <a:rPr lang="zh-CN" altLang="en-US" sz="2800" dirty="0">
                <a:latin typeface="Times New Roman" panose="02020603050405020304" pitchFamily="18" charset="0"/>
              </a:rPr>
              <a:t>     （</a:t>
            </a:r>
            <a:r>
              <a:rPr lang="en-US" altLang="zh-CN" sz="2800" dirty="0">
                <a:latin typeface="Times New Roman" panose="02020603050405020304" pitchFamily="18" charset="0"/>
              </a:rPr>
              <a:t>5</a:t>
            </a:r>
            <a:r>
              <a:rPr lang="zh-CN" altLang="en-US" sz="2800" dirty="0">
                <a:latin typeface="Times New Roman" panose="02020603050405020304" pitchFamily="18" charset="0"/>
              </a:rPr>
              <a:t>）</a:t>
            </a:r>
            <a:r>
              <a:rPr lang="en-US" altLang="zh-CN" sz="2800" dirty="0">
                <a:latin typeface="Times New Roman" panose="02020603050405020304" pitchFamily="18" charset="0"/>
              </a:rPr>
              <a:t> </a:t>
            </a:r>
            <a:r>
              <a:rPr lang="zh-CN" altLang="en-US" sz="2800" dirty="0">
                <a:latin typeface="Times New Roman" panose="02020603050405020304" pitchFamily="18" charset="0"/>
              </a:rPr>
              <a:t>隧道终止</a:t>
            </a:r>
            <a:endParaRPr lang="zh-CN" altLang="en-US" sz="2800" dirty="0"/>
          </a:p>
        </p:txBody>
      </p:sp>
      <p:sp>
        <p:nvSpPr>
          <p:cNvPr id="3" name="Rectangle 2"/>
          <p:cNvSpPr>
            <a:spLocks noGrp="1" noChangeArrowheads="1"/>
          </p:cNvSpPr>
          <p:nvPr>
            <p:ph type="title"/>
          </p:nvPr>
        </p:nvSpPr>
        <p:spPr>
          <a:xfrm>
            <a:off x="838200" y="214313"/>
            <a:ext cx="7793038" cy="1004887"/>
          </a:xfrm>
        </p:spPr>
        <p:txBody>
          <a:bodyPr/>
          <a:lstStyle/>
          <a:p>
            <a:pPr eaLnBrk="1" hangingPunct="1"/>
            <a:r>
              <a:rPr lang="en-US" altLang="zh-CN" dirty="0"/>
              <a:t>11.4 </a:t>
            </a:r>
            <a:r>
              <a:rPr lang="zh-CN" altLang="en-US" dirty="0"/>
              <a:t>网络层安全协议</a:t>
            </a:r>
            <a:r>
              <a:rPr lang="en-US" altLang="zh-CN" dirty="0"/>
              <a:t>---IPSec</a:t>
            </a:r>
          </a:p>
        </p:txBody>
      </p:sp>
    </p:spTree>
    <p:extLst>
      <p:ext uri="{BB962C8B-B14F-4D97-AF65-F5344CB8AC3E}">
        <p14:creationId xmlns:p14="http://schemas.microsoft.com/office/powerpoint/2010/main" val="36550977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027"/>
          <p:cNvSpPr>
            <a:spLocks noGrp="1" noChangeArrowheads="1"/>
          </p:cNvSpPr>
          <p:nvPr>
            <p:ph type="body" idx="1"/>
          </p:nvPr>
        </p:nvSpPr>
        <p:spPr>
          <a:xfrm>
            <a:off x="325438" y="1447800"/>
            <a:ext cx="8305800" cy="4114800"/>
          </a:xfrm>
        </p:spPr>
        <p:txBody>
          <a:bodyPr/>
          <a:lstStyle/>
          <a:p>
            <a:pPr eaLnBrk="1" hangingPunct="1">
              <a:buFont typeface="Wingdings" panose="05000000000000000000" pitchFamily="2" charset="2"/>
              <a:buNone/>
            </a:pPr>
            <a:r>
              <a:rPr lang="zh-CN" altLang="en-US" sz="2800" b="1" dirty="0">
                <a:solidFill>
                  <a:schemeClr val="hlink"/>
                </a:solidFill>
              </a:rPr>
              <a:t>（</a:t>
            </a:r>
            <a:r>
              <a:rPr lang="en-US" altLang="zh-CN" sz="2800" b="1" dirty="0">
                <a:solidFill>
                  <a:schemeClr val="hlink"/>
                </a:solidFill>
              </a:rPr>
              <a:t>2</a:t>
            </a:r>
            <a:r>
              <a:rPr lang="zh-CN" altLang="en-US" sz="2800" b="1" dirty="0">
                <a:solidFill>
                  <a:schemeClr val="hlink"/>
                </a:solidFill>
              </a:rPr>
              <a:t>）</a:t>
            </a:r>
            <a:r>
              <a:rPr lang="en-US" altLang="zh-CN" sz="2800" b="1" dirty="0">
                <a:solidFill>
                  <a:schemeClr val="hlink"/>
                </a:solidFill>
              </a:rPr>
              <a:t>IKE</a:t>
            </a:r>
            <a:r>
              <a:rPr lang="zh-CN" altLang="en-US" sz="2800" b="1" dirty="0">
                <a:solidFill>
                  <a:schemeClr val="hlink"/>
                </a:solidFill>
              </a:rPr>
              <a:t>的第一阶段</a:t>
            </a:r>
          </a:p>
          <a:p>
            <a:pPr eaLnBrk="1" hangingPunct="1">
              <a:buFont typeface="Wingdings" panose="05000000000000000000" pitchFamily="2" charset="2"/>
              <a:buNone/>
            </a:pPr>
            <a:r>
              <a:rPr lang="zh-CN" altLang="en-US"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rPr>
              <a:t>在</a:t>
            </a:r>
            <a:r>
              <a:rPr lang="en-US" altLang="zh-CN" sz="2800" dirty="0">
                <a:latin typeface="Times New Roman" panose="02020603050405020304" pitchFamily="18" charset="0"/>
                <a:cs typeface="Times New Roman" panose="02020603050405020304" pitchFamily="18" charset="0"/>
              </a:rPr>
              <a:t>IKE</a:t>
            </a:r>
            <a:r>
              <a:rPr lang="zh-CN" altLang="en-US" sz="2800" dirty="0">
                <a:latin typeface="宋体" panose="02010600030101010101" pitchFamily="2" charset="-122"/>
              </a:rPr>
              <a:t>的第一阶段中，在</a:t>
            </a:r>
            <a:r>
              <a:rPr lang="en-US" altLang="zh-CN" sz="2800" dirty="0">
                <a:latin typeface="Times New Roman" panose="02020603050405020304" pitchFamily="18" charset="0"/>
                <a:cs typeface="Times New Roman" panose="02020603050405020304" pitchFamily="18" charset="0"/>
              </a:rPr>
              <a:t>IPSec</a:t>
            </a:r>
            <a:r>
              <a:rPr lang="zh-CN" altLang="en-US" sz="2800" dirty="0">
                <a:latin typeface="宋体" panose="02010600030101010101" pitchFamily="2" charset="-122"/>
              </a:rPr>
              <a:t>的两个端点间协商</a:t>
            </a:r>
            <a:r>
              <a:rPr lang="en-US" altLang="zh-CN" sz="2800" dirty="0">
                <a:latin typeface="Times New Roman" panose="02020603050405020304" pitchFamily="18" charset="0"/>
                <a:cs typeface="Times New Roman" panose="02020603050405020304" pitchFamily="18" charset="0"/>
              </a:rPr>
              <a:t>IKE</a:t>
            </a:r>
            <a:r>
              <a:rPr lang="zh-CN" altLang="en-US" sz="2800" dirty="0">
                <a:latin typeface="宋体" panose="02010600030101010101" pitchFamily="2" charset="-122"/>
              </a:rPr>
              <a:t>的</a:t>
            </a:r>
            <a:r>
              <a:rPr lang="en-US" altLang="zh-CN" sz="2800" dirty="0">
                <a:latin typeface="Times New Roman" panose="02020603050405020304" pitchFamily="18" charset="0"/>
                <a:cs typeface="Times New Roman" panose="02020603050405020304" pitchFamily="18" charset="0"/>
              </a:rPr>
              <a:t>SA</a:t>
            </a:r>
            <a:r>
              <a:rPr lang="zh-CN" altLang="en-US" sz="2800" dirty="0">
                <a:latin typeface="宋体" panose="02010600030101010101" pitchFamily="2" charset="-122"/>
              </a:rPr>
              <a:t>，以保护</a:t>
            </a:r>
            <a:r>
              <a:rPr lang="en-US" altLang="zh-CN" sz="2800" dirty="0">
                <a:latin typeface="Times New Roman" panose="02020603050405020304" pitchFamily="18" charset="0"/>
                <a:cs typeface="Times New Roman" panose="02020603050405020304" pitchFamily="18" charset="0"/>
              </a:rPr>
              <a:t>IKE</a:t>
            </a:r>
            <a:r>
              <a:rPr lang="zh-CN" altLang="en-US" sz="2800" dirty="0">
                <a:latin typeface="宋体" panose="02010600030101010101" pitchFamily="2" charset="-122"/>
              </a:rPr>
              <a:t>交换的安全</a:t>
            </a:r>
          </a:p>
          <a:p>
            <a:pPr eaLnBrk="1" hangingPunct="1">
              <a:buFont typeface="Wingdings" panose="05000000000000000000" pitchFamily="2" charset="2"/>
              <a:buNone/>
            </a:pPr>
            <a:r>
              <a:rPr lang="zh-CN" altLang="en-US" sz="2800" dirty="0">
                <a:latin typeface="宋体" panose="02010600030101010101" pitchFamily="2" charset="-122"/>
              </a:rPr>
              <a:t>     用</a:t>
            </a:r>
            <a:r>
              <a:rPr lang="en-US" altLang="zh-CN" sz="2800" dirty="0" err="1">
                <a:latin typeface="宋体" panose="02010600030101010101" pitchFamily="2" charset="-122"/>
              </a:rPr>
              <a:t>Diffie</a:t>
            </a:r>
            <a:r>
              <a:rPr lang="en-US" altLang="zh-CN" sz="2800" dirty="0">
                <a:latin typeface="宋体" panose="02010600030101010101" pitchFamily="2" charset="-122"/>
              </a:rPr>
              <a:t>-Hellman</a:t>
            </a:r>
            <a:r>
              <a:rPr lang="zh-CN" altLang="en-US" sz="2800" dirty="0">
                <a:latin typeface="宋体" panose="02010600030101010101" pitchFamily="2" charset="-122"/>
              </a:rPr>
              <a:t>算法进行密钥交换 </a:t>
            </a:r>
          </a:p>
          <a:p>
            <a:pPr eaLnBrk="1" hangingPunct="1">
              <a:buFont typeface="Wingdings" panose="05000000000000000000" pitchFamily="2" charset="2"/>
              <a:buNone/>
            </a:pPr>
            <a:endParaRPr lang="zh-CN" altLang="en-US" sz="2800" dirty="0">
              <a:latin typeface="宋体" panose="02010600030101010101" pitchFamily="2" charset="-122"/>
            </a:endParaRPr>
          </a:p>
          <a:p>
            <a:pPr eaLnBrk="1" hangingPunct="1">
              <a:buFont typeface="Wingdings" panose="05000000000000000000" pitchFamily="2" charset="2"/>
              <a:buNone/>
            </a:pPr>
            <a:r>
              <a:rPr lang="zh-CN" altLang="en-US" sz="2800" b="1" dirty="0">
                <a:solidFill>
                  <a:schemeClr val="hlink"/>
                </a:solidFill>
                <a:latin typeface="宋体" panose="02010600030101010101" pitchFamily="2" charset="-122"/>
              </a:rPr>
              <a:t>（</a:t>
            </a:r>
            <a:r>
              <a:rPr lang="en-US" altLang="zh-CN" sz="2800" b="1" dirty="0">
                <a:solidFill>
                  <a:schemeClr val="hlink"/>
                </a:solidFill>
                <a:latin typeface="宋体" panose="02010600030101010101" pitchFamily="2" charset="-122"/>
              </a:rPr>
              <a:t>3</a:t>
            </a:r>
            <a:r>
              <a:rPr lang="zh-CN" altLang="en-US" sz="2800" b="1" dirty="0">
                <a:solidFill>
                  <a:schemeClr val="hlink"/>
                </a:solidFill>
                <a:latin typeface="宋体" panose="02010600030101010101" pitchFamily="2" charset="-122"/>
              </a:rPr>
              <a:t>）</a:t>
            </a:r>
            <a:r>
              <a:rPr lang="zh-CN" altLang="en-US" sz="2800" b="1" dirty="0">
                <a:solidFill>
                  <a:schemeClr val="hlink"/>
                </a:solidFill>
              </a:rPr>
              <a:t> </a:t>
            </a:r>
            <a:r>
              <a:rPr lang="en-US" altLang="zh-CN" sz="2800" b="1" dirty="0">
                <a:solidFill>
                  <a:schemeClr val="hlink"/>
                </a:solidFill>
              </a:rPr>
              <a:t>IKE</a:t>
            </a:r>
            <a:r>
              <a:rPr lang="zh-CN" altLang="en-US" sz="2800" b="1" dirty="0">
                <a:solidFill>
                  <a:schemeClr val="hlink"/>
                </a:solidFill>
              </a:rPr>
              <a:t>的第二阶段</a:t>
            </a:r>
          </a:p>
          <a:p>
            <a:pPr eaLnBrk="1" hangingPunct="1">
              <a:buFont typeface="Wingdings" panose="05000000000000000000" pitchFamily="2" charset="2"/>
              <a:buNone/>
            </a:pPr>
            <a:r>
              <a:rPr lang="zh-CN" altLang="en-US" sz="2800" dirty="0">
                <a:latin typeface="宋体" panose="02010600030101010101" pitchFamily="2" charset="-122"/>
              </a:rPr>
              <a:t>     当</a:t>
            </a:r>
            <a:r>
              <a:rPr lang="en-US" altLang="zh-CN" sz="2800" dirty="0">
                <a:latin typeface="宋体" panose="02010600030101010101" pitchFamily="2" charset="-122"/>
              </a:rPr>
              <a:t>IKE </a:t>
            </a:r>
            <a:r>
              <a:rPr lang="en-US" altLang="zh-CN" sz="2800" dirty="0">
                <a:latin typeface="Times New Roman" panose="02020603050405020304" pitchFamily="18" charset="0"/>
                <a:cs typeface="Times New Roman" panose="02020603050405020304" pitchFamily="18" charset="0"/>
              </a:rPr>
              <a:t>SA</a:t>
            </a:r>
            <a:r>
              <a:rPr lang="zh-CN" altLang="en-US" sz="2800" dirty="0">
                <a:latin typeface="宋体" panose="02010600030101010101" pitchFamily="2" charset="-122"/>
              </a:rPr>
              <a:t>建立后，进入</a:t>
            </a:r>
            <a:r>
              <a:rPr lang="en-US" altLang="zh-CN" sz="2800" dirty="0">
                <a:latin typeface="Times New Roman" panose="02020603050405020304" pitchFamily="18" charset="0"/>
                <a:cs typeface="Times New Roman" panose="02020603050405020304" pitchFamily="18" charset="0"/>
              </a:rPr>
              <a:t>IKE</a:t>
            </a:r>
            <a:r>
              <a:rPr lang="zh-CN" altLang="en-US" sz="2800" dirty="0">
                <a:latin typeface="宋体" panose="02010600030101010101" pitchFamily="2" charset="-122"/>
              </a:rPr>
              <a:t>的第二阶段，协商和建立</a:t>
            </a:r>
            <a:r>
              <a:rPr lang="en-US" altLang="zh-CN" sz="2800" dirty="0">
                <a:latin typeface="Times New Roman" panose="02020603050405020304" pitchFamily="18" charset="0"/>
                <a:cs typeface="Times New Roman" panose="02020603050405020304" pitchFamily="18" charset="0"/>
              </a:rPr>
              <a:t>IPSec</a:t>
            </a:r>
            <a:r>
              <a:rPr lang="zh-CN" altLang="en-US" sz="2800" dirty="0">
                <a:latin typeface="宋体" panose="02010600030101010101" pitchFamily="2" charset="-122"/>
              </a:rPr>
              <a:t>的</a:t>
            </a:r>
            <a:r>
              <a:rPr lang="en-US" altLang="zh-CN" sz="2800" dirty="0">
                <a:latin typeface="Times New Roman" panose="02020603050405020304" pitchFamily="18" charset="0"/>
                <a:cs typeface="Times New Roman" panose="02020603050405020304" pitchFamily="18" charset="0"/>
              </a:rPr>
              <a:t>SA</a:t>
            </a:r>
            <a:r>
              <a:rPr lang="en-US" altLang="zh-CN" sz="2800" dirty="0"/>
              <a:t> </a:t>
            </a:r>
          </a:p>
        </p:txBody>
      </p:sp>
      <p:sp>
        <p:nvSpPr>
          <p:cNvPr id="3" name="Rectangle 2"/>
          <p:cNvSpPr>
            <a:spLocks noGrp="1" noChangeArrowheads="1"/>
          </p:cNvSpPr>
          <p:nvPr>
            <p:ph type="title"/>
          </p:nvPr>
        </p:nvSpPr>
        <p:spPr>
          <a:xfrm>
            <a:off x="838200" y="214313"/>
            <a:ext cx="7793038" cy="1004887"/>
          </a:xfrm>
        </p:spPr>
        <p:txBody>
          <a:bodyPr/>
          <a:lstStyle/>
          <a:p>
            <a:pPr eaLnBrk="1" hangingPunct="1"/>
            <a:r>
              <a:rPr lang="en-US" altLang="zh-CN" dirty="0"/>
              <a:t>11.4 </a:t>
            </a:r>
            <a:r>
              <a:rPr lang="zh-CN" altLang="en-US" dirty="0"/>
              <a:t>网络层安全协议</a:t>
            </a:r>
            <a:r>
              <a:rPr lang="en-US" altLang="zh-CN" dirty="0"/>
              <a:t>---IPSec</a:t>
            </a:r>
          </a:p>
        </p:txBody>
      </p:sp>
    </p:spTree>
    <p:extLst>
      <p:ext uri="{BB962C8B-B14F-4D97-AF65-F5344CB8AC3E}">
        <p14:creationId xmlns:p14="http://schemas.microsoft.com/office/powerpoint/2010/main" val="24022974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ltLang="zh-CN" dirty="0"/>
              <a:t>11.5 </a:t>
            </a:r>
            <a:r>
              <a:rPr lang="zh-CN" altLang="en-US" dirty="0"/>
              <a:t>传输层安全协议</a:t>
            </a:r>
          </a:p>
        </p:txBody>
      </p:sp>
      <p:sp>
        <p:nvSpPr>
          <p:cNvPr id="104451" name="Rectangle 3"/>
          <p:cNvSpPr>
            <a:spLocks noGrp="1" noChangeArrowheads="1"/>
          </p:cNvSpPr>
          <p:nvPr>
            <p:ph type="body" idx="1"/>
          </p:nvPr>
        </p:nvSpPr>
        <p:spPr>
          <a:xfrm>
            <a:off x="571500" y="1417638"/>
            <a:ext cx="8001000" cy="4419600"/>
          </a:xfrm>
        </p:spPr>
        <p:txBody>
          <a:bodyPr/>
          <a:lstStyle/>
          <a:p>
            <a:pPr eaLnBrk="1" hangingPunct="1">
              <a:lnSpc>
                <a:spcPct val="90000"/>
              </a:lnSpc>
              <a:buFont typeface="Wingdings" panose="05000000000000000000" pitchFamily="2" charset="2"/>
              <a:buNone/>
            </a:pPr>
            <a:r>
              <a:rPr lang="en-US" altLang="zh-CN" sz="2400" b="1" dirty="0">
                <a:solidFill>
                  <a:schemeClr val="hlink"/>
                </a:solidFill>
              </a:rPr>
              <a:t>1</a:t>
            </a:r>
            <a:r>
              <a:rPr lang="zh-CN" altLang="en-US" sz="2400" b="1" dirty="0">
                <a:solidFill>
                  <a:schemeClr val="hlink"/>
                </a:solidFill>
              </a:rPr>
              <a:t>、传输层安全协议</a:t>
            </a:r>
          </a:p>
          <a:p>
            <a:pPr eaLnBrk="1" hangingPunct="1">
              <a:lnSpc>
                <a:spcPct val="90000"/>
              </a:lnSpc>
              <a:buFont typeface="Wingdings" panose="05000000000000000000" pitchFamily="2" charset="2"/>
              <a:buNone/>
            </a:pPr>
            <a:r>
              <a:rPr lang="zh-CN" altLang="en-US" sz="2000" dirty="0"/>
              <a:t>        </a:t>
            </a:r>
            <a:r>
              <a:rPr lang="en-US" altLang="zh-CN" sz="2000" dirty="0"/>
              <a:t>(1) SSL</a:t>
            </a:r>
          </a:p>
          <a:p>
            <a:pPr eaLnBrk="1" hangingPunct="1">
              <a:lnSpc>
                <a:spcPct val="90000"/>
              </a:lnSpc>
              <a:buFont typeface="Wingdings" panose="05000000000000000000" pitchFamily="2" charset="2"/>
              <a:buNone/>
            </a:pPr>
            <a:r>
              <a:rPr lang="en-US" altLang="zh-CN" sz="2000" dirty="0"/>
              <a:t>        (2) TLS</a:t>
            </a:r>
            <a:r>
              <a:rPr lang="zh-CN" altLang="en-US" sz="2000" dirty="0"/>
              <a:t>：基于</a:t>
            </a:r>
            <a:r>
              <a:rPr lang="en-US" altLang="zh-CN" sz="2000" dirty="0"/>
              <a:t>SSL</a:t>
            </a:r>
            <a:r>
              <a:rPr lang="zh-CN" altLang="en-US" sz="2000" dirty="0"/>
              <a:t>协议</a:t>
            </a:r>
          </a:p>
          <a:p>
            <a:pPr eaLnBrk="1" hangingPunct="1">
              <a:lnSpc>
                <a:spcPct val="90000"/>
              </a:lnSpc>
              <a:buFont typeface="Wingdings" panose="05000000000000000000" pitchFamily="2" charset="2"/>
              <a:buNone/>
            </a:pPr>
            <a:r>
              <a:rPr lang="zh-CN" altLang="en-US" sz="2000" dirty="0"/>
              <a:t>              </a:t>
            </a:r>
            <a:r>
              <a:rPr lang="en-US" altLang="zh-CN" sz="2000" dirty="0"/>
              <a:t>RFC 2246: The TLS Protocol Version 1.0</a:t>
            </a:r>
          </a:p>
          <a:p>
            <a:pPr eaLnBrk="1" hangingPunct="1">
              <a:lnSpc>
                <a:spcPct val="90000"/>
              </a:lnSpc>
              <a:buFont typeface="Wingdings" panose="05000000000000000000" pitchFamily="2" charset="2"/>
              <a:buNone/>
            </a:pPr>
            <a:r>
              <a:rPr lang="en-US" altLang="zh-CN" sz="2000" dirty="0"/>
              <a:t>              RFC 2818: HTTP Over TLS</a:t>
            </a:r>
          </a:p>
          <a:p>
            <a:pPr eaLnBrk="1" hangingPunct="1">
              <a:lnSpc>
                <a:spcPct val="90000"/>
              </a:lnSpc>
              <a:buFont typeface="Wingdings" panose="05000000000000000000" pitchFamily="2" charset="2"/>
              <a:buNone/>
            </a:pPr>
            <a:endParaRPr lang="en-US" altLang="zh-CN" sz="2000" dirty="0"/>
          </a:p>
          <a:p>
            <a:pPr eaLnBrk="1" hangingPunct="1">
              <a:lnSpc>
                <a:spcPct val="90000"/>
              </a:lnSpc>
              <a:buFont typeface="Wingdings" panose="05000000000000000000" pitchFamily="2" charset="2"/>
              <a:buNone/>
            </a:pPr>
            <a:r>
              <a:rPr lang="en-US" altLang="zh-CN" sz="2400" b="1" dirty="0">
                <a:solidFill>
                  <a:schemeClr val="hlink"/>
                </a:solidFill>
              </a:rPr>
              <a:t>2</a:t>
            </a:r>
            <a:r>
              <a:rPr lang="zh-CN" altLang="en-US" sz="2400" b="1" dirty="0">
                <a:solidFill>
                  <a:schemeClr val="hlink"/>
                </a:solidFill>
              </a:rPr>
              <a:t>、</a:t>
            </a:r>
            <a:r>
              <a:rPr lang="en-US" altLang="zh-CN" sz="2400" b="1" dirty="0">
                <a:solidFill>
                  <a:schemeClr val="hlink"/>
                </a:solidFill>
              </a:rPr>
              <a:t>SSL</a:t>
            </a:r>
            <a:r>
              <a:rPr lang="zh-CN" altLang="en-US" sz="2400" b="1" dirty="0">
                <a:solidFill>
                  <a:schemeClr val="hlink"/>
                </a:solidFill>
              </a:rPr>
              <a:t>协议的起源</a:t>
            </a:r>
          </a:p>
          <a:p>
            <a:pPr eaLnBrk="1" hangingPunct="1">
              <a:lnSpc>
                <a:spcPct val="90000"/>
              </a:lnSpc>
              <a:buFont typeface="Wingdings" panose="05000000000000000000" pitchFamily="2" charset="2"/>
              <a:buNone/>
            </a:pPr>
            <a:r>
              <a:rPr lang="zh-CN" altLang="en-US" sz="2000" dirty="0">
                <a:latin typeface="宋体" panose="02010600030101010101" pitchFamily="2" charset="-122"/>
              </a:rPr>
              <a:t>     由于</a:t>
            </a:r>
            <a:r>
              <a:rPr lang="en-US" altLang="zh-CN" sz="2000" dirty="0">
                <a:latin typeface="Times New Roman" panose="02020603050405020304" pitchFamily="18" charset="0"/>
                <a:cs typeface="Times New Roman" panose="02020603050405020304" pitchFamily="18" charset="0"/>
              </a:rPr>
              <a:t>Web</a:t>
            </a:r>
            <a:r>
              <a:rPr lang="zh-CN" altLang="en-US" sz="2000" dirty="0">
                <a:latin typeface="宋体" panose="02010600030101010101" pitchFamily="2" charset="-122"/>
              </a:rPr>
              <a:t>上有时要传输重要或敏感的数据，为了提供</a:t>
            </a:r>
            <a:r>
              <a:rPr lang="en-US" altLang="zh-CN" sz="2000" dirty="0">
                <a:latin typeface="宋体" panose="02010600030101010101" pitchFamily="2" charset="-122"/>
              </a:rPr>
              <a:t>Web</a:t>
            </a:r>
            <a:r>
              <a:rPr lang="zh-CN" altLang="en-US" sz="2000" dirty="0">
                <a:latin typeface="宋体" panose="02010600030101010101" pitchFamily="2" charset="-122"/>
              </a:rPr>
              <a:t>应用的安全性，</a:t>
            </a:r>
            <a:r>
              <a:rPr lang="en-US" altLang="zh-CN" sz="2000" dirty="0">
                <a:latin typeface="宋体" panose="02010600030101010101" pitchFamily="2" charset="-122"/>
              </a:rPr>
              <a:t>1994</a:t>
            </a:r>
            <a:r>
              <a:rPr lang="zh-CN" altLang="en-US" sz="2000" dirty="0">
                <a:latin typeface="宋体" panose="02010600030101010101" pitchFamily="2" charset="-122"/>
              </a:rPr>
              <a:t>年</a:t>
            </a:r>
            <a:r>
              <a:rPr lang="en-US" altLang="zh-CN" sz="2000" dirty="0">
                <a:latin typeface="Times New Roman" panose="02020603050405020304" pitchFamily="18" charset="0"/>
                <a:cs typeface="Times New Roman" panose="02020603050405020304" pitchFamily="18" charset="0"/>
              </a:rPr>
              <a:t>Netscape</a:t>
            </a:r>
            <a:r>
              <a:rPr lang="zh-CN" altLang="en-US" sz="2000" dirty="0">
                <a:latin typeface="宋体" panose="02010600030101010101" pitchFamily="2" charset="-122"/>
              </a:rPr>
              <a:t>公司提出了安全通信协议</a:t>
            </a:r>
            <a:r>
              <a:rPr lang="en-US" altLang="zh-CN" sz="2000" dirty="0">
                <a:latin typeface="Times New Roman" panose="02020603050405020304" pitchFamily="18" charset="0"/>
                <a:cs typeface="Times New Roman" panose="02020603050405020304" pitchFamily="18" charset="0"/>
              </a:rPr>
              <a:t>SSL(Secure Socket Layer)</a:t>
            </a:r>
            <a:r>
              <a:rPr lang="zh-CN" altLang="en-US" sz="2000" dirty="0">
                <a:latin typeface="Times New Roman" panose="02020603050405020304" pitchFamily="18" charset="0"/>
              </a:rPr>
              <a:t>。</a:t>
            </a:r>
          </a:p>
          <a:p>
            <a:pPr eaLnBrk="1" hangingPunct="1">
              <a:lnSpc>
                <a:spcPct val="90000"/>
              </a:lnSpc>
              <a:buFont typeface="Wingdings" panose="05000000000000000000" pitchFamily="2" charset="2"/>
              <a:buNone/>
            </a:pPr>
            <a:r>
              <a:rPr lang="zh-CN" altLang="en-US" sz="2000" dirty="0">
                <a:latin typeface="Times New Roman" panose="02020603050405020304" pitchFamily="18" charset="0"/>
              </a:rPr>
              <a:t>          把</a:t>
            </a:r>
            <a:r>
              <a:rPr lang="en-US" altLang="zh-CN" sz="2000" dirty="0">
                <a:latin typeface="Times New Roman" panose="02020603050405020304" pitchFamily="18" charset="0"/>
              </a:rPr>
              <a:t>HTTP</a:t>
            </a:r>
            <a:r>
              <a:rPr lang="zh-CN" altLang="en-US" sz="2000" dirty="0">
                <a:latin typeface="宋体" panose="02010600030101010101" pitchFamily="2" charset="-122"/>
              </a:rPr>
              <a:t>和</a:t>
            </a:r>
            <a:r>
              <a:rPr lang="en-US" altLang="zh-CN" sz="2000" dirty="0">
                <a:latin typeface="Times New Roman" panose="02020603050405020304" pitchFamily="18" charset="0"/>
              </a:rPr>
              <a:t>SSL</a:t>
            </a:r>
            <a:r>
              <a:rPr lang="zh-CN" altLang="en-US" sz="2000" dirty="0">
                <a:latin typeface="宋体" panose="02010600030101010101" pitchFamily="2" charset="-122"/>
              </a:rPr>
              <a:t>相结合，就可以实现</a:t>
            </a:r>
            <a:r>
              <a:rPr lang="en-US" altLang="zh-CN" sz="2000" dirty="0">
                <a:latin typeface="宋体" panose="02010600030101010101" pitchFamily="2" charset="-122"/>
              </a:rPr>
              <a:t>web</a:t>
            </a:r>
            <a:r>
              <a:rPr lang="zh-CN" altLang="en-US" sz="2000" dirty="0">
                <a:latin typeface="宋体" panose="02010600030101010101" pitchFamily="2" charset="-122"/>
              </a:rPr>
              <a:t>安全通信（端口</a:t>
            </a:r>
            <a:r>
              <a:rPr lang="en-US" altLang="zh-CN" sz="2000" dirty="0">
                <a:latin typeface="宋体" panose="02010600030101010101" pitchFamily="2" charset="-122"/>
              </a:rPr>
              <a:t>443</a:t>
            </a:r>
            <a:r>
              <a:rPr lang="zh-CN" altLang="en-US" sz="2000" dirty="0">
                <a:latin typeface="宋体" panose="02010600030101010101" pitchFamily="2" charset="-122"/>
              </a:rPr>
              <a:t>）</a:t>
            </a:r>
            <a:r>
              <a:rPr lang="zh-CN" altLang="en-US"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rPr>
              <a:t>。</a:t>
            </a:r>
          </a:p>
          <a:p>
            <a:pPr eaLnBrk="1" hangingPunct="1">
              <a:lnSpc>
                <a:spcPct val="90000"/>
              </a:lnSpc>
              <a:buFont typeface="Wingdings" panose="05000000000000000000" pitchFamily="2" charset="2"/>
              <a:buNone/>
            </a:pPr>
            <a:r>
              <a:rPr lang="zh-CN" altLang="en-US" sz="2000" dirty="0">
                <a:latin typeface="Times New Roman" panose="02020603050405020304" pitchFamily="18" charset="0"/>
              </a:rPr>
              <a:t>          </a:t>
            </a:r>
            <a:r>
              <a:rPr lang="en-US" altLang="zh-CN" sz="2000" dirty="0"/>
              <a:t>SSL</a:t>
            </a:r>
            <a:r>
              <a:rPr lang="zh-CN" altLang="en-US" sz="2000" dirty="0"/>
              <a:t>作为目前保护</a:t>
            </a:r>
            <a:r>
              <a:rPr lang="en-US" altLang="zh-CN" sz="2000" dirty="0"/>
              <a:t>Web</a:t>
            </a:r>
            <a:r>
              <a:rPr lang="zh-CN" altLang="en-US" sz="2000" dirty="0"/>
              <a:t>安全和基于</a:t>
            </a:r>
            <a:r>
              <a:rPr lang="en-US" altLang="zh-CN" sz="2000" dirty="0"/>
              <a:t>HTTP</a:t>
            </a:r>
            <a:r>
              <a:rPr lang="zh-CN" altLang="en-US" sz="2000" dirty="0"/>
              <a:t>的电子商务交易安全的事实上的标准，被世界知名厂家广泛支持，</a:t>
            </a:r>
            <a:r>
              <a:rPr lang="en-US" altLang="zh-CN" sz="2000" dirty="0"/>
              <a:t>https://</a:t>
            </a:r>
            <a:r>
              <a:rPr lang="zh-CN" altLang="en-US" sz="2000" dirty="0"/>
              <a:t>域名</a:t>
            </a:r>
          </a:p>
        </p:txBody>
      </p:sp>
    </p:spTree>
    <p:extLst>
      <p:ext uri="{BB962C8B-B14F-4D97-AF65-F5344CB8AC3E}">
        <p14:creationId xmlns:p14="http://schemas.microsoft.com/office/powerpoint/2010/main" val="40154989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3"/>
          <p:cNvSpPr>
            <a:spLocks noGrp="1" noChangeArrowheads="1"/>
          </p:cNvSpPr>
          <p:nvPr>
            <p:ph type="body" idx="1"/>
          </p:nvPr>
        </p:nvSpPr>
        <p:spPr>
          <a:xfrm>
            <a:off x="457200" y="1417638"/>
            <a:ext cx="7772400" cy="4267200"/>
          </a:xfrm>
        </p:spPr>
        <p:txBody>
          <a:bodyPr/>
          <a:lstStyle/>
          <a:p>
            <a:pPr marL="609600" indent="-609600" eaLnBrk="1" hangingPunct="1">
              <a:lnSpc>
                <a:spcPct val="90000"/>
              </a:lnSpc>
              <a:buFont typeface="Wingdings" panose="05000000000000000000" pitchFamily="2" charset="2"/>
              <a:buNone/>
            </a:pPr>
            <a:r>
              <a:rPr lang="en-US" altLang="zh-CN" sz="2400" b="1" dirty="0">
                <a:solidFill>
                  <a:schemeClr val="hlink"/>
                </a:solidFill>
                <a:latin typeface="宋体" panose="02010600030101010101" pitchFamily="2" charset="-122"/>
              </a:rPr>
              <a:t>3</a:t>
            </a:r>
            <a:r>
              <a:rPr lang="zh-CN" altLang="en-US" sz="2400" b="1" dirty="0">
                <a:solidFill>
                  <a:schemeClr val="hlink"/>
                </a:solidFill>
                <a:latin typeface="宋体" panose="02010600030101010101" pitchFamily="2" charset="-122"/>
              </a:rPr>
              <a:t>、</a:t>
            </a:r>
            <a:r>
              <a:rPr lang="en-US" altLang="zh-CN" sz="2400" b="1" dirty="0">
                <a:solidFill>
                  <a:schemeClr val="hlink"/>
                </a:solidFill>
                <a:latin typeface="宋体" panose="02010600030101010101" pitchFamily="2" charset="-122"/>
              </a:rPr>
              <a:t>SSL</a:t>
            </a:r>
            <a:r>
              <a:rPr lang="zh-CN" altLang="en-US" sz="2400" b="1" dirty="0">
                <a:solidFill>
                  <a:schemeClr val="hlink"/>
                </a:solidFill>
                <a:latin typeface="宋体" panose="02010600030101010101" pitchFamily="2" charset="-122"/>
              </a:rPr>
              <a:t>提供的安全服务</a:t>
            </a:r>
          </a:p>
          <a:p>
            <a:pPr marL="609600" indent="-609600" eaLnBrk="1" hangingPunct="1">
              <a:lnSpc>
                <a:spcPct val="90000"/>
              </a:lnSpc>
              <a:buFont typeface="Wingdings" panose="05000000000000000000" pitchFamily="2" charset="2"/>
              <a:buNone/>
            </a:pPr>
            <a:r>
              <a:rPr lang="zh-CN" altLang="en-US" sz="2400" dirty="0">
                <a:latin typeface="宋体" panose="02010600030101010101" pitchFamily="2" charset="-122"/>
              </a:rPr>
              <a:t>     为客户</a:t>
            </a:r>
            <a:r>
              <a:rPr lang="en-US" altLang="zh-CN" sz="2400" dirty="0">
                <a:latin typeface="宋体" panose="02010600030101010101" pitchFamily="2" charset="-122"/>
              </a:rPr>
              <a:t>-</a:t>
            </a:r>
            <a:r>
              <a:rPr lang="zh-CN" altLang="en-US" sz="2400" dirty="0">
                <a:latin typeface="宋体" panose="02010600030101010101" pitchFamily="2" charset="-122"/>
              </a:rPr>
              <a:t>服务器通讯提供安全性</a:t>
            </a:r>
          </a:p>
          <a:p>
            <a:pPr marL="609600" indent="-609600" eaLnBrk="1" hangingPunct="1">
              <a:lnSpc>
                <a:spcPct val="90000"/>
              </a:lnSpc>
              <a:buFont typeface="Wingdings" panose="05000000000000000000" pitchFamily="2" charset="2"/>
              <a:buNone/>
            </a:pPr>
            <a:r>
              <a:rPr lang="zh-CN" altLang="en-US" sz="2400" dirty="0">
                <a:solidFill>
                  <a:schemeClr val="hlink"/>
                </a:solidFill>
                <a:latin typeface="宋体" panose="02010600030101010101" pitchFamily="2" charset="-122"/>
              </a:rPr>
              <a:t>    （</a:t>
            </a:r>
            <a:r>
              <a:rPr lang="en-US" altLang="zh-CN" sz="2400" dirty="0">
                <a:solidFill>
                  <a:schemeClr val="hlink"/>
                </a:solidFill>
                <a:latin typeface="宋体" panose="02010600030101010101" pitchFamily="2" charset="-122"/>
              </a:rPr>
              <a:t>1</a:t>
            </a:r>
            <a:r>
              <a:rPr lang="zh-CN" altLang="en-US" sz="2400" dirty="0">
                <a:solidFill>
                  <a:schemeClr val="hlink"/>
                </a:solidFill>
                <a:latin typeface="宋体" panose="02010600030101010101" pitchFamily="2" charset="-122"/>
              </a:rPr>
              <a:t>）保密性</a:t>
            </a:r>
          </a:p>
          <a:p>
            <a:pPr marL="609600" indent="-609600" eaLnBrk="1" hangingPunct="1">
              <a:lnSpc>
                <a:spcPct val="90000"/>
              </a:lnSpc>
              <a:buFont typeface="Wingdings" panose="05000000000000000000" pitchFamily="2" charset="2"/>
              <a:buNone/>
            </a:pPr>
            <a:r>
              <a:rPr lang="zh-CN" altLang="en-US" sz="2400" dirty="0">
                <a:latin typeface="宋体" panose="02010600030101010101" pitchFamily="2" charset="-122"/>
              </a:rPr>
              <a:t>      </a:t>
            </a:r>
            <a:r>
              <a:rPr lang="en-US" altLang="zh-CN" sz="2400" dirty="0">
                <a:latin typeface="宋体" panose="02010600030101010101" pitchFamily="2" charset="-122"/>
              </a:rPr>
              <a:t>SSL</a:t>
            </a:r>
            <a:r>
              <a:rPr lang="zh-CN" altLang="en-US" sz="2400" dirty="0">
                <a:latin typeface="宋体" panose="02010600030101010101" pitchFamily="2" charset="-122"/>
              </a:rPr>
              <a:t>客户机和服务器之间通过密码算法和密钥的协商，建立起一个安全通道。</a:t>
            </a:r>
          </a:p>
          <a:p>
            <a:pPr marL="609600" indent="-609600" eaLnBrk="1" hangingPunct="1">
              <a:lnSpc>
                <a:spcPct val="90000"/>
              </a:lnSpc>
              <a:buFont typeface="Wingdings" panose="05000000000000000000" pitchFamily="2" charset="2"/>
              <a:buNone/>
            </a:pPr>
            <a:r>
              <a:rPr lang="zh-CN" altLang="en-US" sz="2400" dirty="0">
                <a:solidFill>
                  <a:schemeClr val="hlink"/>
                </a:solidFill>
                <a:latin typeface="宋体" panose="02010600030101010101" pitchFamily="2" charset="-122"/>
              </a:rPr>
              <a:t>    （</a:t>
            </a:r>
            <a:r>
              <a:rPr lang="en-US" altLang="zh-CN" sz="2400" dirty="0">
                <a:solidFill>
                  <a:schemeClr val="hlink"/>
                </a:solidFill>
                <a:latin typeface="宋体" panose="02010600030101010101" pitchFamily="2" charset="-122"/>
              </a:rPr>
              <a:t>2</a:t>
            </a:r>
            <a:r>
              <a:rPr lang="zh-CN" altLang="en-US" sz="2400" dirty="0">
                <a:solidFill>
                  <a:schemeClr val="hlink"/>
                </a:solidFill>
                <a:latin typeface="宋体" panose="02010600030101010101" pitchFamily="2" charset="-122"/>
              </a:rPr>
              <a:t>）完整性</a:t>
            </a:r>
          </a:p>
          <a:p>
            <a:pPr marL="609600" indent="-609600" eaLnBrk="1" hangingPunct="1">
              <a:lnSpc>
                <a:spcPct val="90000"/>
              </a:lnSpc>
              <a:buFont typeface="Wingdings" panose="05000000000000000000" pitchFamily="2" charset="2"/>
              <a:buNone/>
            </a:pPr>
            <a:r>
              <a:rPr lang="zh-CN" altLang="en-US" sz="2400" dirty="0">
                <a:latin typeface="宋体" panose="02010600030101010101" pitchFamily="2" charset="-122"/>
              </a:rPr>
              <a:t>      </a:t>
            </a:r>
            <a:r>
              <a:rPr lang="en-US" altLang="zh-CN" sz="2400" dirty="0">
                <a:latin typeface="宋体" panose="02010600030101010101" pitchFamily="2" charset="-122"/>
              </a:rPr>
              <a:t>SSL</a:t>
            </a:r>
            <a:r>
              <a:rPr lang="zh-CN" altLang="en-US" sz="2400" dirty="0">
                <a:latin typeface="宋体" panose="02010600030101010101" pitchFamily="2" charset="-122"/>
              </a:rPr>
              <a:t>利用密码算法和</a:t>
            </a:r>
            <a:r>
              <a:rPr lang="en-US" altLang="zh-CN" sz="2400" dirty="0">
                <a:latin typeface="宋体" panose="02010600030101010101" pitchFamily="2" charset="-122"/>
              </a:rPr>
              <a:t>Hash</a:t>
            </a:r>
            <a:r>
              <a:rPr lang="zh-CN" altLang="en-US" sz="2400" dirty="0">
                <a:latin typeface="宋体" panose="02010600030101010101" pitchFamily="2" charset="-122"/>
              </a:rPr>
              <a:t>函数，通过对传输信息特征值的提取来保证信息的完整性</a:t>
            </a:r>
            <a:r>
              <a:rPr lang="en-US" altLang="zh-CN" sz="2400" dirty="0">
                <a:latin typeface="宋体" panose="02010600030101010101" pitchFamily="2" charset="-122"/>
              </a:rPr>
              <a:t>(</a:t>
            </a:r>
            <a:r>
              <a:rPr lang="zh-CN" altLang="en-US" sz="2400" dirty="0">
                <a:latin typeface="宋体" panose="02010600030101010101" pitchFamily="2" charset="-122"/>
              </a:rPr>
              <a:t>消息摘要</a:t>
            </a:r>
            <a:r>
              <a:rPr lang="en-US" altLang="zh-CN" sz="2400" dirty="0">
                <a:latin typeface="宋体" panose="02010600030101010101" pitchFamily="2" charset="-122"/>
              </a:rPr>
              <a:t>)</a:t>
            </a:r>
          </a:p>
          <a:p>
            <a:pPr marL="609600" indent="-609600" eaLnBrk="1" hangingPunct="1">
              <a:lnSpc>
                <a:spcPct val="90000"/>
              </a:lnSpc>
              <a:buFont typeface="Wingdings" panose="05000000000000000000" pitchFamily="2" charset="2"/>
              <a:buNone/>
            </a:pPr>
            <a:r>
              <a:rPr lang="en-US" altLang="zh-CN" sz="2400" dirty="0">
                <a:solidFill>
                  <a:schemeClr val="hlink"/>
                </a:solidFill>
                <a:latin typeface="宋体" panose="02010600030101010101" pitchFamily="2" charset="-122"/>
              </a:rPr>
              <a:t>    </a:t>
            </a:r>
            <a:r>
              <a:rPr lang="zh-CN" altLang="en-US" sz="2400" dirty="0">
                <a:solidFill>
                  <a:schemeClr val="hlink"/>
                </a:solidFill>
                <a:latin typeface="宋体" panose="02010600030101010101" pitchFamily="2" charset="-122"/>
              </a:rPr>
              <a:t>（</a:t>
            </a:r>
            <a:r>
              <a:rPr lang="en-US" altLang="zh-CN" sz="2400" dirty="0">
                <a:solidFill>
                  <a:schemeClr val="hlink"/>
                </a:solidFill>
                <a:latin typeface="宋体" panose="02010600030101010101" pitchFamily="2" charset="-122"/>
              </a:rPr>
              <a:t>3</a:t>
            </a:r>
            <a:r>
              <a:rPr lang="zh-CN" altLang="en-US" sz="2400" dirty="0">
                <a:solidFill>
                  <a:schemeClr val="hlink"/>
                </a:solidFill>
                <a:latin typeface="宋体" panose="02010600030101010101" pitchFamily="2" charset="-122"/>
              </a:rPr>
              <a:t>）认证性</a:t>
            </a:r>
          </a:p>
          <a:p>
            <a:pPr marL="609600" indent="-609600" eaLnBrk="1" hangingPunct="1">
              <a:lnSpc>
                <a:spcPct val="90000"/>
              </a:lnSpc>
              <a:buFont typeface="Wingdings" panose="05000000000000000000" pitchFamily="2" charset="2"/>
              <a:buNone/>
            </a:pPr>
            <a:r>
              <a:rPr lang="zh-CN" altLang="en-US" sz="2400" dirty="0">
                <a:latin typeface="宋体" panose="02010600030101010101" pitchFamily="2" charset="-122"/>
              </a:rPr>
              <a:t>      利用证书技术和可信的第三方</a:t>
            </a:r>
            <a:r>
              <a:rPr lang="en-US" altLang="zh-CN" sz="2400" dirty="0">
                <a:latin typeface="宋体" panose="02010600030101010101" pitchFamily="2" charset="-122"/>
              </a:rPr>
              <a:t>CA</a:t>
            </a:r>
            <a:r>
              <a:rPr lang="zh-CN" altLang="en-US" sz="2400" dirty="0">
                <a:latin typeface="宋体" panose="02010600030101010101" pitchFamily="2" charset="-122"/>
              </a:rPr>
              <a:t>，可以让客户机和服务器相互识别对方的身份</a:t>
            </a:r>
          </a:p>
        </p:txBody>
      </p:sp>
      <p:sp>
        <p:nvSpPr>
          <p:cNvPr id="3" name="Rectangle 2"/>
          <p:cNvSpPr>
            <a:spLocks noGrp="1" noChangeArrowheads="1"/>
          </p:cNvSpPr>
          <p:nvPr>
            <p:ph type="title"/>
          </p:nvPr>
        </p:nvSpPr>
        <p:spPr>
          <a:xfrm>
            <a:off x="457200" y="0"/>
            <a:ext cx="8229600" cy="1143000"/>
          </a:xfrm>
        </p:spPr>
        <p:txBody>
          <a:bodyPr/>
          <a:lstStyle/>
          <a:p>
            <a:pPr eaLnBrk="1" hangingPunct="1"/>
            <a:r>
              <a:rPr lang="en-US" altLang="zh-CN" dirty="0"/>
              <a:t>11.5 </a:t>
            </a:r>
            <a:r>
              <a:rPr lang="zh-CN" altLang="en-US" dirty="0"/>
              <a:t>传输层安全协议</a:t>
            </a:r>
          </a:p>
        </p:txBody>
      </p:sp>
    </p:spTree>
    <p:extLst>
      <p:ext uri="{BB962C8B-B14F-4D97-AF65-F5344CB8AC3E}">
        <p14:creationId xmlns:p14="http://schemas.microsoft.com/office/powerpoint/2010/main" val="39799498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xfrm>
            <a:off x="609600" y="1508919"/>
            <a:ext cx="7772400" cy="533400"/>
          </a:xfrm>
        </p:spPr>
        <p:txBody>
          <a:bodyPr/>
          <a:lstStyle/>
          <a:p>
            <a:pPr eaLnBrk="1" hangingPunct="1">
              <a:buFont typeface="Wingdings" panose="05000000000000000000" pitchFamily="2" charset="2"/>
              <a:buNone/>
            </a:pPr>
            <a:r>
              <a:rPr lang="en-US" altLang="zh-CN" sz="2800" b="1" dirty="0">
                <a:solidFill>
                  <a:schemeClr val="hlink"/>
                </a:solidFill>
              </a:rPr>
              <a:t>4</a:t>
            </a:r>
            <a:r>
              <a:rPr lang="zh-CN" altLang="en-US" sz="2800" b="1" dirty="0">
                <a:solidFill>
                  <a:schemeClr val="hlink"/>
                </a:solidFill>
              </a:rPr>
              <a:t>、</a:t>
            </a:r>
            <a:r>
              <a:rPr lang="en-US" altLang="zh-CN" sz="2800" b="1" dirty="0">
                <a:solidFill>
                  <a:schemeClr val="hlink"/>
                </a:solidFill>
              </a:rPr>
              <a:t>SSL</a:t>
            </a:r>
            <a:r>
              <a:rPr lang="zh-CN" altLang="en-US" sz="2800" b="1" dirty="0">
                <a:solidFill>
                  <a:schemeClr val="hlink"/>
                </a:solidFill>
              </a:rPr>
              <a:t>协议的体系结构</a:t>
            </a:r>
          </a:p>
        </p:txBody>
      </p:sp>
      <p:graphicFrame>
        <p:nvGraphicFramePr>
          <p:cNvPr id="25602" name="Object 5"/>
          <p:cNvGraphicFramePr>
            <a:graphicFrameLocks noChangeAspect="1"/>
          </p:cNvGraphicFramePr>
          <p:nvPr>
            <p:extLst>
              <p:ext uri="{D42A27DB-BD31-4B8C-83A1-F6EECF244321}">
                <p14:modId xmlns:p14="http://schemas.microsoft.com/office/powerpoint/2010/main" val="2153227616"/>
              </p:ext>
            </p:extLst>
          </p:nvPr>
        </p:nvGraphicFramePr>
        <p:xfrm>
          <a:off x="1447800" y="2100659"/>
          <a:ext cx="2971800" cy="2438400"/>
        </p:xfrm>
        <a:graphic>
          <a:graphicData uri="http://schemas.openxmlformats.org/presentationml/2006/ole">
            <mc:AlternateContent xmlns:mc="http://schemas.openxmlformats.org/markup-compatibility/2006">
              <mc:Choice xmlns:v="urn:schemas-microsoft-com:vml" Requires="v">
                <p:oleObj spid="_x0000_s71704" name="位图图像" r:id="rId3" imgW="2314286" imgH="2180952" progId="Paint.Picture">
                  <p:embed/>
                </p:oleObj>
              </mc:Choice>
              <mc:Fallback>
                <p:oleObj name="位图图像" r:id="rId3" imgW="2314286" imgH="2180952" progId="Paint.Picture">
                  <p:embed/>
                  <p:pic>
                    <p:nvPicPr>
                      <p:cNvPr id="25602"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100659"/>
                        <a:ext cx="29718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04" name="Rectangle 14"/>
          <p:cNvSpPr>
            <a:spLocks noChangeArrowheads="1"/>
          </p:cNvSpPr>
          <p:nvPr/>
        </p:nvSpPr>
        <p:spPr bwMode="auto">
          <a:xfrm>
            <a:off x="4762500" y="2100659"/>
            <a:ext cx="39624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chemeClr val="folHlink"/>
              </a:buClr>
              <a:buSzPct val="60000"/>
              <a:buFont typeface="Wingdings" panose="05000000000000000000" pitchFamily="2" charset="2"/>
              <a:buNone/>
            </a:pPr>
            <a:r>
              <a:rPr lang="en-US" altLang="zh-CN" sz="2400" dirty="0"/>
              <a:t>SSL</a:t>
            </a:r>
            <a:r>
              <a:rPr lang="zh-CN" altLang="en-US" sz="2400" dirty="0"/>
              <a:t>是一个两层协议</a:t>
            </a:r>
          </a:p>
          <a:p>
            <a:pPr eaLnBrk="1" hangingPunct="1">
              <a:spcBef>
                <a:spcPct val="20000"/>
              </a:spcBef>
              <a:buClr>
                <a:schemeClr val="folHlink"/>
              </a:buClr>
              <a:buSzPct val="60000"/>
              <a:buFont typeface="Wingdings" panose="05000000000000000000" pitchFamily="2" charset="2"/>
              <a:buNone/>
            </a:pPr>
            <a:r>
              <a:rPr lang="zh-CN" altLang="en-US" sz="2400" dirty="0"/>
              <a:t>     （</a:t>
            </a:r>
            <a:r>
              <a:rPr lang="en-US" altLang="zh-CN" sz="2400" dirty="0"/>
              <a:t>1</a:t>
            </a:r>
            <a:r>
              <a:rPr lang="zh-CN" altLang="en-US" sz="2400" dirty="0"/>
              <a:t>）记录层协议</a:t>
            </a:r>
          </a:p>
          <a:p>
            <a:pPr eaLnBrk="1" hangingPunct="1">
              <a:spcBef>
                <a:spcPct val="20000"/>
              </a:spcBef>
              <a:buClr>
                <a:schemeClr val="folHlink"/>
              </a:buClr>
              <a:buSzPct val="60000"/>
              <a:buFont typeface="Wingdings" panose="05000000000000000000" pitchFamily="2" charset="2"/>
              <a:buNone/>
            </a:pPr>
            <a:r>
              <a:rPr lang="zh-CN" altLang="en-US" sz="2400" dirty="0"/>
              <a:t>     （</a:t>
            </a:r>
            <a:r>
              <a:rPr lang="en-US" altLang="zh-CN" sz="2400" dirty="0"/>
              <a:t>2</a:t>
            </a:r>
            <a:r>
              <a:rPr lang="zh-CN" altLang="en-US" sz="2400" dirty="0"/>
              <a:t>）握手层协议：</a:t>
            </a:r>
            <a:r>
              <a:rPr lang="en-US" altLang="zh-CN" sz="2400" dirty="0"/>
              <a:t>3</a:t>
            </a:r>
            <a:r>
              <a:rPr lang="zh-CN" altLang="en-US" sz="2400" dirty="0"/>
              <a:t>个</a:t>
            </a:r>
          </a:p>
        </p:txBody>
      </p:sp>
      <p:grpSp>
        <p:nvGrpSpPr>
          <p:cNvPr id="25605" name="Group 22"/>
          <p:cNvGrpSpPr>
            <a:grpSpLocks/>
          </p:cNvGrpSpPr>
          <p:nvPr/>
        </p:nvGrpSpPr>
        <p:grpSpPr bwMode="auto">
          <a:xfrm>
            <a:off x="1447800" y="5257800"/>
            <a:ext cx="6477000" cy="1430338"/>
            <a:chOff x="528" y="3072"/>
            <a:chExt cx="4080" cy="901"/>
          </a:xfrm>
        </p:grpSpPr>
        <p:sp>
          <p:nvSpPr>
            <p:cNvPr id="571409" name="Rectangle 17"/>
            <p:cNvSpPr>
              <a:spLocks noChangeArrowheads="1"/>
            </p:cNvSpPr>
            <p:nvPr/>
          </p:nvSpPr>
          <p:spPr bwMode="auto">
            <a:xfrm>
              <a:off x="528" y="3715"/>
              <a:ext cx="4080" cy="258"/>
            </a:xfrm>
            <a:prstGeom prst="rect">
              <a:avLst/>
            </a:prstGeom>
            <a:solidFill>
              <a:srgbClr val="FFFF00"/>
            </a:solidFill>
            <a:ln w="12700">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FFFF00"/>
              </a:extrusionClr>
            </a:sp3d>
          </p:spPr>
          <p:txBody>
            <a:bodyPr anchor="ctr">
              <a:spAutoFit/>
              <a:flatTx/>
            </a:bodyPr>
            <a:lstStyle/>
            <a:p>
              <a:pPr algn="ctr" eaLnBrk="0" hangingPunct="0">
                <a:defRPr/>
              </a:pPr>
              <a:r>
                <a:rPr lang="en-US" altLang="zh-CN" b="1">
                  <a:effectLst>
                    <a:outerShdw blurRad="38100" dist="38100" dir="2700000" algn="tl">
                      <a:srgbClr val="FFFFFF"/>
                    </a:outerShdw>
                  </a:effectLst>
                  <a:latin typeface="Arial" pitchFamily="34" charset="0"/>
                </a:rPr>
                <a:t>TCP</a:t>
              </a:r>
            </a:p>
          </p:txBody>
        </p:sp>
        <p:sp>
          <p:nvSpPr>
            <p:cNvPr id="571410" name="Rectangle 18"/>
            <p:cNvSpPr>
              <a:spLocks noChangeArrowheads="1"/>
            </p:cNvSpPr>
            <p:nvPr/>
          </p:nvSpPr>
          <p:spPr bwMode="auto">
            <a:xfrm>
              <a:off x="528" y="3495"/>
              <a:ext cx="4080" cy="258"/>
            </a:xfrm>
            <a:prstGeom prst="rect">
              <a:avLst/>
            </a:prstGeom>
            <a:solidFill>
              <a:srgbClr val="FFFF00"/>
            </a:solidFill>
            <a:ln w="12700">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FFFF00"/>
              </a:extrusionClr>
            </a:sp3d>
          </p:spPr>
          <p:txBody>
            <a:bodyPr anchor="ctr">
              <a:spAutoFit/>
              <a:flatTx/>
            </a:bodyPr>
            <a:lstStyle/>
            <a:p>
              <a:pPr algn="ctr" eaLnBrk="0" hangingPunct="0">
                <a:defRPr/>
              </a:pPr>
              <a:r>
                <a:rPr lang="en-US" altLang="zh-CN" b="1">
                  <a:effectLst>
                    <a:outerShdw blurRad="38100" dist="38100" dir="2700000" algn="tl">
                      <a:srgbClr val="FFFFFF"/>
                    </a:outerShdw>
                  </a:effectLst>
                  <a:latin typeface="Arial" pitchFamily="34" charset="0"/>
                </a:rPr>
                <a:t>SSL</a:t>
              </a:r>
              <a:r>
                <a:rPr lang="zh-CN" altLang="en-US" b="1">
                  <a:effectLst>
                    <a:outerShdw blurRad="38100" dist="38100" dir="2700000" algn="tl">
                      <a:srgbClr val="FFFFFF"/>
                    </a:outerShdw>
                  </a:effectLst>
                  <a:latin typeface="Arial" pitchFamily="34" charset="0"/>
                </a:rPr>
                <a:t>记录协议</a:t>
              </a:r>
            </a:p>
          </p:txBody>
        </p:sp>
        <p:sp>
          <p:nvSpPr>
            <p:cNvPr id="571411" name="Rectangle 19"/>
            <p:cNvSpPr>
              <a:spLocks noChangeArrowheads="1"/>
            </p:cNvSpPr>
            <p:nvPr/>
          </p:nvSpPr>
          <p:spPr bwMode="auto">
            <a:xfrm>
              <a:off x="528" y="3072"/>
              <a:ext cx="1296" cy="450"/>
            </a:xfrm>
            <a:prstGeom prst="rect">
              <a:avLst/>
            </a:prstGeom>
            <a:solidFill>
              <a:srgbClr val="FFFF00"/>
            </a:solidFill>
            <a:ln w="12700">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FFFF00"/>
              </a:extrusionClr>
            </a:sp3d>
          </p:spPr>
          <p:txBody>
            <a:bodyPr anchor="ctr">
              <a:spAutoFit/>
              <a:flatTx/>
            </a:bodyPr>
            <a:lstStyle/>
            <a:p>
              <a:pPr algn="ctr" eaLnBrk="0" hangingPunct="0">
                <a:defRPr/>
              </a:pPr>
              <a:r>
                <a:rPr lang="en-US" altLang="zh-CN" b="1">
                  <a:effectLst>
                    <a:outerShdw blurRad="38100" dist="38100" dir="2700000" algn="tl">
                      <a:srgbClr val="FFFFFF"/>
                    </a:outerShdw>
                  </a:effectLst>
                  <a:latin typeface="Arial" pitchFamily="34" charset="0"/>
                </a:rPr>
                <a:t>SSL</a:t>
              </a:r>
              <a:r>
                <a:rPr lang="zh-CN" altLang="en-US" b="1">
                  <a:effectLst>
                    <a:outerShdw blurRad="38100" dist="38100" dir="2700000" algn="tl">
                      <a:srgbClr val="FFFFFF"/>
                    </a:outerShdw>
                  </a:effectLst>
                  <a:latin typeface="Arial" pitchFamily="34" charset="0"/>
                </a:rPr>
                <a:t>握手</a:t>
              </a:r>
            </a:p>
            <a:p>
              <a:pPr algn="ctr" eaLnBrk="0" hangingPunct="0">
                <a:defRPr/>
              </a:pPr>
              <a:r>
                <a:rPr lang="zh-CN" altLang="en-US" b="1">
                  <a:effectLst>
                    <a:outerShdw blurRad="38100" dist="38100" dir="2700000" algn="tl">
                      <a:srgbClr val="FFFFFF"/>
                    </a:outerShdw>
                  </a:effectLst>
                  <a:latin typeface="Arial" pitchFamily="34" charset="0"/>
                </a:rPr>
                <a:t>协议</a:t>
              </a:r>
            </a:p>
          </p:txBody>
        </p:sp>
        <p:sp>
          <p:nvSpPr>
            <p:cNvPr id="571412" name="Rectangle 20"/>
            <p:cNvSpPr>
              <a:spLocks noChangeArrowheads="1"/>
            </p:cNvSpPr>
            <p:nvPr/>
          </p:nvSpPr>
          <p:spPr bwMode="auto">
            <a:xfrm>
              <a:off x="1776" y="3072"/>
              <a:ext cx="1440" cy="450"/>
            </a:xfrm>
            <a:prstGeom prst="rect">
              <a:avLst/>
            </a:prstGeom>
            <a:solidFill>
              <a:srgbClr val="FFFF00"/>
            </a:solidFill>
            <a:ln w="12700">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FFFF00"/>
              </a:extrusionClr>
            </a:sp3d>
          </p:spPr>
          <p:txBody>
            <a:bodyPr anchor="ctr">
              <a:spAutoFit/>
              <a:flatTx/>
            </a:bodyPr>
            <a:lstStyle/>
            <a:p>
              <a:pPr algn="ctr" eaLnBrk="0" hangingPunct="0">
                <a:defRPr/>
              </a:pPr>
              <a:r>
                <a:rPr lang="en-US" altLang="zh-CN" b="1">
                  <a:effectLst>
                    <a:outerShdw blurRad="38100" dist="38100" dir="2700000" algn="tl">
                      <a:srgbClr val="FFFFFF"/>
                    </a:outerShdw>
                  </a:effectLst>
                  <a:latin typeface="Arial" pitchFamily="34" charset="0"/>
                </a:rPr>
                <a:t>SSL</a:t>
              </a:r>
              <a:r>
                <a:rPr lang="zh-CN" altLang="en-US" b="1">
                  <a:effectLst>
                    <a:outerShdw blurRad="38100" dist="38100" dir="2700000" algn="tl">
                      <a:srgbClr val="FFFFFF"/>
                    </a:outerShdw>
                  </a:effectLst>
                  <a:latin typeface="Arial" pitchFamily="34" charset="0"/>
                </a:rPr>
                <a:t>密钥更改</a:t>
              </a:r>
            </a:p>
            <a:p>
              <a:pPr algn="ctr" eaLnBrk="0" hangingPunct="0">
                <a:defRPr/>
              </a:pPr>
              <a:r>
                <a:rPr lang="zh-CN" altLang="en-US" b="1">
                  <a:effectLst>
                    <a:outerShdw blurRad="38100" dist="38100" dir="2700000" algn="tl">
                      <a:srgbClr val="FFFFFF"/>
                    </a:outerShdw>
                  </a:effectLst>
                  <a:latin typeface="Arial" pitchFamily="34" charset="0"/>
                </a:rPr>
                <a:t>协议</a:t>
              </a:r>
            </a:p>
          </p:txBody>
        </p:sp>
        <p:sp>
          <p:nvSpPr>
            <p:cNvPr id="571413" name="Rectangle 21"/>
            <p:cNvSpPr>
              <a:spLocks noChangeArrowheads="1"/>
            </p:cNvSpPr>
            <p:nvPr/>
          </p:nvSpPr>
          <p:spPr bwMode="auto">
            <a:xfrm>
              <a:off x="3120" y="3072"/>
              <a:ext cx="1488" cy="450"/>
            </a:xfrm>
            <a:prstGeom prst="rect">
              <a:avLst/>
            </a:prstGeom>
            <a:solidFill>
              <a:srgbClr val="FFFF00"/>
            </a:solidFill>
            <a:ln w="12700">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FFFF00"/>
              </a:extrusionClr>
            </a:sp3d>
          </p:spPr>
          <p:txBody>
            <a:bodyPr anchor="ctr">
              <a:spAutoFit/>
              <a:flatTx/>
            </a:bodyPr>
            <a:lstStyle/>
            <a:p>
              <a:pPr algn="ctr" eaLnBrk="0" hangingPunct="0">
                <a:defRPr/>
              </a:pPr>
              <a:r>
                <a:rPr lang="en-US" altLang="zh-CN" b="1">
                  <a:effectLst>
                    <a:outerShdw blurRad="38100" dist="38100" dir="2700000" algn="tl">
                      <a:srgbClr val="FFFFFF"/>
                    </a:outerShdw>
                  </a:effectLst>
                  <a:latin typeface="Arial" pitchFamily="34" charset="0"/>
                </a:rPr>
                <a:t>SSL</a:t>
              </a:r>
              <a:r>
                <a:rPr lang="zh-CN" altLang="en-US" b="1">
                  <a:effectLst>
                    <a:outerShdw blurRad="38100" dist="38100" dir="2700000" algn="tl">
                      <a:srgbClr val="FFFFFF"/>
                    </a:outerShdw>
                  </a:effectLst>
                  <a:latin typeface="Arial" pitchFamily="34" charset="0"/>
                </a:rPr>
                <a:t>告警</a:t>
              </a:r>
            </a:p>
            <a:p>
              <a:pPr algn="ctr" eaLnBrk="0" hangingPunct="0">
                <a:defRPr/>
              </a:pPr>
              <a:r>
                <a:rPr lang="zh-CN" altLang="en-US" b="1">
                  <a:effectLst>
                    <a:outerShdw blurRad="38100" dist="38100" dir="2700000" algn="tl">
                      <a:srgbClr val="FFFFFF"/>
                    </a:outerShdw>
                  </a:effectLst>
                  <a:latin typeface="Arial" pitchFamily="34" charset="0"/>
                </a:rPr>
                <a:t>协议</a:t>
              </a:r>
            </a:p>
          </p:txBody>
        </p:sp>
      </p:grpSp>
      <p:sp>
        <p:nvSpPr>
          <p:cNvPr id="25606" name="Rectangle 23"/>
          <p:cNvSpPr>
            <a:spLocks noChangeArrowheads="1"/>
          </p:cNvSpPr>
          <p:nvPr/>
        </p:nvSpPr>
        <p:spPr bwMode="auto">
          <a:xfrm>
            <a:off x="990600" y="5181600"/>
            <a:ext cx="4572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lang="zh-CN" altLang="en-US" sz="1800" b="1">
                <a:solidFill>
                  <a:schemeClr val="hlink"/>
                </a:solidFill>
              </a:rPr>
              <a:t>握手层协议</a:t>
            </a:r>
          </a:p>
        </p:txBody>
      </p:sp>
      <p:sp>
        <p:nvSpPr>
          <p:cNvPr id="12" name="Rectangle 2"/>
          <p:cNvSpPr>
            <a:spLocks noGrp="1" noChangeArrowheads="1"/>
          </p:cNvSpPr>
          <p:nvPr>
            <p:ph type="title"/>
          </p:nvPr>
        </p:nvSpPr>
        <p:spPr>
          <a:xfrm>
            <a:off x="457200" y="274638"/>
            <a:ext cx="8229600" cy="1143000"/>
          </a:xfrm>
        </p:spPr>
        <p:txBody>
          <a:bodyPr/>
          <a:lstStyle/>
          <a:p>
            <a:pPr eaLnBrk="1" hangingPunct="1"/>
            <a:r>
              <a:rPr lang="en-US" altLang="zh-CN" dirty="0"/>
              <a:t>11.5 </a:t>
            </a:r>
            <a:r>
              <a:rPr lang="zh-CN" altLang="en-US" dirty="0"/>
              <a:t>传输层安全协议</a:t>
            </a:r>
          </a:p>
        </p:txBody>
      </p:sp>
    </p:spTree>
    <p:extLst>
      <p:ext uri="{BB962C8B-B14F-4D97-AF65-F5344CB8AC3E}">
        <p14:creationId xmlns:p14="http://schemas.microsoft.com/office/powerpoint/2010/main" val="2799819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762000" y="214313"/>
            <a:ext cx="7793038" cy="852487"/>
          </a:xfrm>
        </p:spPr>
        <p:txBody>
          <a:bodyPr/>
          <a:lstStyle/>
          <a:p>
            <a:pPr eaLnBrk="1" hangingPunct="1"/>
            <a:r>
              <a:rPr lang="zh-CN" altLang="en-US" dirty="0"/>
              <a:t>安全协议概述</a:t>
            </a:r>
          </a:p>
        </p:txBody>
      </p:sp>
      <p:sp>
        <p:nvSpPr>
          <p:cNvPr id="39939" name="Rectangle 4"/>
          <p:cNvSpPr>
            <a:spLocks noGrp="1" noChangeArrowheads="1"/>
          </p:cNvSpPr>
          <p:nvPr>
            <p:ph type="body" idx="1"/>
          </p:nvPr>
        </p:nvSpPr>
        <p:spPr>
          <a:xfrm>
            <a:off x="279400" y="1397000"/>
            <a:ext cx="8521700" cy="4572000"/>
          </a:xfrm>
          <a:solidFill>
            <a:schemeClr val="bg1"/>
          </a:solidFill>
        </p:spPr>
        <p:txBody>
          <a:bodyPr/>
          <a:lstStyle/>
          <a:p>
            <a:pPr marL="457200" indent="-457200" eaLnBrk="1" hangingPunct="1">
              <a:lnSpc>
                <a:spcPct val="125000"/>
              </a:lnSpc>
              <a:buFontTx/>
              <a:buNone/>
            </a:pPr>
            <a:r>
              <a:rPr lang="en-US" altLang="zh-CN" sz="2000" b="1" dirty="0">
                <a:latin typeface="宋体" panose="02010600030101010101" pitchFamily="2" charset="-122"/>
              </a:rPr>
              <a:t>TCP/IP</a:t>
            </a:r>
            <a:r>
              <a:rPr lang="zh-CN" altLang="en-US" sz="2000" b="1" dirty="0">
                <a:latin typeface="宋体" panose="02010600030101010101" pitchFamily="2" charset="-122"/>
              </a:rPr>
              <a:t>网络安全协议按层次归类如下：</a:t>
            </a:r>
            <a:r>
              <a:rPr lang="zh-CN" altLang="en-US" sz="2000" b="1" dirty="0"/>
              <a:t> </a:t>
            </a:r>
          </a:p>
          <a:p>
            <a:pPr marL="457200" indent="-457200" eaLnBrk="1" hangingPunct="1">
              <a:lnSpc>
                <a:spcPct val="125000"/>
              </a:lnSpc>
              <a:buFontTx/>
              <a:buNone/>
            </a:pPr>
            <a:r>
              <a:rPr lang="zh-CN" altLang="en-US" sz="2000" b="1" dirty="0">
                <a:solidFill>
                  <a:schemeClr val="hlink"/>
                </a:solidFill>
              </a:rPr>
              <a:t> </a:t>
            </a:r>
            <a:r>
              <a:rPr lang="en-US" altLang="zh-CN" sz="2000" b="1" dirty="0">
                <a:solidFill>
                  <a:schemeClr val="hlink"/>
                </a:solidFill>
              </a:rPr>
              <a:t>1</a:t>
            </a:r>
            <a:r>
              <a:rPr lang="zh-CN" altLang="en-US" sz="2000" b="1" dirty="0">
                <a:solidFill>
                  <a:schemeClr val="hlink"/>
                </a:solidFill>
              </a:rPr>
              <a:t>、网络接口层安全协议</a:t>
            </a:r>
          </a:p>
          <a:p>
            <a:pPr marL="457200" indent="-457200" eaLnBrk="1" hangingPunct="1">
              <a:lnSpc>
                <a:spcPct val="125000"/>
              </a:lnSpc>
              <a:buFontTx/>
              <a:buNone/>
            </a:pPr>
            <a:r>
              <a:rPr lang="zh-CN" altLang="en-US" sz="2000" dirty="0"/>
              <a:t>      主要用于链路层连接的认证与保密</a:t>
            </a:r>
            <a:r>
              <a:rPr lang="en-US" altLang="zh-CN" sz="2000" dirty="0"/>
              <a:t>,</a:t>
            </a:r>
            <a:r>
              <a:rPr lang="zh-CN" altLang="en-US" sz="2000" dirty="0"/>
              <a:t>已有的安全协议如下：</a:t>
            </a:r>
          </a:p>
          <a:p>
            <a:pPr marL="457200" indent="-457200" eaLnBrk="1" hangingPunct="1">
              <a:lnSpc>
                <a:spcPct val="125000"/>
              </a:lnSpc>
              <a:buFontTx/>
              <a:buNone/>
            </a:pPr>
            <a:r>
              <a:rPr lang="zh-CN" altLang="en-US" sz="2000" dirty="0"/>
              <a:t>     （</a:t>
            </a:r>
            <a:r>
              <a:rPr lang="en-US" altLang="zh-CN" sz="2000" dirty="0"/>
              <a:t>1</a:t>
            </a:r>
            <a:r>
              <a:rPr lang="zh-CN" altLang="en-US" sz="2000" dirty="0"/>
              <a:t>）隧道协议</a:t>
            </a:r>
            <a:r>
              <a:rPr lang="en-US" altLang="zh-CN" sz="2000" dirty="0"/>
              <a:t>PPTP</a:t>
            </a:r>
            <a:r>
              <a:rPr lang="zh-CN" altLang="en-US" sz="2000" dirty="0"/>
              <a:t>、</a:t>
            </a:r>
            <a:r>
              <a:rPr lang="en-US" altLang="zh-CN" sz="2000" dirty="0"/>
              <a:t>L2F</a:t>
            </a:r>
            <a:r>
              <a:rPr lang="zh-CN" altLang="en-US" sz="2000" dirty="0"/>
              <a:t>、</a:t>
            </a:r>
            <a:r>
              <a:rPr lang="en-US" altLang="zh-CN" sz="2000" dirty="0"/>
              <a:t>L2TP</a:t>
            </a:r>
          </a:p>
          <a:p>
            <a:pPr marL="457200" indent="-457200" eaLnBrk="1" hangingPunct="1">
              <a:lnSpc>
                <a:spcPct val="125000"/>
              </a:lnSpc>
              <a:buFontTx/>
              <a:buNone/>
            </a:pPr>
            <a:r>
              <a:rPr lang="en-US" altLang="zh-CN" sz="2000" dirty="0"/>
              <a:t>     </a:t>
            </a:r>
            <a:r>
              <a:rPr lang="zh-CN" altLang="en-US" sz="2000" dirty="0"/>
              <a:t>（</a:t>
            </a:r>
            <a:r>
              <a:rPr lang="en-US" altLang="zh-CN" sz="2000" dirty="0"/>
              <a:t>2</a:t>
            </a:r>
            <a:r>
              <a:rPr lang="zh-CN" altLang="en-US" sz="2000" dirty="0"/>
              <a:t>）口令认证协议（</a:t>
            </a:r>
            <a:r>
              <a:rPr lang="en-US" altLang="zh-CN" sz="2000" dirty="0"/>
              <a:t>PAP</a:t>
            </a:r>
            <a:r>
              <a:rPr lang="zh-CN" altLang="en-US" sz="2000" dirty="0"/>
              <a:t>）</a:t>
            </a:r>
          </a:p>
          <a:p>
            <a:pPr marL="457200" indent="-457200" eaLnBrk="1" hangingPunct="1">
              <a:lnSpc>
                <a:spcPct val="125000"/>
              </a:lnSpc>
              <a:buFontTx/>
              <a:buNone/>
            </a:pPr>
            <a:r>
              <a:rPr lang="zh-CN" altLang="en-US" sz="2000" dirty="0"/>
              <a:t>     （</a:t>
            </a:r>
            <a:r>
              <a:rPr lang="en-US" altLang="zh-CN" sz="2000" dirty="0"/>
              <a:t>3</a:t>
            </a:r>
            <a:r>
              <a:rPr lang="zh-CN" altLang="en-US" sz="2000" dirty="0"/>
              <a:t>）挑战响应认证协议（</a:t>
            </a:r>
            <a:r>
              <a:rPr lang="en-US" altLang="zh-CN" sz="2000" dirty="0"/>
              <a:t>CHAP</a:t>
            </a:r>
            <a:r>
              <a:rPr lang="zh-CN" altLang="en-US" sz="2000" dirty="0"/>
              <a:t>）</a:t>
            </a:r>
          </a:p>
          <a:p>
            <a:pPr marL="457200" indent="-457200" eaLnBrk="1" hangingPunct="1">
              <a:lnSpc>
                <a:spcPct val="125000"/>
              </a:lnSpc>
              <a:buFontTx/>
              <a:buNone/>
            </a:pPr>
            <a:r>
              <a:rPr lang="zh-CN" altLang="en-US" sz="2000" dirty="0"/>
              <a:t>     （</a:t>
            </a:r>
            <a:r>
              <a:rPr lang="en-US" altLang="zh-CN" sz="2000" dirty="0"/>
              <a:t>4</a:t>
            </a:r>
            <a:r>
              <a:rPr lang="zh-CN" altLang="en-US" sz="2000" dirty="0"/>
              <a:t>）</a:t>
            </a:r>
            <a:r>
              <a:rPr lang="zh-CN" altLang="en-US" sz="2000" dirty="0">
                <a:cs typeface="Times New Roman" panose="02020603050405020304" pitchFamily="18" charset="0"/>
              </a:rPr>
              <a:t> </a:t>
            </a:r>
            <a:r>
              <a:rPr lang="en-US" altLang="zh-CN" sz="2000" dirty="0"/>
              <a:t>Shiva</a:t>
            </a:r>
            <a:r>
              <a:rPr lang="zh-CN" altLang="en-US" sz="2000" dirty="0"/>
              <a:t>口令认证协议（</a:t>
            </a:r>
            <a:r>
              <a:rPr lang="en-US" altLang="zh-CN" sz="2000" dirty="0"/>
              <a:t>SPAP</a:t>
            </a:r>
            <a:r>
              <a:rPr lang="zh-CN" altLang="en-US" sz="2000" dirty="0"/>
              <a:t>）</a:t>
            </a:r>
          </a:p>
          <a:p>
            <a:pPr marL="457200" indent="-457200" eaLnBrk="1" hangingPunct="1">
              <a:lnSpc>
                <a:spcPct val="125000"/>
              </a:lnSpc>
              <a:buFontTx/>
              <a:buNone/>
            </a:pPr>
            <a:r>
              <a:rPr lang="zh-CN" altLang="en-US" sz="2000" dirty="0"/>
              <a:t>     （</a:t>
            </a:r>
            <a:r>
              <a:rPr lang="en-US" altLang="zh-CN" sz="2000" dirty="0"/>
              <a:t>5</a:t>
            </a:r>
            <a:r>
              <a:rPr lang="zh-CN" altLang="en-US" sz="2000" dirty="0"/>
              <a:t>）扩展认证协议（</a:t>
            </a:r>
            <a:r>
              <a:rPr lang="en-US" altLang="zh-CN" sz="2000" dirty="0"/>
              <a:t>EAP</a:t>
            </a:r>
            <a:r>
              <a:rPr lang="zh-CN" altLang="en-US" sz="2000" dirty="0"/>
              <a:t>）</a:t>
            </a:r>
          </a:p>
          <a:p>
            <a:pPr marL="457200" indent="-457200" eaLnBrk="1" hangingPunct="1">
              <a:lnSpc>
                <a:spcPct val="125000"/>
              </a:lnSpc>
              <a:buFontTx/>
              <a:buNone/>
            </a:pPr>
            <a:r>
              <a:rPr lang="zh-CN" altLang="en-US" sz="2000" dirty="0"/>
              <a:t>     （</a:t>
            </a:r>
            <a:r>
              <a:rPr lang="en-US" altLang="zh-CN" sz="2000" dirty="0"/>
              <a:t>6</a:t>
            </a:r>
            <a:r>
              <a:rPr lang="zh-CN" altLang="en-US" sz="2000" dirty="0"/>
              <a:t>）微软的挑战</a:t>
            </a:r>
            <a:r>
              <a:rPr lang="en-US" altLang="zh-CN" sz="2000" dirty="0"/>
              <a:t>/</a:t>
            </a:r>
            <a:r>
              <a:rPr lang="zh-CN" altLang="en-US" sz="2000" dirty="0"/>
              <a:t>响应握手认证协议（</a:t>
            </a:r>
            <a:r>
              <a:rPr lang="en-US" altLang="zh-CN" sz="2000" dirty="0"/>
              <a:t>MS-CHAP</a:t>
            </a:r>
            <a:r>
              <a:rPr lang="zh-CN" altLang="en-US" sz="2000" dirty="0"/>
              <a:t>）</a:t>
            </a:r>
          </a:p>
          <a:p>
            <a:pPr marL="457200" indent="-457200" eaLnBrk="1" hangingPunct="1">
              <a:lnSpc>
                <a:spcPct val="125000"/>
              </a:lnSpc>
              <a:buFontTx/>
              <a:buNone/>
            </a:pPr>
            <a:r>
              <a:rPr lang="zh-CN" altLang="en-US" sz="2000" dirty="0">
                <a:latin typeface="宋体" panose="02010600030101010101" pitchFamily="2" charset="-122"/>
              </a:rPr>
              <a:t>  （</a:t>
            </a:r>
            <a:r>
              <a:rPr lang="en-US" altLang="zh-CN" sz="2000" dirty="0">
                <a:latin typeface="宋体" panose="02010600030101010101" pitchFamily="2" charset="-122"/>
              </a:rPr>
              <a:t>7</a:t>
            </a:r>
            <a:r>
              <a:rPr lang="zh-CN" altLang="en-US" sz="2000" dirty="0">
                <a:latin typeface="宋体" panose="02010600030101010101" pitchFamily="2" charset="-122"/>
              </a:rPr>
              <a:t>）微软的点对点加密协议（</a:t>
            </a:r>
            <a:r>
              <a:rPr lang="en-US" altLang="zh-CN" sz="2000" dirty="0"/>
              <a:t>MS-MPPE</a:t>
            </a:r>
            <a:r>
              <a:rPr lang="zh-CN" altLang="en-US" sz="2000" dirty="0">
                <a:latin typeface="宋体" panose="02010600030101010101" pitchFamily="2" charset="-122"/>
              </a:rPr>
              <a:t>）</a:t>
            </a:r>
            <a:r>
              <a:rPr lang="zh-CN" altLang="en-US" sz="2000" dirty="0"/>
              <a:t> </a:t>
            </a:r>
          </a:p>
        </p:txBody>
      </p:sp>
    </p:spTree>
    <p:extLst>
      <p:ext uri="{BB962C8B-B14F-4D97-AF65-F5344CB8AC3E}">
        <p14:creationId xmlns:p14="http://schemas.microsoft.com/office/powerpoint/2010/main" val="7543683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13"/>
          <p:cNvSpPr>
            <a:spLocks noChangeArrowheads="1"/>
          </p:cNvSpPr>
          <p:nvPr/>
        </p:nvSpPr>
        <p:spPr bwMode="auto">
          <a:xfrm>
            <a:off x="558800" y="1417638"/>
            <a:ext cx="8229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chemeClr val="folHlink"/>
              </a:buClr>
              <a:buSzPct val="60000"/>
              <a:buFont typeface="Wingdings" panose="05000000000000000000" pitchFamily="2" charset="2"/>
              <a:buNone/>
            </a:pPr>
            <a:r>
              <a:rPr lang="en-US" altLang="zh-CN" sz="2400" b="1" dirty="0">
                <a:solidFill>
                  <a:schemeClr val="hlink"/>
                </a:solidFill>
              </a:rPr>
              <a:t>(1)  </a:t>
            </a:r>
            <a:r>
              <a:rPr lang="zh-CN" altLang="en-US" sz="2400" b="1" dirty="0">
                <a:solidFill>
                  <a:schemeClr val="hlink"/>
                </a:solidFill>
              </a:rPr>
              <a:t>记录协议</a:t>
            </a:r>
          </a:p>
          <a:p>
            <a:pPr eaLnBrk="1" hangingPunct="1">
              <a:spcBef>
                <a:spcPct val="20000"/>
              </a:spcBef>
              <a:buClr>
                <a:schemeClr val="folHlink"/>
              </a:buClr>
              <a:buSzPct val="60000"/>
              <a:buFont typeface="Wingdings" panose="05000000000000000000" pitchFamily="2" charset="2"/>
              <a:buNone/>
            </a:pPr>
            <a:r>
              <a:rPr lang="zh-CN" altLang="en-US" dirty="0">
                <a:latin typeface="新宋体" panose="02010609030101010101" pitchFamily="49" charset="-122"/>
                <a:ea typeface="新宋体" panose="02010609030101010101" pitchFamily="49" charset="-122"/>
              </a:rPr>
              <a:t>     提供分块、压缩、加密、完整性服务</a:t>
            </a:r>
          </a:p>
          <a:p>
            <a:pPr eaLnBrk="1" hangingPunct="1">
              <a:spcBef>
                <a:spcPct val="20000"/>
              </a:spcBef>
              <a:buClr>
                <a:schemeClr val="folHlink"/>
              </a:buClr>
              <a:buSzPct val="60000"/>
              <a:buFont typeface="Wingdings" panose="05000000000000000000" pitchFamily="2" charset="2"/>
              <a:buNone/>
            </a:pPr>
            <a:r>
              <a:rPr lang="en-US" altLang="zh-CN" sz="2400" b="1" dirty="0">
                <a:solidFill>
                  <a:schemeClr val="hlink"/>
                </a:solidFill>
              </a:rPr>
              <a:t>(2)  </a:t>
            </a:r>
            <a:r>
              <a:rPr lang="zh-CN" altLang="en-US" sz="2400" b="1" dirty="0">
                <a:solidFill>
                  <a:schemeClr val="hlink"/>
                </a:solidFill>
              </a:rPr>
              <a:t>握手协议</a:t>
            </a:r>
          </a:p>
          <a:p>
            <a:pPr eaLnBrk="1" hangingPunct="1">
              <a:spcBef>
                <a:spcPct val="20000"/>
              </a:spcBef>
              <a:buClr>
                <a:schemeClr val="folHlink"/>
              </a:buClr>
              <a:buSzPct val="60000"/>
              <a:buFont typeface="Wingdings" panose="05000000000000000000" pitchFamily="2" charset="2"/>
              <a:buNone/>
            </a:pPr>
            <a:r>
              <a:rPr lang="zh-CN" altLang="en-US" dirty="0">
                <a:latin typeface="新宋体" panose="02010609030101010101" pitchFamily="49" charset="-122"/>
                <a:ea typeface="新宋体" panose="02010609030101010101" pitchFamily="49" charset="-122"/>
              </a:rPr>
              <a:t>     </a:t>
            </a:r>
            <a:r>
              <a:rPr lang="en-US" altLang="zh-CN" dirty="0">
                <a:latin typeface="新宋体" panose="02010609030101010101" pitchFamily="49" charset="-122"/>
                <a:ea typeface="新宋体" panose="02010609030101010101" pitchFamily="49" charset="-122"/>
              </a:rPr>
              <a:t>SSL</a:t>
            </a:r>
            <a:r>
              <a:rPr lang="zh-CN" altLang="en-US" dirty="0">
                <a:latin typeface="新宋体" panose="02010609030101010101" pitchFamily="49" charset="-122"/>
                <a:ea typeface="新宋体" panose="02010609030101010101" pitchFamily="49" charset="-122"/>
              </a:rPr>
              <a:t>握手协议是用来在客户端和服务器端传输应用数据之前建立安全通信机制。</a:t>
            </a:r>
          </a:p>
          <a:p>
            <a:pPr eaLnBrk="1" hangingPunct="1">
              <a:spcBef>
                <a:spcPct val="20000"/>
              </a:spcBef>
              <a:buClr>
                <a:schemeClr val="folHlink"/>
              </a:buClr>
              <a:buSzPct val="60000"/>
              <a:buFont typeface="Wingdings" panose="05000000000000000000" pitchFamily="2" charset="2"/>
              <a:buNone/>
            </a:pPr>
            <a:r>
              <a:rPr lang="zh-CN" altLang="en-US" dirty="0">
                <a:latin typeface="新宋体" panose="02010609030101010101" pitchFamily="49" charset="-122"/>
                <a:ea typeface="新宋体" panose="02010609030101010101" pitchFamily="49" charset="-122"/>
              </a:rPr>
              <a:t>     首次通信时，双方通过握手协议协商密钥加密算法、数据加密算法和报文摘要算法；然后互相验证对方身份，最后使用协商好的密钥交换算法产生一个只有双方知道的秘密信息，客户端和服务器各自根据这个秘密信息确定数据加密算法的参数</a:t>
            </a: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一般是密钥</a:t>
            </a:r>
            <a:r>
              <a:rPr lang="en-US" altLang="zh-CN" dirty="0">
                <a:latin typeface="新宋体" panose="02010609030101010101" pitchFamily="49" charset="-122"/>
                <a:ea typeface="新宋体" panose="02010609030101010101" pitchFamily="49" charset="-122"/>
              </a:rPr>
              <a:t>)</a:t>
            </a:r>
          </a:p>
          <a:p>
            <a:pPr eaLnBrk="1" hangingPunct="1">
              <a:spcBef>
                <a:spcPct val="20000"/>
              </a:spcBef>
              <a:buClr>
                <a:schemeClr val="folHlink"/>
              </a:buClr>
              <a:buSzPct val="60000"/>
              <a:buFont typeface="Wingdings" panose="05000000000000000000" pitchFamily="2" charset="2"/>
              <a:buNone/>
            </a:pPr>
            <a:r>
              <a:rPr lang="en-US" altLang="zh-CN" sz="2400" b="1" dirty="0">
                <a:solidFill>
                  <a:schemeClr val="hlink"/>
                </a:solidFill>
              </a:rPr>
              <a:t>(3) </a:t>
            </a:r>
            <a:r>
              <a:rPr lang="zh-CN" altLang="en-US" sz="2400" b="1" dirty="0">
                <a:solidFill>
                  <a:schemeClr val="hlink"/>
                </a:solidFill>
              </a:rPr>
              <a:t>密钥更改协议</a:t>
            </a:r>
          </a:p>
          <a:p>
            <a:pPr eaLnBrk="1" hangingPunct="1">
              <a:spcBef>
                <a:spcPct val="20000"/>
              </a:spcBef>
              <a:buClr>
                <a:schemeClr val="folHlink"/>
              </a:buClr>
              <a:buSzPct val="60000"/>
              <a:buFont typeface="Wingdings" panose="05000000000000000000" pitchFamily="2" charset="2"/>
              <a:buNone/>
            </a:pPr>
            <a:r>
              <a:rPr lang="zh-CN" altLang="en-US" dirty="0"/>
              <a:t>       用于会话间的密钥修改</a:t>
            </a:r>
          </a:p>
          <a:p>
            <a:pPr eaLnBrk="1" hangingPunct="1">
              <a:spcBef>
                <a:spcPct val="20000"/>
              </a:spcBef>
              <a:buClr>
                <a:schemeClr val="folHlink"/>
              </a:buClr>
              <a:buSzPct val="60000"/>
              <a:buFont typeface="Wingdings" panose="05000000000000000000" pitchFamily="2" charset="2"/>
              <a:buNone/>
            </a:pPr>
            <a:r>
              <a:rPr lang="en-US" altLang="zh-CN" sz="2400" b="1" dirty="0">
                <a:solidFill>
                  <a:schemeClr val="hlink"/>
                </a:solidFill>
              </a:rPr>
              <a:t>(4) </a:t>
            </a:r>
            <a:r>
              <a:rPr lang="zh-CN" altLang="en-US" sz="2400" b="1" dirty="0">
                <a:solidFill>
                  <a:schemeClr val="hlink"/>
                </a:solidFill>
              </a:rPr>
              <a:t>告警协议</a:t>
            </a:r>
          </a:p>
          <a:p>
            <a:pPr eaLnBrk="1" hangingPunct="1">
              <a:spcBef>
                <a:spcPct val="20000"/>
              </a:spcBef>
              <a:buClr>
                <a:schemeClr val="folHlink"/>
              </a:buClr>
              <a:buSzPct val="60000"/>
              <a:buFont typeface="Wingdings" panose="05000000000000000000" pitchFamily="2" charset="2"/>
              <a:buNone/>
            </a:pPr>
            <a:r>
              <a:rPr lang="zh-CN" altLang="en-US" dirty="0"/>
              <a:t>      用于传输警告信息</a:t>
            </a:r>
          </a:p>
        </p:txBody>
      </p:sp>
      <p:sp>
        <p:nvSpPr>
          <p:cNvPr id="3" name="Rectangle 2"/>
          <p:cNvSpPr>
            <a:spLocks noGrp="1" noChangeArrowheads="1"/>
          </p:cNvSpPr>
          <p:nvPr>
            <p:ph type="title"/>
          </p:nvPr>
        </p:nvSpPr>
        <p:spPr>
          <a:xfrm>
            <a:off x="457200" y="274638"/>
            <a:ext cx="8229600" cy="1143000"/>
          </a:xfrm>
        </p:spPr>
        <p:txBody>
          <a:bodyPr/>
          <a:lstStyle/>
          <a:p>
            <a:pPr eaLnBrk="1" hangingPunct="1"/>
            <a:r>
              <a:rPr lang="en-US" altLang="zh-CN" dirty="0"/>
              <a:t>11.5 </a:t>
            </a:r>
            <a:r>
              <a:rPr lang="zh-CN" altLang="en-US" dirty="0"/>
              <a:t>传输层安全协议</a:t>
            </a:r>
          </a:p>
        </p:txBody>
      </p:sp>
    </p:spTree>
    <p:extLst>
      <p:ext uri="{BB962C8B-B14F-4D97-AF65-F5344CB8AC3E}">
        <p14:creationId xmlns:p14="http://schemas.microsoft.com/office/powerpoint/2010/main" val="28608737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1024"/>
          <p:cNvGraphicFramePr>
            <a:graphicFrameLocks noChangeAspect="1"/>
          </p:cNvGraphicFramePr>
          <p:nvPr>
            <p:extLst>
              <p:ext uri="{D42A27DB-BD31-4B8C-83A1-F6EECF244321}">
                <p14:modId xmlns:p14="http://schemas.microsoft.com/office/powerpoint/2010/main" val="2558725363"/>
              </p:ext>
            </p:extLst>
          </p:nvPr>
        </p:nvGraphicFramePr>
        <p:xfrm>
          <a:off x="1143000" y="2728119"/>
          <a:ext cx="6629400" cy="3657600"/>
        </p:xfrm>
        <a:graphic>
          <a:graphicData uri="http://schemas.openxmlformats.org/presentationml/2006/ole">
            <mc:AlternateContent xmlns:mc="http://schemas.openxmlformats.org/markup-compatibility/2006">
              <mc:Choice xmlns:v="urn:schemas-microsoft-com:vml" Requires="v">
                <p:oleObj spid="_x0000_s72728" name="位图图像" r:id="rId3" imgW="2895238" imgH="2400635" progId="Paint.Picture">
                  <p:embed/>
                </p:oleObj>
              </mc:Choice>
              <mc:Fallback>
                <p:oleObj name="位图图像" r:id="rId3" imgW="2895238" imgH="2400635" progId="Paint.Picture">
                  <p:embed/>
                  <p:pic>
                    <p:nvPicPr>
                      <p:cNvPr id="26626"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728119"/>
                        <a:ext cx="6629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27" name="Rectangle 3"/>
          <p:cNvSpPr>
            <a:spLocks noGrp="1" noChangeArrowheads="1"/>
          </p:cNvSpPr>
          <p:nvPr>
            <p:ph type="body" idx="1"/>
          </p:nvPr>
        </p:nvSpPr>
        <p:spPr>
          <a:xfrm>
            <a:off x="571500" y="1661319"/>
            <a:ext cx="8001000" cy="1066800"/>
          </a:xfrm>
        </p:spPr>
        <p:txBody>
          <a:bodyPr/>
          <a:lstStyle/>
          <a:p>
            <a:pPr eaLnBrk="1" hangingPunct="1">
              <a:buFont typeface="Wingdings" panose="05000000000000000000" pitchFamily="2" charset="2"/>
              <a:buNone/>
            </a:pPr>
            <a:r>
              <a:rPr lang="en-US" altLang="zh-CN" sz="2800" b="1" dirty="0">
                <a:solidFill>
                  <a:schemeClr val="hlink"/>
                </a:solidFill>
              </a:rPr>
              <a:t>5</a:t>
            </a:r>
            <a:r>
              <a:rPr lang="zh-CN" altLang="en-US" sz="2800" b="1" dirty="0">
                <a:solidFill>
                  <a:schemeClr val="hlink"/>
                </a:solidFill>
              </a:rPr>
              <a:t>、记录协议</a:t>
            </a:r>
          </a:p>
          <a:p>
            <a:pPr eaLnBrk="1" hangingPunct="1">
              <a:buFont typeface="Wingdings" panose="05000000000000000000" pitchFamily="2" charset="2"/>
              <a:buNone/>
            </a:pPr>
            <a:r>
              <a:rPr lang="zh-CN" altLang="en-US" sz="28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SSL</a:t>
            </a:r>
            <a:r>
              <a:rPr lang="zh-CN" altLang="en-US" sz="2400" dirty="0">
                <a:latin typeface="宋体" panose="02010600030101010101" pitchFamily="2" charset="-122"/>
              </a:rPr>
              <a:t>记录协议提供数据加密以及数据完整性服务</a:t>
            </a:r>
            <a:r>
              <a:rPr lang="zh-CN" altLang="en-US" sz="2400" dirty="0"/>
              <a:t> </a:t>
            </a:r>
          </a:p>
        </p:txBody>
      </p:sp>
      <p:sp>
        <p:nvSpPr>
          <p:cNvPr id="26628" name="Rectangle 5"/>
          <p:cNvSpPr>
            <a:spLocks noChangeArrowheads="1"/>
          </p:cNvSpPr>
          <p:nvPr/>
        </p:nvSpPr>
        <p:spPr bwMode="auto">
          <a:xfrm>
            <a:off x="4572000" y="5181600"/>
            <a:ext cx="60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200"/>
              <a:t>MAC</a:t>
            </a:r>
          </a:p>
        </p:txBody>
      </p:sp>
      <p:sp>
        <p:nvSpPr>
          <p:cNvPr id="5" name="Rectangle 2"/>
          <p:cNvSpPr>
            <a:spLocks noGrp="1" noChangeArrowheads="1"/>
          </p:cNvSpPr>
          <p:nvPr>
            <p:ph type="title"/>
          </p:nvPr>
        </p:nvSpPr>
        <p:spPr>
          <a:xfrm>
            <a:off x="457200" y="274638"/>
            <a:ext cx="8229600" cy="1143000"/>
          </a:xfrm>
        </p:spPr>
        <p:txBody>
          <a:bodyPr/>
          <a:lstStyle/>
          <a:p>
            <a:pPr eaLnBrk="1" hangingPunct="1"/>
            <a:r>
              <a:rPr lang="en-US" altLang="zh-CN" dirty="0"/>
              <a:t>11.5 </a:t>
            </a:r>
            <a:r>
              <a:rPr lang="zh-CN" altLang="en-US" dirty="0"/>
              <a:t>传输层安全协议</a:t>
            </a:r>
          </a:p>
        </p:txBody>
      </p:sp>
    </p:spTree>
    <p:extLst>
      <p:ext uri="{BB962C8B-B14F-4D97-AF65-F5344CB8AC3E}">
        <p14:creationId xmlns:p14="http://schemas.microsoft.com/office/powerpoint/2010/main" val="28263069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1024"/>
          <p:cNvGraphicFramePr>
            <a:graphicFrameLocks noChangeAspect="1"/>
          </p:cNvGraphicFramePr>
          <p:nvPr>
            <p:extLst>
              <p:ext uri="{D42A27DB-BD31-4B8C-83A1-F6EECF244321}">
                <p14:modId xmlns:p14="http://schemas.microsoft.com/office/powerpoint/2010/main" val="1905226701"/>
              </p:ext>
            </p:extLst>
          </p:nvPr>
        </p:nvGraphicFramePr>
        <p:xfrm>
          <a:off x="457200" y="1480344"/>
          <a:ext cx="6858000" cy="3605212"/>
        </p:xfrm>
        <a:graphic>
          <a:graphicData uri="http://schemas.openxmlformats.org/presentationml/2006/ole">
            <mc:AlternateContent xmlns:mc="http://schemas.openxmlformats.org/markup-compatibility/2006">
              <mc:Choice xmlns:v="urn:schemas-microsoft-com:vml" Requires="v">
                <p:oleObj spid="_x0000_s73753" name="位图图像" r:id="rId3" imgW="3514286" imgH="3095238" progId="Paint.Picture">
                  <p:embed/>
                </p:oleObj>
              </mc:Choice>
              <mc:Fallback>
                <p:oleObj name="位图图像" r:id="rId3" imgW="3514286" imgH="3095238" progId="Paint.Picture">
                  <p:embed/>
                  <p:pic>
                    <p:nvPicPr>
                      <p:cNvPr id="2765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480344"/>
                        <a:ext cx="6858000" cy="36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51" name="Rectangle 5"/>
          <p:cNvSpPr>
            <a:spLocks noChangeArrowheads="1"/>
          </p:cNvSpPr>
          <p:nvPr/>
        </p:nvSpPr>
        <p:spPr bwMode="auto">
          <a:xfrm>
            <a:off x="927100" y="5435600"/>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b="1">
                <a:solidFill>
                  <a:schemeClr val="hlink"/>
                </a:solidFill>
              </a:rPr>
              <a:t>记录报文的结构</a:t>
            </a:r>
          </a:p>
        </p:txBody>
      </p:sp>
      <p:sp>
        <p:nvSpPr>
          <p:cNvPr id="4" name="Rectangle 2"/>
          <p:cNvSpPr>
            <a:spLocks noGrp="1" noChangeArrowheads="1"/>
          </p:cNvSpPr>
          <p:nvPr>
            <p:ph type="title"/>
          </p:nvPr>
        </p:nvSpPr>
        <p:spPr>
          <a:xfrm>
            <a:off x="457200" y="274638"/>
            <a:ext cx="8229600" cy="855662"/>
          </a:xfrm>
        </p:spPr>
        <p:txBody>
          <a:bodyPr/>
          <a:lstStyle/>
          <a:p>
            <a:pPr eaLnBrk="1" hangingPunct="1"/>
            <a:r>
              <a:rPr lang="en-US" altLang="zh-CN" dirty="0"/>
              <a:t>11.5 </a:t>
            </a:r>
            <a:r>
              <a:rPr lang="zh-CN" altLang="en-US" dirty="0"/>
              <a:t>传输层安全协议</a:t>
            </a:r>
          </a:p>
        </p:txBody>
      </p:sp>
    </p:spTree>
    <p:extLst>
      <p:ext uri="{BB962C8B-B14F-4D97-AF65-F5344CB8AC3E}">
        <p14:creationId xmlns:p14="http://schemas.microsoft.com/office/powerpoint/2010/main" val="6433355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3"/>
          <p:cNvSpPr>
            <a:spLocks noGrp="1" noChangeArrowheads="1"/>
          </p:cNvSpPr>
          <p:nvPr>
            <p:ph type="body" idx="1"/>
          </p:nvPr>
        </p:nvSpPr>
        <p:spPr>
          <a:xfrm>
            <a:off x="304800" y="1905000"/>
            <a:ext cx="8458200" cy="4114800"/>
          </a:xfrm>
        </p:spPr>
        <p:txBody>
          <a:bodyPr/>
          <a:lstStyle/>
          <a:p>
            <a:pPr eaLnBrk="1" hangingPunct="1">
              <a:buFont typeface="Wingdings" panose="05000000000000000000" pitchFamily="2" charset="2"/>
              <a:buNone/>
            </a:pPr>
            <a:r>
              <a:rPr lang="zh-CN" altLang="en-US" sz="2400"/>
              <a:t>记录头可以是</a:t>
            </a:r>
            <a:r>
              <a:rPr lang="en-US" altLang="zh-CN" sz="2400"/>
              <a:t>2</a:t>
            </a:r>
            <a:r>
              <a:rPr lang="zh-CN" altLang="en-US" sz="2400"/>
              <a:t>个或</a:t>
            </a:r>
            <a:r>
              <a:rPr lang="en-US" altLang="zh-CN" sz="2400"/>
              <a:t>3</a:t>
            </a:r>
            <a:r>
              <a:rPr lang="zh-CN" altLang="en-US" sz="2400"/>
              <a:t>个字节的编码</a:t>
            </a:r>
          </a:p>
          <a:p>
            <a:pPr eaLnBrk="1" hangingPunct="1">
              <a:buFont typeface="Wingdings" panose="05000000000000000000" pitchFamily="2" charset="2"/>
              <a:buNone/>
            </a:pPr>
            <a:endParaRPr lang="zh-CN" altLang="en-US" sz="2400"/>
          </a:p>
          <a:p>
            <a:pPr eaLnBrk="1" hangingPunct="1">
              <a:buFont typeface="Wingdings" panose="05000000000000000000" pitchFamily="2" charset="2"/>
              <a:buNone/>
            </a:pPr>
            <a:r>
              <a:rPr lang="zh-CN" altLang="en-US" sz="2400" b="1">
                <a:solidFill>
                  <a:schemeClr val="hlink"/>
                </a:solidFill>
              </a:rPr>
              <a:t>记录头包含的信息：</a:t>
            </a:r>
          </a:p>
          <a:p>
            <a:pPr eaLnBrk="1" hangingPunct="1">
              <a:buFont typeface="Wingdings" panose="05000000000000000000" pitchFamily="2" charset="2"/>
              <a:buNone/>
            </a:pPr>
            <a:r>
              <a:rPr lang="zh-CN" altLang="en-US" sz="2400"/>
              <a:t>       记录头的长度</a:t>
            </a:r>
          </a:p>
          <a:p>
            <a:pPr eaLnBrk="1" hangingPunct="1">
              <a:buFont typeface="Wingdings" panose="05000000000000000000" pitchFamily="2" charset="2"/>
              <a:buNone/>
            </a:pPr>
            <a:r>
              <a:rPr lang="zh-CN" altLang="en-US" sz="2400"/>
              <a:t>       记录数据的长度</a:t>
            </a:r>
          </a:p>
          <a:p>
            <a:pPr eaLnBrk="1" hangingPunct="1">
              <a:buFont typeface="Wingdings" panose="05000000000000000000" pitchFamily="2" charset="2"/>
              <a:buNone/>
            </a:pPr>
            <a:r>
              <a:rPr lang="zh-CN" altLang="en-US" sz="2400"/>
              <a:t>       记录数据中是否有填充数据</a:t>
            </a:r>
            <a:r>
              <a:rPr lang="en-US" altLang="zh-CN" sz="2400"/>
              <a:t>(</a:t>
            </a:r>
            <a:r>
              <a:rPr lang="zh-CN" altLang="en-US" sz="2400"/>
              <a:t>使用块加密时填充的数据</a:t>
            </a:r>
            <a:r>
              <a:rPr lang="en-US" altLang="zh-CN" sz="2400"/>
              <a:t>)</a:t>
            </a:r>
          </a:p>
          <a:p>
            <a:pPr eaLnBrk="1" hangingPunct="1">
              <a:buFont typeface="Wingdings" panose="05000000000000000000" pitchFamily="2" charset="2"/>
              <a:buNone/>
            </a:pPr>
            <a:r>
              <a:rPr lang="en-US" altLang="zh-CN" sz="2400"/>
              <a:t>        </a:t>
            </a:r>
          </a:p>
        </p:txBody>
      </p:sp>
      <p:sp>
        <p:nvSpPr>
          <p:cNvPr id="3" name="Rectangle 2"/>
          <p:cNvSpPr>
            <a:spLocks noGrp="1" noChangeArrowheads="1"/>
          </p:cNvSpPr>
          <p:nvPr>
            <p:ph type="title"/>
          </p:nvPr>
        </p:nvSpPr>
        <p:spPr>
          <a:xfrm>
            <a:off x="457200" y="274638"/>
            <a:ext cx="8229600" cy="902521"/>
          </a:xfrm>
        </p:spPr>
        <p:txBody>
          <a:bodyPr/>
          <a:lstStyle/>
          <a:p>
            <a:pPr eaLnBrk="1" hangingPunct="1"/>
            <a:r>
              <a:rPr lang="en-US" altLang="zh-CN" dirty="0"/>
              <a:t>11.5 </a:t>
            </a:r>
            <a:r>
              <a:rPr lang="zh-CN" altLang="en-US" dirty="0"/>
              <a:t>传输层安全协议</a:t>
            </a:r>
          </a:p>
        </p:txBody>
      </p:sp>
    </p:spTree>
    <p:extLst>
      <p:ext uri="{BB962C8B-B14F-4D97-AF65-F5344CB8AC3E}">
        <p14:creationId xmlns:p14="http://schemas.microsoft.com/office/powerpoint/2010/main" val="4448790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p:cNvSpPr>
            <a:spLocks noGrp="1" noChangeArrowheads="1"/>
          </p:cNvSpPr>
          <p:nvPr>
            <p:ph type="body" idx="1"/>
          </p:nvPr>
        </p:nvSpPr>
        <p:spPr>
          <a:xfrm>
            <a:off x="685800" y="1417638"/>
            <a:ext cx="7772400" cy="4114800"/>
          </a:xfrm>
        </p:spPr>
        <p:txBody>
          <a:bodyPr/>
          <a:lstStyle/>
          <a:p>
            <a:pPr eaLnBrk="1" hangingPunct="1">
              <a:buFont typeface="Wingdings" panose="05000000000000000000" pitchFamily="2" charset="2"/>
              <a:buNone/>
            </a:pPr>
            <a:r>
              <a:rPr lang="en-US" altLang="zh-CN" sz="2400" b="1">
                <a:solidFill>
                  <a:schemeClr val="hlink"/>
                </a:solidFill>
                <a:latin typeface="宋体" panose="02010600030101010101" pitchFamily="2" charset="-122"/>
              </a:rPr>
              <a:t>6</a:t>
            </a:r>
            <a:r>
              <a:rPr lang="zh-CN" altLang="en-US" sz="2400" b="1">
                <a:solidFill>
                  <a:schemeClr val="hlink"/>
                </a:solidFill>
                <a:latin typeface="宋体" panose="02010600030101010101" pitchFamily="2" charset="-122"/>
              </a:rPr>
              <a:t>、</a:t>
            </a:r>
            <a:r>
              <a:rPr lang="en-US" altLang="zh-CN" sz="2400" b="1">
                <a:solidFill>
                  <a:schemeClr val="hlink"/>
                </a:solidFill>
                <a:latin typeface="宋体" panose="02010600030101010101" pitchFamily="2" charset="-122"/>
              </a:rPr>
              <a:t>SSL</a:t>
            </a:r>
            <a:r>
              <a:rPr lang="zh-CN" altLang="en-US" sz="2400" b="1">
                <a:solidFill>
                  <a:schemeClr val="hlink"/>
                </a:solidFill>
                <a:latin typeface="宋体" panose="02010600030101010101" pitchFamily="2" charset="-122"/>
              </a:rPr>
              <a:t>握手协议</a:t>
            </a:r>
          </a:p>
          <a:p>
            <a:pPr eaLnBrk="1" hangingPunct="1">
              <a:buFont typeface="Wingdings" panose="05000000000000000000" pitchFamily="2" charset="2"/>
              <a:buNone/>
            </a:pPr>
            <a:r>
              <a:rPr lang="zh-CN" altLang="en-US" sz="2400" b="1">
                <a:solidFill>
                  <a:schemeClr val="hlink"/>
                </a:solidFill>
                <a:latin typeface="Times New Roman" panose="02020603050405020304" pitchFamily="18" charset="0"/>
                <a:cs typeface="Times New Roman" panose="02020603050405020304" pitchFamily="18" charset="0"/>
              </a:rPr>
              <a:t>       </a:t>
            </a:r>
            <a:r>
              <a:rPr lang="en-US" altLang="zh-CN" sz="2400" b="1">
                <a:solidFill>
                  <a:schemeClr val="hlink"/>
                </a:solidFill>
                <a:latin typeface="Times New Roman" panose="02020603050405020304" pitchFamily="18" charset="0"/>
                <a:cs typeface="Times New Roman" panose="02020603050405020304" pitchFamily="18" charset="0"/>
              </a:rPr>
              <a:t>(1) </a:t>
            </a:r>
            <a:r>
              <a:rPr lang="zh-CN" altLang="en-US" sz="2400" b="1">
                <a:solidFill>
                  <a:schemeClr val="hlink"/>
                </a:solidFill>
                <a:latin typeface="Times New Roman" panose="02020603050405020304" pitchFamily="18" charset="0"/>
              </a:rPr>
              <a:t>作用</a:t>
            </a:r>
          </a:p>
          <a:p>
            <a:pPr eaLnBrk="1" hangingPunct="1">
              <a:buFont typeface="Wingdings" panose="05000000000000000000" pitchFamily="2" charset="2"/>
              <a:buNone/>
            </a:pPr>
            <a:r>
              <a:rPr lang="zh-CN" altLang="en-US" sz="2400">
                <a:latin typeface="Times New Roman" panose="02020603050405020304" pitchFamily="18" charset="0"/>
              </a:rPr>
              <a:t>       </a:t>
            </a:r>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SSL </a:t>
            </a:r>
            <a:r>
              <a:rPr lang="zh-CN" altLang="en-US" sz="2400">
                <a:latin typeface="宋体" panose="02010600030101010101" pitchFamily="2" charset="-122"/>
              </a:rPr>
              <a:t>握手协议旨在创建和保持通信双方进行安全通信所需的安全参数及状态信息。</a:t>
            </a:r>
          </a:p>
          <a:p>
            <a:pPr eaLnBrk="1" hangingPunct="1">
              <a:buFont typeface="Wingdings" panose="05000000000000000000" pitchFamily="2" charset="2"/>
              <a:buNone/>
            </a:pPr>
            <a:r>
              <a:rPr lang="zh-CN" altLang="en-US" sz="2400">
                <a:latin typeface="宋体" panose="02010600030101010101" pitchFamily="2" charset="-122"/>
              </a:rPr>
              <a:t>    它使得服务器和客户机能够进行双向的身份认证，并协商加密算法、</a:t>
            </a:r>
            <a:r>
              <a:rPr lang="en-US" altLang="zh-CN" sz="2400">
                <a:latin typeface="Times New Roman" panose="02020603050405020304" pitchFamily="18" charset="0"/>
                <a:cs typeface="Times New Roman" panose="02020603050405020304" pitchFamily="18" charset="0"/>
              </a:rPr>
              <a:t>MAC</a:t>
            </a:r>
            <a:r>
              <a:rPr lang="zh-CN" altLang="en-US" sz="2400">
                <a:latin typeface="宋体" panose="02010600030101010101" pitchFamily="2" charset="-122"/>
              </a:rPr>
              <a:t>算法以及</a:t>
            </a:r>
            <a:r>
              <a:rPr lang="en-US" altLang="zh-CN" sz="2400">
                <a:latin typeface="Times New Roman" panose="02020603050405020304" pitchFamily="18" charset="0"/>
                <a:cs typeface="Times New Roman" panose="02020603050405020304" pitchFamily="18" charset="0"/>
              </a:rPr>
              <a:t>SSL</a:t>
            </a:r>
            <a:r>
              <a:rPr lang="zh-CN" altLang="en-US" sz="2400">
                <a:latin typeface="宋体" panose="02010600030101010101" pitchFamily="2" charset="-122"/>
              </a:rPr>
              <a:t>记录中所用的加密密钥 </a:t>
            </a:r>
          </a:p>
          <a:p>
            <a:pPr eaLnBrk="1" hangingPunct="1">
              <a:buFont typeface="Wingdings" panose="05000000000000000000" pitchFamily="2" charset="2"/>
              <a:buNone/>
            </a:pPr>
            <a:r>
              <a:rPr lang="zh-CN" altLang="en-US" sz="2400" b="1">
                <a:solidFill>
                  <a:schemeClr val="hlink"/>
                </a:solidFill>
                <a:latin typeface="宋体" panose="02010600030101010101" pitchFamily="2" charset="-122"/>
              </a:rPr>
              <a:t>    </a:t>
            </a:r>
            <a:r>
              <a:rPr lang="en-US" altLang="zh-CN" sz="2400" b="1">
                <a:solidFill>
                  <a:schemeClr val="hlink"/>
                </a:solidFill>
                <a:latin typeface="宋体" panose="02010600030101010101" pitchFamily="2" charset="-122"/>
              </a:rPr>
              <a:t>(2)</a:t>
            </a:r>
            <a:r>
              <a:rPr lang="zh-CN" altLang="en-US" sz="2400" b="1">
                <a:solidFill>
                  <a:schemeClr val="hlink"/>
                </a:solidFill>
                <a:latin typeface="宋体" panose="02010600030101010101" pitchFamily="2" charset="-122"/>
              </a:rPr>
              <a:t>过程</a:t>
            </a:r>
            <a:r>
              <a:rPr lang="zh-CN" altLang="en-US" sz="2400">
                <a:latin typeface="宋体" panose="02010600030101010101" pitchFamily="2" charset="-122"/>
              </a:rPr>
              <a:t> </a:t>
            </a:r>
          </a:p>
          <a:p>
            <a:pPr eaLnBrk="1" hangingPunct="1">
              <a:buFont typeface="Wingdings" panose="05000000000000000000" pitchFamily="2" charset="2"/>
              <a:buNone/>
            </a:pPr>
            <a:r>
              <a:rPr lang="zh-CN" altLang="en-US" sz="2400">
                <a:latin typeface="宋体" panose="02010600030101010101" pitchFamily="2" charset="-122"/>
              </a:rPr>
              <a:t>    分为四个阶段</a:t>
            </a:r>
          </a:p>
        </p:txBody>
      </p:sp>
      <p:sp>
        <p:nvSpPr>
          <p:cNvPr id="3" name="Rectangle 2"/>
          <p:cNvSpPr>
            <a:spLocks noGrp="1" noChangeArrowheads="1"/>
          </p:cNvSpPr>
          <p:nvPr>
            <p:ph type="title"/>
          </p:nvPr>
        </p:nvSpPr>
        <p:spPr>
          <a:xfrm>
            <a:off x="457200" y="274638"/>
            <a:ext cx="8229600" cy="913031"/>
          </a:xfrm>
        </p:spPr>
        <p:txBody>
          <a:bodyPr/>
          <a:lstStyle/>
          <a:p>
            <a:pPr eaLnBrk="1" hangingPunct="1"/>
            <a:r>
              <a:rPr lang="en-US" altLang="zh-CN" dirty="0"/>
              <a:t>11.5 </a:t>
            </a:r>
            <a:r>
              <a:rPr lang="zh-CN" altLang="en-US" dirty="0"/>
              <a:t>传输层安全协议</a:t>
            </a:r>
          </a:p>
        </p:txBody>
      </p:sp>
    </p:spTree>
    <p:extLst>
      <p:ext uri="{BB962C8B-B14F-4D97-AF65-F5344CB8AC3E}">
        <p14:creationId xmlns:p14="http://schemas.microsoft.com/office/powerpoint/2010/main" val="25107359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p:cNvSpPr>
            <a:spLocks noGrp="1" noChangeArrowheads="1"/>
          </p:cNvSpPr>
          <p:nvPr>
            <p:ph type="body" idx="1"/>
          </p:nvPr>
        </p:nvSpPr>
        <p:spPr>
          <a:xfrm>
            <a:off x="457200" y="1981200"/>
            <a:ext cx="7772400" cy="4572000"/>
          </a:xfrm>
        </p:spPr>
        <p:txBody>
          <a:bodyPr/>
          <a:lstStyle/>
          <a:p>
            <a:pPr eaLnBrk="1" hangingPunct="1">
              <a:buFont typeface="Wingdings" panose="05000000000000000000" pitchFamily="2" charset="2"/>
              <a:buNone/>
            </a:pPr>
            <a:r>
              <a:rPr lang="en-US" altLang="zh-CN" sz="2000" b="1">
                <a:solidFill>
                  <a:schemeClr val="hlink"/>
                </a:solidFill>
                <a:latin typeface="宋体" panose="02010600030101010101" pitchFamily="2" charset="-122"/>
              </a:rPr>
              <a:t> 1) </a:t>
            </a:r>
            <a:r>
              <a:rPr lang="zh-CN" altLang="en-US" sz="2000" b="1">
                <a:solidFill>
                  <a:schemeClr val="hlink"/>
                </a:solidFill>
                <a:latin typeface="宋体" panose="02010600030101010101" pitchFamily="2" charset="-122"/>
              </a:rPr>
              <a:t>第一阶段：建立安全能力</a:t>
            </a:r>
          </a:p>
          <a:p>
            <a:pPr eaLnBrk="1" hangingPunct="1">
              <a:buFont typeface="Wingdings" panose="05000000000000000000" pitchFamily="2" charset="2"/>
              <a:buNone/>
            </a:pPr>
            <a:r>
              <a:rPr lang="zh-CN" altLang="en-US" sz="2000">
                <a:latin typeface="宋体" panose="02010600030101010101" pitchFamily="2" charset="-122"/>
              </a:rPr>
              <a:t>     协商压缩算法、报文摘要算法、加密算法等；</a:t>
            </a:r>
          </a:p>
          <a:p>
            <a:pPr eaLnBrk="1" hangingPunct="1">
              <a:buFont typeface="Wingdings" panose="05000000000000000000" pitchFamily="2" charset="2"/>
              <a:buNone/>
            </a:pPr>
            <a:r>
              <a:rPr lang="zh-CN" altLang="en-US" sz="2000">
                <a:latin typeface="宋体" panose="02010600030101010101" pitchFamily="2" charset="-122"/>
              </a:rPr>
              <a:t>     </a:t>
            </a:r>
            <a:r>
              <a:rPr lang="en-US" altLang="zh-CN" sz="2000">
                <a:latin typeface="宋体" panose="02010600030101010101" pitchFamily="2" charset="-122"/>
              </a:rPr>
              <a:t>SSL</a:t>
            </a:r>
            <a:r>
              <a:rPr lang="zh-CN" altLang="en-US" sz="2000">
                <a:latin typeface="宋体" panose="02010600030101010101" pitchFamily="2" charset="-122"/>
              </a:rPr>
              <a:t>版本、会话标识符</a:t>
            </a:r>
          </a:p>
          <a:p>
            <a:pPr eaLnBrk="1" hangingPunct="1">
              <a:buFont typeface="Wingdings" panose="05000000000000000000" pitchFamily="2" charset="2"/>
              <a:buNone/>
            </a:pPr>
            <a:endParaRPr lang="zh-CN" altLang="en-US" sz="2000">
              <a:latin typeface="宋体" panose="02010600030101010101" pitchFamily="2" charset="-122"/>
            </a:endParaRPr>
          </a:p>
          <a:p>
            <a:pPr eaLnBrk="1" hangingPunct="1">
              <a:buFont typeface="Wingdings" panose="05000000000000000000" pitchFamily="2" charset="2"/>
              <a:buNone/>
            </a:pPr>
            <a:r>
              <a:rPr lang="zh-CN" altLang="en-US" sz="2000" b="1">
                <a:solidFill>
                  <a:schemeClr val="hlink"/>
                </a:solidFill>
                <a:latin typeface="宋体" panose="02010600030101010101" pitchFamily="2" charset="-122"/>
              </a:rPr>
              <a:t> </a:t>
            </a:r>
            <a:r>
              <a:rPr lang="en-US" altLang="zh-CN" sz="2000" b="1">
                <a:solidFill>
                  <a:schemeClr val="hlink"/>
                </a:solidFill>
                <a:latin typeface="宋体" panose="02010600030101010101" pitchFamily="2" charset="-122"/>
              </a:rPr>
              <a:t>2) </a:t>
            </a:r>
            <a:r>
              <a:rPr lang="zh-CN" altLang="en-US" sz="2000" b="1">
                <a:solidFill>
                  <a:schemeClr val="hlink"/>
                </a:solidFill>
                <a:latin typeface="宋体" panose="02010600030101010101" pitchFamily="2" charset="-122"/>
              </a:rPr>
              <a:t>第二阶段：服务器鉴别和密钥交换</a:t>
            </a:r>
          </a:p>
          <a:p>
            <a:pPr eaLnBrk="1" hangingPunct="1">
              <a:buFont typeface="Wingdings" panose="05000000000000000000" pitchFamily="2" charset="2"/>
              <a:buNone/>
            </a:pPr>
            <a:r>
              <a:rPr lang="zh-CN" altLang="en-US" sz="2000">
                <a:latin typeface="宋体" panose="02010600030101010101" pitchFamily="2" charset="-122"/>
              </a:rPr>
              <a:t>    服务器向客户发送其数字证书，利用该证书对服务器进行鉴别</a:t>
            </a:r>
          </a:p>
          <a:p>
            <a:pPr eaLnBrk="1" hangingPunct="1">
              <a:buFont typeface="Wingdings" panose="05000000000000000000" pitchFamily="2" charset="2"/>
              <a:buNone/>
            </a:pPr>
            <a:endParaRPr lang="zh-CN" altLang="en-US" sz="2000">
              <a:latin typeface="宋体" panose="02010600030101010101" pitchFamily="2" charset="-122"/>
            </a:endParaRPr>
          </a:p>
          <a:p>
            <a:pPr eaLnBrk="1" hangingPunct="1">
              <a:buFont typeface="Wingdings" panose="05000000000000000000" pitchFamily="2" charset="2"/>
              <a:buNone/>
            </a:pPr>
            <a:r>
              <a:rPr lang="zh-CN" altLang="en-US" sz="2000" b="1">
                <a:solidFill>
                  <a:schemeClr val="hlink"/>
                </a:solidFill>
                <a:latin typeface="宋体" panose="02010600030101010101" pitchFamily="2" charset="-122"/>
              </a:rPr>
              <a:t> </a:t>
            </a:r>
            <a:r>
              <a:rPr lang="en-US" altLang="zh-CN" sz="2000" b="1">
                <a:solidFill>
                  <a:schemeClr val="hlink"/>
                </a:solidFill>
                <a:latin typeface="宋体" panose="02010600030101010101" pitchFamily="2" charset="-122"/>
              </a:rPr>
              <a:t>3) </a:t>
            </a:r>
            <a:r>
              <a:rPr lang="zh-CN" altLang="en-US" sz="2000" b="1">
                <a:solidFill>
                  <a:schemeClr val="hlink"/>
                </a:solidFill>
                <a:latin typeface="宋体" panose="02010600030101010101" pitchFamily="2" charset="-122"/>
              </a:rPr>
              <a:t>第三阶段：客户鉴别和密钥交换</a:t>
            </a:r>
            <a:r>
              <a:rPr lang="en-US" altLang="zh-CN" sz="2000" b="1">
                <a:solidFill>
                  <a:schemeClr val="hlink"/>
                </a:solidFill>
                <a:latin typeface="宋体" panose="02010600030101010101" pitchFamily="2" charset="-122"/>
              </a:rPr>
              <a:t>(</a:t>
            </a:r>
            <a:r>
              <a:rPr lang="zh-CN" altLang="en-US" sz="2000" b="1">
                <a:solidFill>
                  <a:schemeClr val="hlink"/>
                </a:solidFill>
                <a:latin typeface="宋体" panose="02010600030101010101" pitchFamily="2" charset="-122"/>
              </a:rPr>
              <a:t>可选</a:t>
            </a:r>
            <a:r>
              <a:rPr lang="en-US" altLang="zh-CN" sz="2000" b="1">
                <a:solidFill>
                  <a:schemeClr val="hlink"/>
                </a:solidFill>
                <a:latin typeface="宋体" panose="02010600030101010101" pitchFamily="2" charset="-122"/>
              </a:rPr>
              <a:t>)</a:t>
            </a:r>
            <a:r>
              <a:rPr lang="en-US" altLang="zh-CN" sz="2000">
                <a:latin typeface="宋体" panose="02010600030101010101" pitchFamily="2" charset="-122"/>
              </a:rPr>
              <a:t> </a:t>
            </a:r>
          </a:p>
          <a:p>
            <a:pPr eaLnBrk="1" hangingPunct="1">
              <a:buFont typeface="Wingdings" panose="05000000000000000000" pitchFamily="2" charset="2"/>
              <a:buNone/>
            </a:pPr>
            <a:r>
              <a:rPr lang="en-US" altLang="zh-CN" sz="2000">
                <a:latin typeface="宋体" panose="02010600030101010101" pitchFamily="2" charset="-122"/>
              </a:rPr>
              <a:t>    </a:t>
            </a:r>
            <a:r>
              <a:rPr lang="zh-CN" altLang="en-US" sz="2000">
                <a:latin typeface="宋体" panose="02010600030101010101" pitchFamily="2" charset="-122"/>
              </a:rPr>
              <a:t>客户向服务器发送其数字证书，利用该证书对客户进行鉴别。 </a:t>
            </a:r>
          </a:p>
          <a:p>
            <a:pPr eaLnBrk="1" hangingPunct="1">
              <a:buFont typeface="Wingdings" panose="05000000000000000000" pitchFamily="2" charset="2"/>
              <a:buNone/>
            </a:pPr>
            <a:endParaRPr lang="zh-CN" altLang="en-US" sz="2000">
              <a:latin typeface="宋体" panose="02010600030101010101" pitchFamily="2" charset="-122"/>
            </a:endParaRPr>
          </a:p>
          <a:p>
            <a:pPr eaLnBrk="1" hangingPunct="1">
              <a:buFont typeface="Wingdings" panose="05000000000000000000" pitchFamily="2" charset="2"/>
              <a:buNone/>
            </a:pPr>
            <a:r>
              <a:rPr lang="zh-CN" altLang="en-US" sz="2000" b="1">
                <a:solidFill>
                  <a:schemeClr val="hlink"/>
                </a:solidFill>
                <a:latin typeface="宋体" panose="02010600030101010101" pitchFamily="2" charset="-122"/>
              </a:rPr>
              <a:t> </a:t>
            </a:r>
            <a:r>
              <a:rPr lang="en-US" altLang="zh-CN" sz="2000" b="1">
                <a:solidFill>
                  <a:schemeClr val="hlink"/>
                </a:solidFill>
                <a:latin typeface="宋体" panose="02010600030101010101" pitchFamily="2" charset="-122"/>
              </a:rPr>
              <a:t>4) </a:t>
            </a:r>
            <a:r>
              <a:rPr lang="zh-CN" altLang="en-US" sz="2000" b="1">
                <a:solidFill>
                  <a:schemeClr val="hlink"/>
                </a:solidFill>
                <a:latin typeface="宋体" panose="02010600030101010101" pitchFamily="2" charset="-122"/>
              </a:rPr>
              <a:t>第四阶段：握手结束阶段</a:t>
            </a:r>
          </a:p>
          <a:p>
            <a:pPr eaLnBrk="1" hangingPunct="1">
              <a:buFont typeface="Wingdings" panose="05000000000000000000" pitchFamily="2" charset="2"/>
              <a:buNone/>
            </a:pPr>
            <a:r>
              <a:rPr lang="zh-CN" altLang="en-US" sz="2000">
                <a:latin typeface="宋体" panose="02010600030101010101" pitchFamily="2" charset="-122"/>
              </a:rPr>
              <a:t>    前面各阶段完成</a:t>
            </a:r>
          </a:p>
        </p:txBody>
      </p:sp>
      <p:sp>
        <p:nvSpPr>
          <p:cNvPr id="3" name="Rectangle 2"/>
          <p:cNvSpPr>
            <a:spLocks noGrp="1" noChangeArrowheads="1"/>
          </p:cNvSpPr>
          <p:nvPr>
            <p:ph type="title"/>
          </p:nvPr>
        </p:nvSpPr>
        <p:spPr>
          <a:xfrm>
            <a:off x="457200" y="95962"/>
            <a:ext cx="8229600" cy="1143000"/>
          </a:xfrm>
        </p:spPr>
        <p:txBody>
          <a:bodyPr/>
          <a:lstStyle/>
          <a:p>
            <a:pPr eaLnBrk="1" hangingPunct="1"/>
            <a:r>
              <a:rPr lang="en-US" altLang="zh-CN" dirty="0"/>
              <a:t>11.5 </a:t>
            </a:r>
            <a:r>
              <a:rPr lang="zh-CN" altLang="en-US" dirty="0"/>
              <a:t>传输层安全协议</a:t>
            </a:r>
          </a:p>
        </p:txBody>
      </p:sp>
    </p:spTree>
    <p:extLst>
      <p:ext uri="{BB962C8B-B14F-4D97-AF65-F5344CB8AC3E}">
        <p14:creationId xmlns:p14="http://schemas.microsoft.com/office/powerpoint/2010/main" val="19985462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594" name="Group 62"/>
          <p:cNvGrpSpPr>
            <a:grpSpLocks/>
          </p:cNvGrpSpPr>
          <p:nvPr/>
        </p:nvGrpSpPr>
        <p:grpSpPr bwMode="auto">
          <a:xfrm>
            <a:off x="685800" y="1447800"/>
            <a:ext cx="3352800" cy="5029200"/>
            <a:chOff x="432" y="912"/>
            <a:chExt cx="2112" cy="3168"/>
          </a:xfrm>
        </p:grpSpPr>
        <p:sp>
          <p:nvSpPr>
            <p:cNvPr id="110621" name="Line 4"/>
            <p:cNvSpPr>
              <a:spLocks noChangeShapeType="1"/>
            </p:cNvSpPr>
            <p:nvPr/>
          </p:nvSpPr>
          <p:spPr bwMode="auto">
            <a:xfrm>
              <a:off x="912" y="1200"/>
              <a:ext cx="0" cy="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22" name="Line 5"/>
            <p:cNvSpPr>
              <a:spLocks noChangeShapeType="1"/>
            </p:cNvSpPr>
            <p:nvPr/>
          </p:nvSpPr>
          <p:spPr bwMode="auto">
            <a:xfrm>
              <a:off x="2304" y="1200"/>
              <a:ext cx="0" cy="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23" name="Line 6"/>
            <p:cNvSpPr>
              <a:spLocks noChangeShapeType="1"/>
            </p:cNvSpPr>
            <p:nvPr/>
          </p:nvSpPr>
          <p:spPr bwMode="auto">
            <a:xfrm>
              <a:off x="480" y="1344"/>
              <a:ext cx="18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24" name="Rectangle 7"/>
            <p:cNvSpPr>
              <a:spLocks noChangeArrowheads="1"/>
            </p:cNvSpPr>
            <p:nvPr/>
          </p:nvSpPr>
          <p:spPr bwMode="auto">
            <a:xfrm>
              <a:off x="672" y="912"/>
              <a:ext cx="528" cy="2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客户端</a:t>
              </a:r>
            </a:p>
          </p:txBody>
        </p:sp>
        <p:sp>
          <p:nvSpPr>
            <p:cNvPr id="110625" name="Rectangle 8"/>
            <p:cNvSpPr>
              <a:spLocks noChangeArrowheads="1"/>
            </p:cNvSpPr>
            <p:nvPr/>
          </p:nvSpPr>
          <p:spPr bwMode="auto">
            <a:xfrm>
              <a:off x="2016" y="912"/>
              <a:ext cx="528" cy="2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服务端</a:t>
              </a:r>
            </a:p>
          </p:txBody>
        </p:sp>
        <p:sp>
          <p:nvSpPr>
            <p:cNvPr id="110626" name="Line 9"/>
            <p:cNvSpPr>
              <a:spLocks noChangeShapeType="1"/>
            </p:cNvSpPr>
            <p:nvPr/>
          </p:nvSpPr>
          <p:spPr bwMode="auto">
            <a:xfrm>
              <a:off x="912" y="1680"/>
              <a:ext cx="13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27" name="Line 10"/>
            <p:cNvSpPr>
              <a:spLocks noChangeShapeType="1"/>
            </p:cNvSpPr>
            <p:nvPr/>
          </p:nvSpPr>
          <p:spPr bwMode="auto">
            <a:xfrm flipH="1">
              <a:off x="912" y="2064"/>
              <a:ext cx="13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28" name="Line 11"/>
            <p:cNvSpPr>
              <a:spLocks noChangeShapeType="1"/>
            </p:cNvSpPr>
            <p:nvPr/>
          </p:nvSpPr>
          <p:spPr bwMode="auto">
            <a:xfrm>
              <a:off x="480" y="2400"/>
              <a:ext cx="18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29" name="Line 12"/>
            <p:cNvSpPr>
              <a:spLocks noChangeShapeType="1"/>
            </p:cNvSpPr>
            <p:nvPr/>
          </p:nvSpPr>
          <p:spPr bwMode="auto">
            <a:xfrm>
              <a:off x="720" y="1344"/>
              <a:ext cx="0" cy="105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30" name="Line 13"/>
            <p:cNvSpPr>
              <a:spLocks noChangeShapeType="1"/>
            </p:cNvSpPr>
            <p:nvPr/>
          </p:nvSpPr>
          <p:spPr bwMode="auto">
            <a:xfrm flipH="1">
              <a:off x="912" y="2688"/>
              <a:ext cx="13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31" name="Line 14"/>
            <p:cNvSpPr>
              <a:spLocks noChangeShapeType="1"/>
            </p:cNvSpPr>
            <p:nvPr/>
          </p:nvSpPr>
          <p:spPr bwMode="auto">
            <a:xfrm flipH="1">
              <a:off x="912" y="3024"/>
              <a:ext cx="13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32" name="Line 15"/>
            <p:cNvSpPr>
              <a:spLocks noChangeShapeType="1"/>
            </p:cNvSpPr>
            <p:nvPr/>
          </p:nvSpPr>
          <p:spPr bwMode="auto">
            <a:xfrm flipH="1">
              <a:off x="912" y="3360"/>
              <a:ext cx="13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33" name="Line 16"/>
            <p:cNvSpPr>
              <a:spLocks noChangeShapeType="1"/>
            </p:cNvSpPr>
            <p:nvPr/>
          </p:nvSpPr>
          <p:spPr bwMode="auto">
            <a:xfrm flipH="1">
              <a:off x="912" y="3696"/>
              <a:ext cx="13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34" name="Line 17"/>
            <p:cNvSpPr>
              <a:spLocks noChangeShapeType="1"/>
            </p:cNvSpPr>
            <p:nvPr/>
          </p:nvSpPr>
          <p:spPr bwMode="auto">
            <a:xfrm>
              <a:off x="432" y="3984"/>
              <a:ext cx="18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35" name="Line 18"/>
            <p:cNvSpPr>
              <a:spLocks noChangeShapeType="1"/>
            </p:cNvSpPr>
            <p:nvPr/>
          </p:nvSpPr>
          <p:spPr bwMode="auto">
            <a:xfrm>
              <a:off x="720" y="2400"/>
              <a:ext cx="0" cy="158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36" name="Rectangle 19"/>
            <p:cNvSpPr>
              <a:spLocks noChangeArrowheads="1"/>
            </p:cNvSpPr>
            <p:nvPr/>
          </p:nvSpPr>
          <p:spPr bwMode="auto">
            <a:xfrm>
              <a:off x="480" y="1392"/>
              <a:ext cx="192" cy="86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第</a:t>
              </a:r>
            </a:p>
            <a:p>
              <a:pPr algn="ctr" eaLnBrk="1" hangingPunct="1"/>
              <a:r>
                <a:rPr lang="zh-CN" altLang="en-US" sz="1600"/>
                <a:t>一</a:t>
              </a:r>
            </a:p>
            <a:p>
              <a:pPr algn="ctr" eaLnBrk="1" hangingPunct="1"/>
              <a:r>
                <a:rPr lang="zh-CN" altLang="en-US" sz="1600"/>
                <a:t>阶</a:t>
              </a:r>
            </a:p>
            <a:p>
              <a:pPr algn="ctr" eaLnBrk="1" hangingPunct="1"/>
              <a:r>
                <a:rPr lang="zh-CN" altLang="en-US" sz="1600"/>
                <a:t>段</a:t>
              </a:r>
            </a:p>
          </p:txBody>
        </p:sp>
        <p:sp>
          <p:nvSpPr>
            <p:cNvPr id="110637" name="Rectangle 20"/>
            <p:cNvSpPr>
              <a:spLocks noChangeArrowheads="1"/>
            </p:cNvSpPr>
            <p:nvPr/>
          </p:nvSpPr>
          <p:spPr bwMode="auto">
            <a:xfrm>
              <a:off x="480" y="2496"/>
              <a:ext cx="192" cy="139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第</a:t>
              </a:r>
            </a:p>
            <a:p>
              <a:pPr algn="ctr" eaLnBrk="1" hangingPunct="1"/>
              <a:r>
                <a:rPr lang="zh-CN" altLang="en-US" sz="1600"/>
                <a:t>二</a:t>
              </a:r>
            </a:p>
            <a:p>
              <a:pPr algn="ctr" eaLnBrk="1" hangingPunct="1"/>
              <a:r>
                <a:rPr lang="zh-CN" altLang="en-US" sz="1600"/>
                <a:t>阶</a:t>
              </a:r>
            </a:p>
            <a:p>
              <a:pPr algn="ctr" eaLnBrk="1" hangingPunct="1"/>
              <a:r>
                <a:rPr lang="zh-CN" altLang="en-US" sz="1600"/>
                <a:t>段</a:t>
              </a:r>
            </a:p>
          </p:txBody>
        </p:sp>
        <p:sp>
          <p:nvSpPr>
            <p:cNvPr id="110638" name="Rectangle 21"/>
            <p:cNvSpPr>
              <a:spLocks noChangeArrowheads="1"/>
            </p:cNvSpPr>
            <p:nvPr/>
          </p:nvSpPr>
          <p:spPr bwMode="auto">
            <a:xfrm>
              <a:off x="960" y="1536"/>
              <a:ext cx="9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cs typeface="Times New Roman" panose="02020603050405020304" pitchFamily="18" charset="0"/>
                </a:rPr>
                <a:t>Client_hello</a:t>
              </a:r>
              <a:r>
                <a:rPr kumimoji="1" lang="en-US" altLang="zh-CN" sz="1200"/>
                <a:t> </a:t>
              </a:r>
              <a:endParaRPr kumimoji="1" lang="en-US" altLang="zh-CN" sz="1200">
                <a:latin typeface="Times New Roman" panose="02020603050405020304" pitchFamily="18" charset="0"/>
              </a:endParaRPr>
            </a:p>
          </p:txBody>
        </p:sp>
        <p:sp>
          <p:nvSpPr>
            <p:cNvPr id="110639" name="Rectangle 22"/>
            <p:cNvSpPr>
              <a:spLocks noChangeArrowheads="1"/>
            </p:cNvSpPr>
            <p:nvPr/>
          </p:nvSpPr>
          <p:spPr bwMode="auto">
            <a:xfrm>
              <a:off x="960" y="1920"/>
              <a:ext cx="6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cs typeface="Times New Roman" panose="02020603050405020304" pitchFamily="18" charset="0"/>
                </a:rPr>
                <a:t>Server_hello</a:t>
              </a:r>
              <a:r>
                <a:rPr kumimoji="1" lang="en-US" altLang="zh-CN" sz="1200"/>
                <a:t> </a:t>
              </a:r>
              <a:endParaRPr kumimoji="1" lang="en-US" altLang="zh-CN" sz="1200">
                <a:latin typeface="Times New Roman" panose="02020603050405020304" pitchFamily="18" charset="0"/>
              </a:endParaRPr>
            </a:p>
          </p:txBody>
        </p:sp>
        <p:sp>
          <p:nvSpPr>
            <p:cNvPr id="110640" name="Rectangle 23"/>
            <p:cNvSpPr>
              <a:spLocks noChangeArrowheads="1"/>
            </p:cNvSpPr>
            <p:nvPr/>
          </p:nvSpPr>
          <p:spPr bwMode="auto">
            <a:xfrm>
              <a:off x="960" y="2544"/>
              <a:ext cx="8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cs typeface="Times New Roman" panose="02020603050405020304" pitchFamily="18" charset="0"/>
                </a:rPr>
                <a:t>Server_certificate</a:t>
              </a:r>
              <a:r>
                <a:rPr kumimoji="1" lang="en-US" altLang="zh-CN" sz="1200"/>
                <a:t> </a:t>
              </a:r>
              <a:endParaRPr kumimoji="1" lang="en-US" altLang="zh-CN" sz="1200">
                <a:latin typeface="Times New Roman" panose="02020603050405020304" pitchFamily="18" charset="0"/>
              </a:endParaRPr>
            </a:p>
          </p:txBody>
        </p:sp>
        <p:sp>
          <p:nvSpPr>
            <p:cNvPr id="110641" name="Rectangle 24"/>
            <p:cNvSpPr>
              <a:spLocks noChangeArrowheads="1"/>
            </p:cNvSpPr>
            <p:nvPr/>
          </p:nvSpPr>
          <p:spPr bwMode="auto">
            <a:xfrm>
              <a:off x="960" y="2880"/>
              <a:ext cx="10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cs typeface="Times New Roman" panose="02020603050405020304" pitchFamily="18" charset="0"/>
                </a:rPr>
                <a:t>Server_key_exchange</a:t>
              </a:r>
              <a:r>
                <a:rPr kumimoji="1" lang="en-US" altLang="zh-CN" sz="1200"/>
                <a:t> </a:t>
              </a:r>
              <a:endParaRPr kumimoji="1" lang="en-US" altLang="zh-CN" sz="1200">
                <a:latin typeface="Times New Roman" panose="02020603050405020304" pitchFamily="18" charset="0"/>
              </a:endParaRPr>
            </a:p>
          </p:txBody>
        </p:sp>
        <p:sp>
          <p:nvSpPr>
            <p:cNvPr id="110642" name="Rectangle 25"/>
            <p:cNvSpPr>
              <a:spLocks noChangeArrowheads="1"/>
            </p:cNvSpPr>
            <p:nvPr/>
          </p:nvSpPr>
          <p:spPr bwMode="auto">
            <a:xfrm>
              <a:off x="960" y="3216"/>
              <a:ext cx="9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cs typeface="Times New Roman" panose="02020603050405020304" pitchFamily="18" charset="0"/>
                </a:rPr>
                <a:t>Certificate_request</a:t>
              </a:r>
              <a:r>
                <a:rPr kumimoji="1" lang="en-US" altLang="zh-CN" sz="1200"/>
                <a:t> </a:t>
              </a:r>
              <a:endParaRPr kumimoji="1" lang="en-US" altLang="zh-CN" sz="1200">
                <a:latin typeface="Times New Roman" panose="02020603050405020304" pitchFamily="18" charset="0"/>
              </a:endParaRPr>
            </a:p>
          </p:txBody>
        </p:sp>
        <p:sp>
          <p:nvSpPr>
            <p:cNvPr id="110643" name="Rectangle 26"/>
            <p:cNvSpPr>
              <a:spLocks noChangeArrowheads="1"/>
            </p:cNvSpPr>
            <p:nvPr/>
          </p:nvSpPr>
          <p:spPr bwMode="auto">
            <a:xfrm>
              <a:off x="960" y="3552"/>
              <a:ext cx="9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cs typeface="Times New Roman" panose="02020603050405020304" pitchFamily="18" charset="0"/>
                </a:rPr>
                <a:t>Server_hello_done</a:t>
              </a:r>
              <a:r>
                <a:rPr kumimoji="1" lang="en-US" altLang="zh-CN" sz="1200"/>
                <a:t> </a:t>
              </a:r>
              <a:endParaRPr kumimoji="1" lang="en-US" altLang="zh-CN" sz="1200">
                <a:latin typeface="Times New Roman" panose="02020603050405020304" pitchFamily="18" charset="0"/>
              </a:endParaRPr>
            </a:p>
          </p:txBody>
        </p:sp>
      </p:grpSp>
      <p:grpSp>
        <p:nvGrpSpPr>
          <p:cNvPr id="110595" name="Group 63"/>
          <p:cNvGrpSpPr>
            <a:grpSpLocks/>
          </p:cNvGrpSpPr>
          <p:nvPr/>
        </p:nvGrpSpPr>
        <p:grpSpPr bwMode="auto">
          <a:xfrm>
            <a:off x="4572000" y="1447800"/>
            <a:ext cx="3352800" cy="5029200"/>
            <a:chOff x="2880" y="912"/>
            <a:chExt cx="2112" cy="3168"/>
          </a:xfrm>
        </p:grpSpPr>
        <p:sp>
          <p:nvSpPr>
            <p:cNvPr id="110596" name="Line 29"/>
            <p:cNvSpPr>
              <a:spLocks noChangeShapeType="1"/>
            </p:cNvSpPr>
            <p:nvPr/>
          </p:nvSpPr>
          <p:spPr bwMode="auto">
            <a:xfrm>
              <a:off x="3360" y="1200"/>
              <a:ext cx="0" cy="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597" name="Line 30"/>
            <p:cNvSpPr>
              <a:spLocks noChangeShapeType="1"/>
            </p:cNvSpPr>
            <p:nvPr/>
          </p:nvSpPr>
          <p:spPr bwMode="auto">
            <a:xfrm>
              <a:off x="4752" y="1200"/>
              <a:ext cx="0" cy="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598" name="Line 31"/>
            <p:cNvSpPr>
              <a:spLocks noChangeShapeType="1"/>
            </p:cNvSpPr>
            <p:nvPr/>
          </p:nvSpPr>
          <p:spPr bwMode="auto">
            <a:xfrm>
              <a:off x="2928" y="1344"/>
              <a:ext cx="18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599" name="Rectangle 32"/>
            <p:cNvSpPr>
              <a:spLocks noChangeArrowheads="1"/>
            </p:cNvSpPr>
            <p:nvPr/>
          </p:nvSpPr>
          <p:spPr bwMode="auto">
            <a:xfrm>
              <a:off x="3120" y="912"/>
              <a:ext cx="528" cy="2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客户端</a:t>
              </a:r>
            </a:p>
          </p:txBody>
        </p:sp>
        <p:sp>
          <p:nvSpPr>
            <p:cNvPr id="110600" name="Rectangle 33"/>
            <p:cNvSpPr>
              <a:spLocks noChangeArrowheads="1"/>
            </p:cNvSpPr>
            <p:nvPr/>
          </p:nvSpPr>
          <p:spPr bwMode="auto">
            <a:xfrm>
              <a:off x="4464" y="912"/>
              <a:ext cx="528" cy="2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服务端</a:t>
              </a:r>
            </a:p>
          </p:txBody>
        </p:sp>
        <p:sp>
          <p:nvSpPr>
            <p:cNvPr id="110601" name="Line 34"/>
            <p:cNvSpPr>
              <a:spLocks noChangeShapeType="1"/>
            </p:cNvSpPr>
            <p:nvPr/>
          </p:nvSpPr>
          <p:spPr bwMode="auto">
            <a:xfrm>
              <a:off x="3360" y="1680"/>
              <a:ext cx="13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02" name="Line 35"/>
            <p:cNvSpPr>
              <a:spLocks noChangeShapeType="1"/>
            </p:cNvSpPr>
            <p:nvPr/>
          </p:nvSpPr>
          <p:spPr bwMode="auto">
            <a:xfrm flipV="1">
              <a:off x="3360" y="2064"/>
              <a:ext cx="13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03" name="Line 36"/>
            <p:cNvSpPr>
              <a:spLocks noChangeShapeType="1"/>
            </p:cNvSpPr>
            <p:nvPr/>
          </p:nvSpPr>
          <p:spPr bwMode="auto">
            <a:xfrm>
              <a:off x="2928" y="2688"/>
              <a:ext cx="18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04" name="Line 37"/>
            <p:cNvSpPr>
              <a:spLocks noChangeShapeType="1"/>
            </p:cNvSpPr>
            <p:nvPr/>
          </p:nvSpPr>
          <p:spPr bwMode="auto">
            <a:xfrm>
              <a:off x="3168" y="1344"/>
              <a:ext cx="0" cy="105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05" name="Line 38"/>
            <p:cNvSpPr>
              <a:spLocks noChangeShapeType="1"/>
            </p:cNvSpPr>
            <p:nvPr/>
          </p:nvSpPr>
          <p:spPr bwMode="auto">
            <a:xfrm flipV="1">
              <a:off x="3360" y="2400"/>
              <a:ext cx="13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06" name="Line 40"/>
            <p:cNvSpPr>
              <a:spLocks noChangeShapeType="1"/>
            </p:cNvSpPr>
            <p:nvPr/>
          </p:nvSpPr>
          <p:spPr bwMode="auto">
            <a:xfrm flipH="1">
              <a:off x="3360" y="3504"/>
              <a:ext cx="13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07" name="Line 41"/>
            <p:cNvSpPr>
              <a:spLocks noChangeShapeType="1"/>
            </p:cNvSpPr>
            <p:nvPr/>
          </p:nvSpPr>
          <p:spPr bwMode="auto">
            <a:xfrm flipH="1">
              <a:off x="3360" y="3811"/>
              <a:ext cx="13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08" name="Line 42"/>
            <p:cNvSpPr>
              <a:spLocks noChangeShapeType="1"/>
            </p:cNvSpPr>
            <p:nvPr/>
          </p:nvSpPr>
          <p:spPr bwMode="auto">
            <a:xfrm>
              <a:off x="2880" y="3984"/>
              <a:ext cx="18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09" name="Line 43"/>
            <p:cNvSpPr>
              <a:spLocks noChangeShapeType="1"/>
            </p:cNvSpPr>
            <p:nvPr/>
          </p:nvSpPr>
          <p:spPr bwMode="auto">
            <a:xfrm>
              <a:off x="3168" y="2400"/>
              <a:ext cx="0" cy="158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10" name="Rectangle 44"/>
            <p:cNvSpPr>
              <a:spLocks noChangeArrowheads="1"/>
            </p:cNvSpPr>
            <p:nvPr/>
          </p:nvSpPr>
          <p:spPr bwMode="auto">
            <a:xfrm>
              <a:off x="2928" y="1392"/>
              <a:ext cx="192" cy="115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第</a:t>
              </a:r>
            </a:p>
            <a:p>
              <a:pPr algn="ctr" eaLnBrk="1" hangingPunct="1"/>
              <a:r>
                <a:rPr lang="zh-CN" altLang="en-US" sz="1600"/>
                <a:t>三</a:t>
              </a:r>
            </a:p>
            <a:p>
              <a:pPr algn="ctr" eaLnBrk="1" hangingPunct="1"/>
              <a:r>
                <a:rPr lang="zh-CN" altLang="en-US" sz="1600"/>
                <a:t>阶</a:t>
              </a:r>
            </a:p>
            <a:p>
              <a:pPr algn="ctr" eaLnBrk="1" hangingPunct="1"/>
              <a:r>
                <a:rPr lang="zh-CN" altLang="en-US" sz="1600"/>
                <a:t>段</a:t>
              </a:r>
            </a:p>
          </p:txBody>
        </p:sp>
        <p:sp>
          <p:nvSpPr>
            <p:cNvPr id="110611" name="Rectangle 45"/>
            <p:cNvSpPr>
              <a:spLocks noChangeArrowheads="1"/>
            </p:cNvSpPr>
            <p:nvPr/>
          </p:nvSpPr>
          <p:spPr bwMode="auto">
            <a:xfrm>
              <a:off x="2928" y="2880"/>
              <a:ext cx="192" cy="100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t>第</a:t>
              </a:r>
            </a:p>
            <a:p>
              <a:pPr algn="ctr" eaLnBrk="1" hangingPunct="1"/>
              <a:r>
                <a:rPr lang="zh-CN" altLang="en-US" sz="1600"/>
                <a:t>四</a:t>
              </a:r>
            </a:p>
            <a:p>
              <a:pPr algn="ctr" eaLnBrk="1" hangingPunct="1"/>
              <a:r>
                <a:rPr lang="zh-CN" altLang="en-US" sz="1600"/>
                <a:t>阶</a:t>
              </a:r>
            </a:p>
            <a:p>
              <a:pPr algn="ctr" eaLnBrk="1" hangingPunct="1"/>
              <a:r>
                <a:rPr lang="zh-CN" altLang="en-US" sz="1600"/>
                <a:t>段</a:t>
              </a:r>
            </a:p>
          </p:txBody>
        </p:sp>
        <p:sp>
          <p:nvSpPr>
            <p:cNvPr id="110612" name="Rectangle 52"/>
            <p:cNvSpPr>
              <a:spLocks noChangeArrowheads="1"/>
            </p:cNvSpPr>
            <p:nvPr/>
          </p:nvSpPr>
          <p:spPr bwMode="auto">
            <a:xfrm>
              <a:off x="3456" y="1488"/>
              <a:ext cx="8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cs typeface="Times New Roman" panose="02020603050405020304" pitchFamily="18" charset="0"/>
                </a:rPr>
                <a:t>Client_certificate</a:t>
              </a:r>
              <a:r>
                <a:rPr kumimoji="1" lang="en-US" altLang="zh-CN" sz="1200"/>
                <a:t> </a:t>
              </a:r>
              <a:endParaRPr kumimoji="1" lang="en-US" altLang="zh-CN" sz="1200">
                <a:latin typeface="Times New Roman" panose="02020603050405020304" pitchFamily="18" charset="0"/>
              </a:endParaRPr>
            </a:p>
          </p:txBody>
        </p:sp>
        <p:sp>
          <p:nvSpPr>
            <p:cNvPr id="110613" name="Rectangle 53"/>
            <p:cNvSpPr>
              <a:spLocks noChangeArrowheads="1"/>
            </p:cNvSpPr>
            <p:nvPr/>
          </p:nvSpPr>
          <p:spPr bwMode="auto">
            <a:xfrm>
              <a:off x="3456" y="1920"/>
              <a:ext cx="10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cs typeface="Times New Roman" panose="02020603050405020304" pitchFamily="18" charset="0"/>
                </a:rPr>
                <a:t>Client_key_exchange</a:t>
              </a:r>
              <a:r>
                <a:rPr kumimoji="1" lang="en-US" altLang="zh-CN" sz="1200"/>
                <a:t> </a:t>
              </a:r>
              <a:endParaRPr kumimoji="1" lang="en-US" altLang="zh-CN" sz="1200">
                <a:latin typeface="Times New Roman" panose="02020603050405020304" pitchFamily="18" charset="0"/>
              </a:endParaRPr>
            </a:p>
          </p:txBody>
        </p:sp>
        <p:sp>
          <p:nvSpPr>
            <p:cNvPr id="110614" name="Rectangle 54"/>
            <p:cNvSpPr>
              <a:spLocks noChangeArrowheads="1"/>
            </p:cNvSpPr>
            <p:nvPr/>
          </p:nvSpPr>
          <p:spPr bwMode="auto">
            <a:xfrm>
              <a:off x="3456" y="2256"/>
              <a:ext cx="9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cs typeface="Times New Roman" panose="02020603050405020304" pitchFamily="18" charset="0"/>
                </a:rPr>
                <a:t>Certificate_Verify</a:t>
              </a:r>
              <a:r>
                <a:rPr kumimoji="1" lang="en-US" altLang="zh-CN" sz="1200"/>
                <a:t> </a:t>
              </a:r>
              <a:endParaRPr kumimoji="1" lang="en-US" altLang="zh-CN" sz="1200">
                <a:latin typeface="Times New Roman" panose="02020603050405020304" pitchFamily="18" charset="0"/>
              </a:endParaRPr>
            </a:p>
          </p:txBody>
        </p:sp>
        <p:sp>
          <p:nvSpPr>
            <p:cNvPr id="110615" name="Line 55"/>
            <p:cNvSpPr>
              <a:spLocks noChangeShapeType="1"/>
            </p:cNvSpPr>
            <p:nvPr/>
          </p:nvSpPr>
          <p:spPr bwMode="auto">
            <a:xfrm flipV="1">
              <a:off x="3360" y="2928"/>
              <a:ext cx="13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16" name="Line 56"/>
            <p:cNvSpPr>
              <a:spLocks noChangeShapeType="1"/>
            </p:cNvSpPr>
            <p:nvPr/>
          </p:nvSpPr>
          <p:spPr bwMode="auto">
            <a:xfrm flipV="1">
              <a:off x="3360" y="3216"/>
              <a:ext cx="13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17" name="Rectangle 57"/>
            <p:cNvSpPr>
              <a:spLocks noChangeArrowheads="1"/>
            </p:cNvSpPr>
            <p:nvPr/>
          </p:nvSpPr>
          <p:spPr bwMode="auto">
            <a:xfrm>
              <a:off x="3456" y="2784"/>
              <a:ext cx="12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cs typeface="Times New Roman" panose="02020603050405020304" pitchFamily="18" charset="0"/>
                </a:rPr>
                <a:t>Change_cipher_spec</a:t>
              </a:r>
              <a:r>
                <a:rPr kumimoji="1" lang="en-US" altLang="zh-CN" sz="1200"/>
                <a:t> </a:t>
              </a:r>
              <a:endParaRPr kumimoji="1" lang="en-US" altLang="zh-CN" sz="1200">
                <a:latin typeface="Times New Roman" panose="02020603050405020304" pitchFamily="18" charset="0"/>
              </a:endParaRPr>
            </a:p>
          </p:txBody>
        </p:sp>
        <p:sp>
          <p:nvSpPr>
            <p:cNvPr id="110618" name="Rectangle 58"/>
            <p:cNvSpPr>
              <a:spLocks noChangeArrowheads="1"/>
            </p:cNvSpPr>
            <p:nvPr/>
          </p:nvSpPr>
          <p:spPr bwMode="auto">
            <a:xfrm>
              <a:off x="3456" y="3072"/>
              <a:ext cx="624"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a:latin typeface="Times New Roman" panose="02020603050405020304" pitchFamily="18" charset="0"/>
                  <a:cs typeface="Times New Roman" panose="02020603050405020304" pitchFamily="18" charset="0"/>
                </a:rPr>
                <a:t>Finished</a:t>
              </a:r>
              <a:r>
                <a:rPr kumimoji="1" lang="en-US" altLang="zh-CN" sz="1100"/>
                <a:t> </a:t>
              </a:r>
              <a:endParaRPr kumimoji="1" lang="en-US" altLang="zh-CN" sz="2400">
                <a:latin typeface="Times New Roman" panose="02020603050405020304" pitchFamily="18" charset="0"/>
              </a:endParaRPr>
            </a:p>
          </p:txBody>
        </p:sp>
        <p:sp>
          <p:nvSpPr>
            <p:cNvPr id="110619" name="Rectangle 59"/>
            <p:cNvSpPr>
              <a:spLocks noChangeArrowheads="1"/>
            </p:cNvSpPr>
            <p:nvPr/>
          </p:nvSpPr>
          <p:spPr bwMode="auto">
            <a:xfrm>
              <a:off x="3456" y="3360"/>
              <a:ext cx="12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a:latin typeface="Times New Roman" panose="02020603050405020304" pitchFamily="18" charset="0"/>
                  <a:cs typeface="Times New Roman" panose="02020603050405020304" pitchFamily="18" charset="0"/>
                </a:rPr>
                <a:t>Change_cipher_spec</a:t>
              </a:r>
              <a:r>
                <a:rPr kumimoji="1" lang="en-US" altLang="zh-CN" sz="1200"/>
                <a:t> </a:t>
              </a:r>
              <a:endParaRPr kumimoji="1" lang="en-US" altLang="zh-CN" sz="1200">
                <a:latin typeface="Times New Roman" panose="02020603050405020304" pitchFamily="18" charset="0"/>
              </a:endParaRPr>
            </a:p>
          </p:txBody>
        </p:sp>
        <p:sp>
          <p:nvSpPr>
            <p:cNvPr id="110620" name="Rectangle 60"/>
            <p:cNvSpPr>
              <a:spLocks noChangeArrowheads="1"/>
            </p:cNvSpPr>
            <p:nvPr/>
          </p:nvSpPr>
          <p:spPr bwMode="auto">
            <a:xfrm>
              <a:off x="3456" y="3676"/>
              <a:ext cx="624"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a:latin typeface="Times New Roman" panose="02020603050405020304" pitchFamily="18" charset="0"/>
                  <a:cs typeface="Times New Roman" panose="02020603050405020304" pitchFamily="18" charset="0"/>
                </a:rPr>
                <a:t>Finished</a:t>
              </a:r>
              <a:r>
                <a:rPr kumimoji="1" lang="en-US" altLang="zh-CN" sz="1100"/>
                <a:t> </a:t>
              </a:r>
              <a:endParaRPr kumimoji="1" lang="en-US" altLang="zh-CN" sz="2400">
                <a:latin typeface="Times New Roman" panose="02020603050405020304" pitchFamily="18" charset="0"/>
              </a:endParaRPr>
            </a:p>
          </p:txBody>
        </p:sp>
      </p:grpSp>
      <p:sp>
        <p:nvSpPr>
          <p:cNvPr id="52" name="Rectangle 2"/>
          <p:cNvSpPr>
            <a:spLocks noGrp="1" noChangeArrowheads="1"/>
          </p:cNvSpPr>
          <p:nvPr>
            <p:ph type="title"/>
          </p:nvPr>
        </p:nvSpPr>
        <p:spPr>
          <a:xfrm>
            <a:off x="457200" y="274638"/>
            <a:ext cx="8229600" cy="1143000"/>
          </a:xfrm>
        </p:spPr>
        <p:txBody>
          <a:bodyPr/>
          <a:lstStyle/>
          <a:p>
            <a:pPr eaLnBrk="1" hangingPunct="1"/>
            <a:r>
              <a:rPr lang="en-US" altLang="zh-CN" dirty="0"/>
              <a:t>11.5 </a:t>
            </a:r>
            <a:r>
              <a:rPr lang="zh-CN" altLang="en-US" dirty="0"/>
              <a:t>传输层安全协议</a:t>
            </a:r>
          </a:p>
        </p:txBody>
      </p:sp>
    </p:spTree>
    <p:extLst>
      <p:ext uri="{BB962C8B-B14F-4D97-AF65-F5344CB8AC3E}">
        <p14:creationId xmlns:p14="http://schemas.microsoft.com/office/powerpoint/2010/main" val="32850411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4"/>
          <p:cNvSpPr>
            <a:spLocks noGrp="1" noChangeArrowheads="1"/>
          </p:cNvSpPr>
          <p:nvPr>
            <p:ph type="title"/>
          </p:nvPr>
        </p:nvSpPr>
        <p:spPr>
          <a:xfrm>
            <a:off x="482600" y="-88900"/>
            <a:ext cx="7772400" cy="1143000"/>
          </a:xfrm>
          <a:noFill/>
        </p:spPr>
        <p:txBody>
          <a:bodyPr anchor="ctr"/>
          <a:lstStyle/>
          <a:p>
            <a:pPr eaLnBrk="1" hangingPunct="1"/>
            <a:r>
              <a:rPr lang="zh-CN" altLang="en-US" sz="3200" dirty="0"/>
              <a:t>握手协议定义的消息类型</a:t>
            </a:r>
            <a:r>
              <a:rPr lang="en-US" altLang="zh-CN" sz="3200" dirty="0"/>
              <a:t>(1)</a:t>
            </a:r>
          </a:p>
        </p:txBody>
      </p:sp>
      <p:graphicFrame>
        <p:nvGraphicFramePr>
          <p:cNvPr id="587819" name="Group 43"/>
          <p:cNvGraphicFramePr>
            <a:graphicFrameLocks noGrp="1"/>
          </p:cNvGraphicFramePr>
          <p:nvPr>
            <p:extLst>
              <p:ext uri="{D42A27DB-BD31-4B8C-83A1-F6EECF244321}">
                <p14:modId xmlns:p14="http://schemas.microsoft.com/office/powerpoint/2010/main" val="2949101774"/>
              </p:ext>
            </p:extLst>
          </p:nvPr>
        </p:nvGraphicFramePr>
        <p:xfrm>
          <a:off x="152400" y="1625600"/>
          <a:ext cx="8763000" cy="4032251"/>
        </p:xfrm>
        <a:graphic>
          <a:graphicData uri="http://schemas.openxmlformats.org/drawingml/2006/table">
            <a:tbl>
              <a:tblPr/>
              <a:tblGrid>
                <a:gridCol w="1563688">
                  <a:extLst>
                    <a:ext uri="{9D8B030D-6E8A-4147-A177-3AD203B41FA5}">
                      <a16:colId xmlns:a16="http://schemas.microsoft.com/office/drawing/2014/main" val="20000"/>
                    </a:ext>
                  </a:extLst>
                </a:gridCol>
                <a:gridCol w="5073650">
                  <a:extLst>
                    <a:ext uri="{9D8B030D-6E8A-4147-A177-3AD203B41FA5}">
                      <a16:colId xmlns:a16="http://schemas.microsoft.com/office/drawing/2014/main" val="20001"/>
                    </a:ext>
                  </a:extLst>
                </a:gridCol>
                <a:gridCol w="2125662">
                  <a:extLst>
                    <a:ext uri="{9D8B030D-6E8A-4147-A177-3AD203B41FA5}">
                      <a16:colId xmlns:a16="http://schemas.microsoft.com/office/drawing/2014/main" val="20002"/>
                    </a:ext>
                  </a:extLst>
                </a:gridCol>
              </a:tblGrid>
              <a:tr h="317525">
                <a:tc>
                  <a:txBody>
                    <a:bodyPr/>
                    <a:lstStyle/>
                    <a:p>
                      <a:pPr marL="342900" marR="0" lvl="0" indent="-342900" algn="ctr"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Tahoma" pitchFamily="34" charset="0"/>
                          <a:ea typeface="宋体" pitchFamily="2" charset="-122"/>
                          <a:cs typeface="Times New Roman" pitchFamily="18" charset="0"/>
                        </a:rPr>
                        <a:t>消息类型</a:t>
                      </a:r>
                      <a:endParaRPr kumimoji="0" lang="zh-CN" altLang="en-US" sz="1400" b="0" i="0" u="none" strike="noStrike" cap="none" normalizeH="0" baseline="0">
                        <a:ln>
                          <a:noFill/>
                        </a:ln>
                        <a:solidFill>
                          <a:schemeClr val="tx1"/>
                        </a:solidFill>
                        <a:effectLst/>
                        <a:latin typeface="Tahoma"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Tahoma" pitchFamily="34" charset="0"/>
                          <a:ea typeface="宋体" pitchFamily="2" charset="-122"/>
                          <a:cs typeface="Times New Roman" pitchFamily="18" charset="0"/>
                        </a:rPr>
                        <a:t>说明</a:t>
                      </a:r>
                      <a:endParaRPr kumimoji="0" lang="zh-CN" altLang="en-US" sz="1400" b="0" i="0" u="none" strike="noStrike" cap="none" normalizeH="0" baseline="0" dirty="0">
                        <a:ln>
                          <a:noFill/>
                        </a:ln>
                        <a:solidFill>
                          <a:schemeClr val="tx1"/>
                        </a:solidFill>
                        <a:effectLst/>
                        <a:latin typeface="Tahoma"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Tahoma" pitchFamily="34" charset="0"/>
                          <a:ea typeface="宋体" pitchFamily="2" charset="-122"/>
                          <a:cs typeface="Times New Roman" pitchFamily="18" charset="0"/>
                        </a:rPr>
                        <a:t>参数</a:t>
                      </a:r>
                      <a:endParaRPr kumimoji="0" lang="zh-CN" altLang="en-US" sz="1400" b="0" i="0" u="none" strike="noStrike" cap="none" normalizeH="0" baseline="0">
                        <a:ln>
                          <a:noFill/>
                        </a:ln>
                        <a:solidFill>
                          <a:schemeClr val="tx1"/>
                        </a:solidFill>
                        <a:effectLst/>
                        <a:latin typeface="Tahoma"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25565">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Tahoma" pitchFamily="34" charset="0"/>
                          <a:ea typeface="宋体" pitchFamily="2" charset="-122"/>
                        </a:rPr>
                        <a:t>hello_request</a:t>
                      </a:r>
                    </a:p>
                  </a:txBody>
                  <a:tcPr marT="45724" marB="45724"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Tahoma" pitchFamily="34" charset="0"/>
                          <a:ea typeface="宋体" pitchFamily="2" charset="-122"/>
                        </a:rPr>
                        <a:t>握手请求，服务器可在任何时候向客户端发送该消息。若客户端正在进行握手过程就可忽略该消息。否则客户端发送</a:t>
                      </a:r>
                      <a:r>
                        <a:rPr kumimoji="0" lang="en-US" altLang="zh-CN" sz="1400" b="0" i="0" u="none" strike="noStrike" cap="none" normalizeH="0" baseline="0">
                          <a:ln>
                            <a:noFill/>
                          </a:ln>
                          <a:solidFill>
                            <a:schemeClr val="tx1"/>
                          </a:solidFill>
                          <a:effectLst/>
                          <a:latin typeface="Tahoma" pitchFamily="34" charset="0"/>
                          <a:ea typeface="宋体" pitchFamily="2" charset="-122"/>
                        </a:rPr>
                        <a:t>cleint_hello</a:t>
                      </a:r>
                      <a:r>
                        <a:rPr kumimoji="0" lang="zh-CN" altLang="en-US" sz="1400" b="0" i="0" u="none" strike="noStrike" cap="none" normalizeH="0" baseline="0">
                          <a:ln>
                            <a:noFill/>
                          </a:ln>
                          <a:solidFill>
                            <a:schemeClr val="tx1"/>
                          </a:solidFill>
                          <a:effectLst/>
                          <a:latin typeface="Tahoma" pitchFamily="34" charset="0"/>
                          <a:ea typeface="宋体" pitchFamily="2" charset="-122"/>
                        </a:rPr>
                        <a:t>消息，启动握手过程</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Tahoma" pitchFamily="34" charset="0"/>
                          <a:ea typeface="宋体" pitchFamily="2" charset="-122"/>
                        </a:rPr>
                        <a:t>无</a:t>
                      </a:r>
                    </a:p>
                  </a:txBody>
                  <a:tcPr marT="45724" marB="45724"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11277">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Tahoma" pitchFamily="34" charset="0"/>
                          <a:ea typeface="宋体" pitchFamily="2" charset="-122"/>
                        </a:rPr>
                        <a:t>client_hello</a:t>
                      </a:r>
                    </a:p>
                  </a:txBody>
                  <a:tcPr marT="45724" marB="45724"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Tahoma" pitchFamily="34" charset="0"/>
                          <a:ea typeface="宋体" pitchFamily="2" charset="-122"/>
                        </a:rPr>
                        <a:t>客户启动握手请求，该消息时当客户第一次连接服务器时向服务器发送的第一条消息。该消息中包括了客户端支持的各种算法。若服务器端不能支持，则本次会话可能失败。</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Tahoma" pitchFamily="34" charset="0"/>
                          <a:ea typeface="宋体" pitchFamily="2" charset="-122"/>
                        </a:rPr>
                        <a:t>版本、随机数、会话</a:t>
                      </a:r>
                      <a:r>
                        <a:rPr kumimoji="0" lang="en-US" altLang="zh-CN" sz="1400" b="0" i="0" u="none" strike="noStrike" cap="none" normalizeH="0" baseline="0">
                          <a:ln>
                            <a:noFill/>
                          </a:ln>
                          <a:solidFill>
                            <a:schemeClr val="tx1"/>
                          </a:solidFill>
                          <a:effectLst/>
                          <a:latin typeface="Tahoma" pitchFamily="34" charset="0"/>
                          <a:ea typeface="宋体" pitchFamily="2" charset="-122"/>
                        </a:rPr>
                        <a:t>ID</a:t>
                      </a:r>
                      <a:r>
                        <a:rPr kumimoji="0" lang="zh-CN" altLang="en-US" sz="1400" b="0" i="0" u="none" strike="noStrike" cap="none" normalizeH="0" baseline="0">
                          <a:ln>
                            <a:noFill/>
                          </a:ln>
                          <a:solidFill>
                            <a:schemeClr val="tx1"/>
                          </a:solidFill>
                          <a:effectLst/>
                          <a:latin typeface="Tahoma" pitchFamily="34" charset="0"/>
                          <a:ea typeface="宋体" pitchFamily="2" charset="-122"/>
                        </a:rPr>
                        <a:t>、密文族、压缩方法</a:t>
                      </a:r>
                    </a:p>
                  </a:txBody>
                  <a:tcPr marT="45724" marB="45724"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60473">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Tahoma" pitchFamily="34" charset="0"/>
                          <a:ea typeface="宋体" pitchFamily="2" charset="-122"/>
                        </a:rPr>
                        <a:t>server_hello </a:t>
                      </a:r>
                    </a:p>
                  </a:txBody>
                  <a:tcPr marT="45724" marB="45724"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Tahoma" pitchFamily="34" charset="0"/>
                          <a:ea typeface="宋体" pitchFamily="2" charset="-122"/>
                        </a:rPr>
                        <a:t>其结构与</a:t>
                      </a:r>
                      <a:r>
                        <a:rPr kumimoji="0" lang="en-US" altLang="zh-CN" sz="1400" b="0" i="0" u="none" strike="noStrike" cap="none" normalizeH="0" baseline="0">
                          <a:ln>
                            <a:noFill/>
                          </a:ln>
                          <a:solidFill>
                            <a:schemeClr val="tx1"/>
                          </a:solidFill>
                          <a:effectLst/>
                          <a:latin typeface="Tahoma" pitchFamily="34" charset="0"/>
                          <a:ea typeface="宋体" pitchFamily="2" charset="-122"/>
                        </a:rPr>
                        <a:t>client_hello</a:t>
                      </a:r>
                      <a:r>
                        <a:rPr kumimoji="0" lang="zh-CN" altLang="en-US" sz="1400" b="0" i="0" u="none" strike="noStrike" cap="none" normalizeH="0" baseline="0">
                          <a:ln>
                            <a:noFill/>
                          </a:ln>
                          <a:solidFill>
                            <a:schemeClr val="tx1"/>
                          </a:solidFill>
                          <a:effectLst/>
                          <a:latin typeface="Tahoma" pitchFamily="34" charset="0"/>
                          <a:ea typeface="宋体" pitchFamily="2" charset="-122"/>
                        </a:rPr>
                        <a:t>消息，该消息是服务器对客户端</a:t>
                      </a:r>
                      <a:r>
                        <a:rPr kumimoji="0" lang="en-US" altLang="zh-CN" sz="1400" b="0" i="0" u="none" strike="noStrike" cap="none" normalizeH="0" baseline="0">
                          <a:ln>
                            <a:noFill/>
                          </a:ln>
                          <a:solidFill>
                            <a:schemeClr val="tx1"/>
                          </a:solidFill>
                          <a:effectLst/>
                          <a:latin typeface="Tahoma" pitchFamily="34" charset="0"/>
                          <a:ea typeface="宋体" pitchFamily="2" charset="-122"/>
                        </a:rPr>
                        <a:t>client_hello</a:t>
                      </a:r>
                      <a:r>
                        <a:rPr kumimoji="0" lang="zh-CN" altLang="en-US" sz="1400" b="0" i="0" u="none" strike="noStrike" cap="none" normalizeH="0" baseline="0">
                          <a:ln>
                            <a:noFill/>
                          </a:ln>
                          <a:solidFill>
                            <a:schemeClr val="tx1"/>
                          </a:solidFill>
                          <a:effectLst/>
                          <a:latin typeface="Tahoma" pitchFamily="34" charset="0"/>
                          <a:ea typeface="宋体" pitchFamily="2" charset="-122"/>
                        </a:rPr>
                        <a:t>消息的恢复。</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Tahoma" pitchFamily="34" charset="0"/>
                          <a:ea typeface="宋体" pitchFamily="2" charset="-122"/>
                        </a:rPr>
                        <a:t>版本、随机数、会话</a:t>
                      </a:r>
                      <a:r>
                        <a:rPr kumimoji="0" lang="en-US" altLang="zh-CN" sz="1400" b="0" i="0" u="none" strike="noStrike" cap="none" normalizeH="0" baseline="0">
                          <a:ln>
                            <a:noFill/>
                          </a:ln>
                          <a:solidFill>
                            <a:schemeClr val="tx1"/>
                          </a:solidFill>
                          <a:effectLst/>
                          <a:latin typeface="Tahoma" pitchFamily="34" charset="0"/>
                          <a:ea typeface="宋体" pitchFamily="2" charset="-122"/>
                        </a:rPr>
                        <a:t>ID</a:t>
                      </a:r>
                      <a:r>
                        <a:rPr kumimoji="0" lang="zh-CN" altLang="en-US" sz="1400" b="0" i="0" u="none" strike="noStrike" cap="none" normalizeH="0" baseline="0">
                          <a:ln>
                            <a:noFill/>
                          </a:ln>
                          <a:solidFill>
                            <a:schemeClr val="tx1"/>
                          </a:solidFill>
                          <a:effectLst/>
                          <a:latin typeface="Tahoma" pitchFamily="34" charset="0"/>
                          <a:ea typeface="宋体" pitchFamily="2" charset="-122"/>
                        </a:rPr>
                        <a:t>、密文族、压缩方法</a:t>
                      </a:r>
                    </a:p>
                  </a:txBody>
                  <a:tcPr marT="45724" marB="45724"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31577">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Tahoma" pitchFamily="34" charset="0"/>
                          <a:ea typeface="宋体" pitchFamily="2" charset="-122"/>
                        </a:rPr>
                        <a:t>server_certificate</a:t>
                      </a:r>
                    </a:p>
                  </a:txBody>
                  <a:tcPr marT="45724" marB="45724"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Tahoma" pitchFamily="34" charset="0"/>
                          <a:ea typeface="宋体" pitchFamily="2" charset="-122"/>
                        </a:rPr>
                        <a:t>服务器提供的证书。如果客户要求对服务器进行认证，则服务器在发送</a:t>
                      </a:r>
                      <a:r>
                        <a:rPr kumimoji="0" lang="en-US" altLang="zh-CN" sz="1400" b="0" i="0" u="none" strike="noStrike" cap="none" normalizeH="0" baseline="0">
                          <a:ln>
                            <a:noFill/>
                          </a:ln>
                          <a:solidFill>
                            <a:schemeClr val="tx1"/>
                          </a:solidFill>
                          <a:effectLst/>
                          <a:latin typeface="Tahoma" pitchFamily="34" charset="0"/>
                          <a:ea typeface="宋体" pitchFamily="2" charset="-122"/>
                        </a:rPr>
                        <a:t>server_hello</a:t>
                      </a:r>
                      <a:r>
                        <a:rPr kumimoji="0" lang="zh-CN" altLang="en-US" sz="1400" b="0" i="0" u="none" strike="noStrike" cap="none" normalizeH="0" baseline="0">
                          <a:ln>
                            <a:noFill/>
                          </a:ln>
                          <a:solidFill>
                            <a:schemeClr val="tx1"/>
                          </a:solidFill>
                          <a:effectLst/>
                          <a:latin typeface="Tahoma" pitchFamily="34" charset="0"/>
                          <a:ea typeface="宋体" pitchFamily="2" charset="-122"/>
                        </a:rPr>
                        <a:t>消息后，向客户端发送该消息。证书的类型一般是</a:t>
                      </a:r>
                      <a:r>
                        <a:rPr kumimoji="0" lang="en-US" altLang="zh-CN" sz="1400" b="0" i="0" u="none" strike="noStrike" cap="none" normalizeH="0" baseline="0">
                          <a:ln>
                            <a:noFill/>
                          </a:ln>
                          <a:solidFill>
                            <a:schemeClr val="tx1"/>
                          </a:solidFill>
                          <a:effectLst/>
                          <a:latin typeface="Tahoma" pitchFamily="34" charset="0"/>
                          <a:ea typeface="宋体" pitchFamily="2" charset="-122"/>
                        </a:rPr>
                        <a:t>X.509v3</a:t>
                      </a:r>
                      <a:r>
                        <a:rPr kumimoji="0" lang="zh-CN" altLang="en-US" sz="1400" b="0" i="0" u="none" strike="noStrike" cap="none" normalizeH="0" baseline="0">
                          <a:ln>
                            <a:noFill/>
                          </a:ln>
                          <a:solidFill>
                            <a:schemeClr val="tx1"/>
                          </a:solidFill>
                          <a:effectLst/>
                          <a:latin typeface="Tahoma" pitchFamily="34" charset="0"/>
                          <a:ea typeface="宋体" pitchFamily="2" charset="-122"/>
                        </a:rPr>
                        <a:t>。</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Tahoma" pitchFamily="34" charset="0"/>
                          <a:ea typeface="宋体" pitchFamily="2" charset="-122"/>
                        </a:rPr>
                        <a:t>X</a:t>
                      </a:r>
                      <a:r>
                        <a:rPr kumimoji="0" lang="zh-CN" altLang="en-US" sz="1400" b="0" i="0" u="none" strike="noStrike" cap="none" normalizeH="0" baseline="0">
                          <a:ln>
                            <a:noFill/>
                          </a:ln>
                          <a:solidFill>
                            <a:schemeClr val="tx1"/>
                          </a:solidFill>
                          <a:effectLst/>
                          <a:latin typeface="Tahoma" pitchFamily="34" charset="0"/>
                          <a:ea typeface="宋体" pitchFamily="2" charset="-122"/>
                        </a:rPr>
                        <a:t>．</a:t>
                      </a:r>
                      <a:r>
                        <a:rPr kumimoji="0" lang="en-US" altLang="zh-CN" sz="1400" b="0" i="0" u="none" strike="noStrike" cap="none" normalizeH="0" baseline="0">
                          <a:ln>
                            <a:noFill/>
                          </a:ln>
                          <a:solidFill>
                            <a:schemeClr val="tx1"/>
                          </a:solidFill>
                          <a:effectLst/>
                          <a:latin typeface="Tahoma" pitchFamily="34" charset="0"/>
                          <a:ea typeface="宋体" pitchFamily="2" charset="-122"/>
                        </a:rPr>
                        <a:t>509v3</a:t>
                      </a:r>
                      <a:r>
                        <a:rPr kumimoji="0" lang="zh-CN" altLang="en-US" sz="1400" b="0" i="0" u="none" strike="noStrike" cap="none" normalizeH="0" baseline="0">
                          <a:ln>
                            <a:noFill/>
                          </a:ln>
                          <a:solidFill>
                            <a:schemeClr val="tx1"/>
                          </a:solidFill>
                          <a:effectLst/>
                          <a:latin typeface="Tahoma" pitchFamily="34" charset="0"/>
                          <a:ea typeface="宋体" pitchFamily="2" charset="-122"/>
                        </a:rPr>
                        <a:t>证书链</a:t>
                      </a:r>
                    </a:p>
                  </a:txBody>
                  <a:tcPr marT="45724" marB="45724"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85834">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Tahoma" pitchFamily="34" charset="0"/>
                          <a:ea typeface="宋体" pitchFamily="2" charset="-122"/>
                        </a:rPr>
                        <a:t>server_key_exchange </a:t>
                      </a:r>
                    </a:p>
                  </a:txBody>
                  <a:tcPr marT="45724" marB="45724"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Tahoma" pitchFamily="34" charset="0"/>
                          <a:ea typeface="宋体" pitchFamily="2" charset="-122"/>
                        </a:rPr>
                        <a:t>服务器密钥交换。当服务器不使用证书，或其证书中仅提供签名而不提供密钥时，需要使用本消息来交换密钥。</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Tahoma" pitchFamily="34" charset="0"/>
                          <a:ea typeface="宋体" pitchFamily="2" charset="-122"/>
                        </a:rPr>
                        <a:t>参数、签名</a:t>
                      </a:r>
                    </a:p>
                  </a:txBody>
                  <a:tcPr marT="45724" marB="45724"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358287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4"/>
          <p:cNvSpPr>
            <a:spLocks noGrp="1" noChangeArrowheads="1"/>
          </p:cNvSpPr>
          <p:nvPr>
            <p:ph type="title"/>
          </p:nvPr>
        </p:nvSpPr>
        <p:spPr>
          <a:xfrm>
            <a:off x="668337" y="266700"/>
            <a:ext cx="7772400" cy="731838"/>
          </a:xfrm>
          <a:noFill/>
        </p:spPr>
        <p:txBody>
          <a:bodyPr anchor="ctr"/>
          <a:lstStyle/>
          <a:p>
            <a:pPr eaLnBrk="1" hangingPunct="1"/>
            <a:r>
              <a:rPr lang="zh-CN" altLang="en-US" sz="3200" dirty="0"/>
              <a:t>握手协议定义的消息类型</a:t>
            </a:r>
            <a:r>
              <a:rPr lang="en-US" altLang="zh-CN" sz="3200" dirty="0"/>
              <a:t>(2)</a:t>
            </a:r>
          </a:p>
        </p:txBody>
      </p:sp>
      <p:graphicFrame>
        <p:nvGraphicFramePr>
          <p:cNvPr id="588841" name="Group 41"/>
          <p:cNvGraphicFramePr>
            <a:graphicFrameLocks noGrp="1"/>
          </p:cNvGraphicFramePr>
          <p:nvPr/>
        </p:nvGraphicFramePr>
        <p:xfrm>
          <a:off x="269875" y="2057400"/>
          <a:ext cx="8569325" cy="4343401"/>
        </p:xfrm>
        <a:graphic>
          <a:graphicData uri="http://schemas.openxmlformats.org/drawingml/2006/table">
            <a:tbl>
              <a:tblPr/>
              <a:tblGrid>
                <a:gridCol w="1949450">
                  <a:extLst>
                    <a:ext uri="{9D8B030D-6E8A-4147-A177-3AD203B41FA5}">
                      <a16:colId xmlns:a16="http://schemas.microsoft.com/office/drawing/2014/main" val="20000"/>
                    </a:ext>
                  </a:extLst>
                </a:gridCol>
                <a:gridCol w="5467350">
                  <a:extLst>
                    <a:ext uri="{9D8B030D-6E8A-4147-A177-3AD203B41FA5}">
                      <a16:colId xmlns:a16="http://schemas.microsoft.com/office/drawing/2014/main" val="20001"/>
                    </a:ext>
                  </a:extLst>
                </a:gridCol>
                <a:gridCol w="1152525">
                  <a:extLst>
                    <a:ext uri="{9D8B030D-6E8A-4147-A177-3AD203B41FA5}">
                      <a16:colId xmlns:a16="http://schemas.microsoft.com/office/drawing/2014/main" val="20002"/>
                    </a:ext>
                  </a:extLst>
                </a:gridCol>
              </a:tblGrid>
              <a:tr h="404813">
                <a:tc>
                  <a:txBody>
                    <a:bodyPr/>
                    <a:lstStyle/>
                    <a:p>
                      <a:pPr marL="342900" marR="0" lvl="0" indent="-342900" algn="ctr"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Tahoma" pitchFamily="34" charset="0"/>
                          <a:ea typeface="宋体" pitchFamily="2" charset="-122"/>
                          <a:cs typeface="Times New Roman" pitchFamily="18" charset="0"/>
                        </a:rPr>
                        <a:t>消息类型</a:t>
                      </a:r>
                      <a:endParaRPr kumimoji="0" lang="zh-CN" altLang="en-US" sz="1400" b="0" i="0" u="none" strike="noStrike" cap="none" normalizeH="0" baseline="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Tahoma" pitchFamily="34" charset="0"/>
                          <a:ea typeface="宋体" pitchFamily="2" charset="-122"/>
                          <a:cs typeface="Times New Roman" pitchFamily="18" charset="0"/>
                        </a:rPr>
                        <a:t>说明</a:t>
                      </a:r>
                      <a:endParaRPr kumimoji="0" lang="zh-CN" altLang="en-US" sz="1400" b="0" i="0" u="none" strike="noStrike" cap="none" normalizeH="0" baseline="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Tahoma" pitchFamily="34" charset="0"/>
                          <a:ea typeface="宋体" pitchFamily="2" charset="-122"/>
                          <a:cs typeface="Times New Roman" pitchFamily="18" charset="0"/>
                        </a:rPr>
                        <a:t>参数</a:t>
                      </a:r>
                      <a:endParaRPr kumimoji="0" lang="zh-CN" altLang="en-US" sz="1400" b="0" i="0" u="none" strike="noStrike" cap="none" normalizeH="0" baseline="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7025">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Tahoma" pitchFamily="34" charset="0"/>
                          <a:ea typeface="宋体" pitchFamily="2" charset="-122"/>
                        </a:rPr>
                        <a:t>certificate_request</a:t>
                      </a:r>
                    </a:p>
                  </a:txBody>
                  <a:tcP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Tahoma" pitchFamily="34" charset="0"/>
                          <a:ea typeface="宋体" pitchFamily="2" charset="-122"/>
                        </a:rPr>
                        <a:t>用于服务器向客户端要求一个客户证书。</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Tahoma" pitchFamily="34" charset="0"/>
                          <a:ea typeface="宋体" pitchFamily="2" charset="-122"/>
                        </a:rPr>
                        <a:t>类型、授权</a:t>
                      </a:r>
                    </a:p>
                  </a:txBody>
                  <a:tcP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46125">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Tahoma" pitchFamily="34" charset="0"/>
                          <a:ea typeface="宋体" pitchFamily="2" charset="-122"/>
                        </a:rPr>
                        <a:t>server_hello_done </a:t>
                      </a:r>
                    </a:p>
                  </a:txBody>
                  <a:tcP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Tahoma" pitchFamily="34" charset="0"/>
                          <a:ea typeface="宋体" pitchFamily="2" charset="-122"/>
                        </a:rPr>
                        <a:t>该消息表明服务器端的握手请求报文已经发送完毕，正在等待客户端的响应。客户端在收到该消息时，将检查服务器提供的证书及其他参数是否是有效、可以接受的。</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Tahoma" pitchFamily="34" charset="0"/>
                          <a:ea typeface="宋体" pitchFamily="2" charset="-122"/>
                        </a:rPr>
                        <a:t>无</a:t>
                      </a:r>
                    </a:p>
                  </a:txBody>
                  <a:tcP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219199">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Tahoma" pitchFamily="34" charset="0"/>
                          <a:ea typeface="宋体" pitchFamily="2" charset="-122"/>
                        </a:rPr>
                        <a:t>client_certificate</a:t>
                      </a:r>
                    </a:p>
                  </a:txBody>
                  <a:tcP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Tahoma" pitchFamily="34" charset="0"/>
                          <a:ea typeface="宋体" pitchFamily="2" charset="-122"/>
                        </a:rPr>
                        <a:t>客户端对服务器</a:t>
                      </a:r>
                      <a:r>
                        <a:rPr kumimoji="0" lang="en-US" altLang="zh-CN" sz="1400" b="0" i="0" u="none" strike="noStrike" cap="none" normalizeH="0" baseline="0">
                          <a:ln>
                            <a:noFill/>
                          </a:ln>
                          <a:solidFill>
                            <a:schemeClr val="tx1"/>
                          </a:solidFill>
                          <a:effectLst/>
                          <a:latin typeface="Tahoma" pitchFamily="34" charset="0"/>
                          <a:ea typeface="宋体" pitchFamily="2" charset="-122"/>
                        </a:rPr>
                        <a:t>certificate_request</a:t>
                      </a:r>
                      <a:r>
                        <a:rPr kumimoji="0" lang="zh-CN" altLang="en-US" sz="1400" b="0" i="0" u="none" strike="noStrike" cap="none" normalizeH="0" baseline="0">
                          <a:ln>
                            <a:noFill/>
                          </a:ln>
                          <a:solidFill>
                            <a:schemeClr val="tx1"/>
                          </a:solidFill>
                          <a:effectLst/>
                          <a:latin typeface="Tahoma" pitchFamily="34" charset="0"/>
                          <a:ea typeface="宋体" pitchFamily="2" charset="-122"/>
                        </a:rPr>
                        <a:t>消息的响应，只有在服务器端要求客户证书的时候使用。一般该消息是客户端收到</a:t>
                      </a:r>
                      <a:r>
                        <a:rPr kumimoji="0" lang="en-US" altLang="zh-CN" sz="1400" b="0" i="0" u="none" strike="noStrike" cap="none" normalizeH="0" baseline="0">
                          <a:ln>
                            <a:noFill/>
                          </a:ln>
                          <a:solidFill>
                            <a:schemeClr val="tx1"/>
                          </a:solidFill>
                          <a:effectLst/>
                          <a:latin typeface="Tahoma" pitchFamily="34" charset="0"/>
                          <a:ea typeface="宋体" pitchFamily="2" charset="-122"/>
                        </a:rPr>
                        <a:t>server_hello_done</a:t>
                      </a:r>
                      <a:r>
                        <a:rPr kumimoji="0" lang="zh-CN" altLang="en-US" sz="1400" b="0" i="0" u="none" strike="noStrike" cap="none" normalizeH="0" baseline="0">
                          <a:ln>
                            <a:noFill/>
                          </a:ln>
                          <a:solidFill>
                            <a:schemeClr val="tx1"/>
                          </a:solidFill>
                          <a:effectLst/>
                          <a:latin typeface="Tahoma" pitchFamily="34" charset="0"/>
                          <a:ea typeface="宋体" pitchFamily="2" charset="-122"/>
                        </a:rPr>
                        <a:t>消息后所发送的第一条消息。若客户端没有合适的证书，则向服务器端发送</a:t>
                      </a:r>
                      <a:r>
                        <a:rPr kumimoji="0" lang="en-US" altLang="zh-CN" sz="1400" b="0" i="0" u="none" strike="noStrike" cap="none" normalizeH="0" baseline="0">
                          <a:ln>
                            <a:noFill/>
                          </a:ln>
                          <a:solidFill>
                            <a:schemeClr val="tx1"/>
                          </a:solidFill>
                          <a:effectLst/>
                          <a:latin typeface="Tahoma" pitchFamily="34" charset="0"/>
                          <a:ea typeface="宋体" pitchFamily="2" charset="-122"/>
                        </a:rPr>
                        <a:t>no_certificate</a:t>
                      </a:r>
                      <a:r>
                        <a:rPr kumimoji="0" lang="zh-CN" altLang="en-US" sz="1400" b="0" i="0" u="none" strike="noStrike" cap="none" normalizeH="0" baseline="0">
                          <a:ln>
                            <a:noFill/>
                          </a:ln>
                          <a:solidFill>
                            <a:schemeClr val="tx1"/>
                          </a:solidFill>
                          <a:effectLst/>
                          <a:latin typeface="Tahoma" pitchFamily="34" charset="0"/>
                          <a:ea typeface="宋体" pitchFamily="2" charset="-122"/>
                        </a:rPr>
                        <a:t>的告警消息（无证书可能导致握手失败）</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Tahoma" pitchFamily="34" charset="0"/>
                          <a:ea typeface="宋体" pitchFamily="2" charset="-122"/>
                        </a:rPr>
                        <a:t>X</a:t>
                      </a:r>
                      <a:r>
                        <a:rPr kumimoji="0" lang="zh-CN" altLang="en-US" sz="1400" b="0" i="0" u="none" strike="noStrike" cap="none" normalizeH="0" baseline="0">
                          <a:ln>
                            <a:noFill/>
                          </a:ln>
                          <a:solidFill>
                            <a:schemeClr val="tx1"/>
                          </a:solidFill>
                          <a:effectLst/>
                          <a:latin typeface="Tahoma" pitchFamily="34" charset="0"/>
                          <a:ea typeface="宋体" pitchFamily="2" charset="-122"/>
                        </a:rPr>
                        <a:t>．</a:t>
                      </a:r>
                      <a:r>
                        <a:rPr kumimoji="0" lang="en-US" altLang="zh-CN" sz="1400" b="0" i="0" u="none" strike="noStrike" cap="none" normalizeH="0" baseline="0">
                          <a:ln>
                            <a:noFill/>
                          </a:ln>
                          <a:solidFill>
                            <a:schemeClr val="tx1"/>
                          </a:solidFill>
                          <a:effectLst/>
                          <a:latin typeface="Tahoma" pitchFamily="34" charset="0"/>
                          <a:ea typeface="宋体" pitchFamily="2" charset="-122"/>
                        </a:rPr>
                        <a:t>509v3</a:t>
                      </a:r>
                      <a:r>
                        <a:rPr kumimoji="0" lang="zh-CN" altLang="en-US" sz="1400" b="0" i="0" u="none" strike="noStrike" cap="none" normalizeH="0" baseline="0">
                          <a:ln>
                            <a:noFill/>
                          </a:ln>
                          <a:solidFill>
                            <a:schemeClr val="tx1"/>
                          </a:solidFill>
                          <a:effectLst/>
                          <a:latin typeface="Tahoma" pitchFamily="34" charset="0"/>
                          <a:ea typeface="宋体" pitchFamily="2" charset="-122"/>
                        </a:rPr>
                        <a:t>证书链</a:t>
                      </a:r>
                    </a:p>
                  </a:txBody>
                  <a:tcP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76263">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Tahoma" pitchFamily="34" charset="0"/>
                          <a:ea typeface="宋体" pitchFamily="2" charset="-122"/>
                        </a:rPr>
                        <a:t>client_key_exchange</a:t>
                      </a:r>
                    </a:p>
                  </a:txBody>
                  <a:tcP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Tahoma" pitchFamily="34" charset="0"/>
                          <a:ea typeface="宋体" pitchFamily="2" charset="-122"/>
                        </a:rPr>
                        <a:t>客户密钥交换。当客户不使用证书，或其证书中仅提供签名而不提供密钥时，需要使用本消息来交换密钥。</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Tahoma" pitchFamily="34" charset="0"/>
                          <a:ea typeface="宋体" pitchFamily="2" charset="-122"/>
                        </a:rPr>
                        <a:t>参数、签名</a:t>
                      </a:r>
                    </a:p>
                  </a:txBody>
                  <a:tcP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5438">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Tahoma" pitchFamily="34" charset="0"/>
                          <a:ea typeface="宋体" pitchFamily="2" charset="-122"/>
                        </a:rPr>
                        <a:t>certificate_verify</a:t>
                      </a:r>
                    </a:p>
                  </a:txBody>
                  <a:tcP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Tahoma" pitchFamily="34" charset="0"/>
                          <a:ea typeface="宋体" pitchFamily="2" charset="-122"/>
                        </a:rPr>
                        <a:t>该消息用于向服务器提供对客户证书的验证。</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Tahoma" pitchFamily="34" charset="0"/>
                          <a:ea typeface="宋体" pitchFamily="2" charset="-122"/>
                        </a:rPr>
                        <a:t>签名</a:t>
                      </a:r>
                    </a:p>
                  </a:txBody>
                  <a:tcP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44538">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Tahoma" pitchFamily="34" charset="0"/>
                          <a:ea typeface="宋体" pitchFamily="2" charset="-122"/>
                        </a:rPr>
                        <a:t>finished </a:t>
                      </a:r>
                    </a:p>
                  </a:txBody>
                  <a:tcP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Tahoma" pitchFamily="34" charset="0"/>
                          <a:ea typeface="宋体" pitchFamily="2" charset="-122"/>
                        </a:rPr>
                        <a:t>该消息在</a:t>
                      </a:r>
                      <a:r>
                        <a:rPr kumimoji="0" lang="zh-CN" altLang="en-US" sz="1400" b="0" i="0" u="none" strike="noStrike" cap="none" normalizeH="0" baseline="0">
                          <a:ln>
                            <a:noFill/>
                          </a:ln>
                          <a:solidFill>
                            <a:schemeClr val="tx1"/>
                          </a:solidFill>
                          <a:effectLst/>
                          <a:latin typeface="Arial"/>
                          <a:ea typeface="宋体" pitchFamily="2" charset="-122"/>
                        </a:rPr>
                        <a:t>“</a:t>
                      </a:r>
                      <a:r>
                        <a:rPr kumimoji="0" lang="zh-CN" altLang="en-US" sz="1400" b="0" i="0" u="none" strike="noStrike" cap="none" normalizeH="0" baseline="0">
                          <a:ln>
                            <a:noFill/>
                          </a:ln>
                          <a:solidFill>
                            <a:schemeClr val="tx1"/>
                          </a:solidFill>
                          <a:effectLst/>
                          <a:latin typeface="Tahoma" pitchFamily="34" charset="0"/>
                          <a:ea typeface="宋体" pitchFamily="2" charset="-122"/>
                        </a:rPr>
                        <a:t>加密规约修改</a:t>
                      </a:r>
                      <a:r>
                        <a:rPr kumimoji="0" lang="zh-CN" altLang="en-US" sz="1400" b="0" i="0" u="none" strike="noStrike" cap="none" normalizeH="0" baseline="0">
                          <a:ln>
                            <a:noFill/>
                          </a:ln>
                          <a:solidFill>
                            <a:schemeClr val="tx1"/>
                          </a:solidFill>
                          <a:effectLst/>
                          <a:latin typeface="Arial"/>
                          <a:ea typeface="宋体" pitchFamily="2" charset="-122"/>
                        </a:rPr>
                        <a:t>”</a:t>
                      </a:r>
                      <a:r>
                        <a:rPr kumimoji="0" lang="zh-CN" altLang="en-US" sz="1400" b="0" i="0" u="none" strike="noStrike" cap="none" normalizeH="0" baseline="0">
                          <a:ln>
                            <a:noFill/>
                          </a:ln>
                          <a:solidFill>
                            <a:schemeClr val="tx1"/>
                          </a:solidFill>
                          <a:effectLst/>
                          <a:latin typeface="Tahoma" pitchFamily="34" charset="0"/>
                          <a:ea typeface="宋体" pitchFamily="2" charset="-122"/>
                        </a:rPr>
                        <a:t>（</a:t>
                      </a:r>
                      <a:r>
                        <a:rPr kumimoji="0" lang="en-US" altLang="zh-CN" sz="1400" b="0" i="0" u="none" strike="noStrike" cap="none" normalizeH="0" baseline="0">
                          <a:ln>
                            <a:noFill/>
                          </a:ln>
                          <a:solidFill>
                            <a:schemeClr val="tx1"/>
                          </a:solidFill>
                          <a:effectLst/>
                          <a:latin typeface="Tahoma" pitchFamily="34" charset="0"/>
                          <a:ea typeface="宋体" pitchFamily="2" charset="-122"/>
                        </a:rPr>
                        <a:t>Change Cipher Spec</a:t>
                      </a:r>
                      <a:r>
                        <a:rPr kumimoji="0" lang="zh-CN" altLang="en-US" sz="1400" b="0" i="0" u="none" strike="noStrike" cap="none" normalizeH="0" baseline="0">
                          <a:ln>
                            <a:noFill/>
                          </a:ln>
                          <a:solidFill>
                            <a:schemeClr val="tx1"/>
                          </a:solidFill>
                          <a:effectLst/>
                          <a:latin typeface="Tahoma" pitchFamily="34" charset="0"/>
                          <a:ea typeface="宋体" pitchFamily="2" charset="-122"/>
                        </a:rPr>
                        <a:t>）消息之后发送，以证实握手过程已经成功完成。本消息发送后，发送方开始使用协商的新参数来执行操作。该消息需要在两个方向上传送。</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Tahoma" pitchFamily="34" charset="0"/>
                          <a:ea typeface="宋体" pitchFamily="2" charset="-122"/>
                        </a:rPr>
                        <a:t>散列值</a:t>
                      </a:r>
                    </a:p>
                  </a:txBody>
                  <a:tcP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1144450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666" name="Group 63"/>
          <p:cNvGrpSpPr>
            <a:grpSpLocks/>
          </p:cNvGrpSpPr>
          <p:nvPr/>
        </p:nvGrpSpPr>
        <p:grpSpPr bwMode="auto">
          <a:xfrm>
            <a:off x="685800" y="2738438"/>
            <a:ext cx="7543800" cy="3052762"/>
            <a:chOff x="-3" y="-3"/>
            <a:chExt cx="3691" cy="2694"/>
          </a:xfrm>
        </p:grpSpPr>
        <p:grpSp>
          <p:nvGrpSpPr>
            <p:cNvPr id="113668" name="Group 61"/>
            <p:cNvGrpSpPr>
              <a:grpSpLocks/>
            </p:cNvGrpSpPr>
            <p:nvPr/>
          </p:nvGrpSpPr>
          <p:grpSpPr bwMode="auto">
            <a:xfrm>
              <a:off x="0" y="0"/>
              <a:ext cx="3685" cy="2688"/>
              <a:chOff x="0" y="0"/>
              <a:chExt cx="3685" cy="2688"/>
            </a:xfrm>
          </p:grpSpPr>
          <p:grpSp>
            <p:nvGrpSpPr>
              <p:cNvPr id="113670" name="Group 24"/>
              <p:cNvGrpSpPr>
                <a:grpSpLocks/>
              </p:cNvGrpSpPr>
              <p:nvPr/>
            </p:nvGrpSpPr>
            <p:grpSpPr bwMode="auto">
              <a:xfrm>
                <a:off x="0" y="0"/>
                <a:ext cx="1209" cy="384"/>
                <a:chOff x="0" y="0"/>
                <a:chExt cx="1209" cy="384"/>
              </a:xfrm>
            </p:grpSpPr>
            <p:sp>
              <p:nvSpPr>
                <p:cNvPr id="113725" name="Rectangle 4"/>
                <p:cNvSpPr>
                  <a:spLocks noChangeArrowheads="1"/>
                </p:cNvSpPr>
                <p:nvPr/>
              </p:nvSpPr>
              <p:spPr bwMode="auto">
                <a:xfrm>
                  <a:off x="43" y="0"/>
                  <a:ext cx="112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600" b="1"/>
                    <a:t>消息名</a:t>
                  </a:r>
                </a:p>
              </p:txBody>
            </p:sp>
            <p:sp>
              <p:nvSpPr>
                <p:cNvPr id="113726" name="Rectangle 23"/>
                <p:cNvSpPr>
                  <a:spLocks noChangeArrowheads="1"/>
                </p:cNvSpPr>
                <p:nvPr/>
              </p:nvSpPr>
              <p:spPr bwMode="auto">
                <a:xfrm>
                  <a:off x="0" y="0"/>
                  <a:ext cx="120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3671" name="Group 26"/>
              <p:cNvGrpSpPr>
                <a:grpSpLocks/>
              </p:cNvGrpSpPr>
              <p:nvPr/>
            </p:nvGrpSpPr>
            <p:grpSpPr bwMode="auto">
              <a:xfrm>
                <a:off x="1209" y="0"/>
                <a:ext cx="518" cy="384"/>
                <a:chOff x="1209" y="0"/>
                <a:chExt cx="518" cy="384"/>
              </a:xfrm>
            </p:grpSpPr>
            <p:sp>
              <p:nvSpPr>
                <p:cNvPr id="113723" name="Rectangle 5"/>
                <p:cNvSpPr>
                  <a:spLocks noChangeArrowheads="1"/>
                </p:cNvSpPr>
                <p:nvPr/>
              </p:nvSpPr>
              <p:spPr bwMode="auto">
                <a:xfrm>
                  <a:off x="1252" y="0"/>
                  <a:ext cx="4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600" b="1"/>
                    <a:t>方向</a:t>
                  </a:r>
                </a:p>
              </p:txBody>
            </p:sp>
            <p:sp>
              <p:nvSpPr>
                <p:cNvPr id="113724" name="Rectangle 25"/>
                <p:cNvSpPr>
                  <a:spLocks noChangeArrowheads="1"/>
                </p:cNvSpPr>
                <p:nvPr/>
              </p:nvSpPr>
              <p:spPr bwMode="auto">
                <a:xfrm>
                  <a:off x="1209" y="0"/>
                  <a:ext cx="5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3672" name="Group 28"/>
              <p:cNvGrpSpPr>
                <a:grpSpLocks/>
              </p:cNvGrpSpPr>
              <p:nvPr/>
            </p:nvGrpSpPr>
            <p:grpSpPr bwMode="auto">
              <a:xfrm>
                <a:off x="1727" y="0"/>
                <a:ext cx="1958" cy="384"/>
                <a:chOff x="1727" y="0"/>
                <a:chExt cx="1958" cy="384"/>
              </a:xfrm>
            </p:grpSpPr>
            <p:sp>
              <p:nvSpPr>
                <p:cNvPr id="113721" name="Rectangle 6"/>
                <p:cNvSpPr>
                  <a:spLocks noChangeArrowheads="1"/>
                </p:cNvSpPr>
                <p:nvPr/>
              </p:nvSpPr>
              <p:spPr bwMode="auto">
                <a:xfrm>
                  <a:off x="1770" y="0"/>
                  <a:ext cx="18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600" b="1"/>
                    <a:t>内容</a:t>
                  </a:r>
                </a:p>
              </p:txBody>
            </p:sp>
            <p:sp>
              <p:nvSpPr>
                <p:cNvPr id="113722" name="Rectangle 27"/>
                <p:cNvSpPr>
                  <a:spLocks noChangeArrowheads="1"/>
                </p:cNvSpPr>
                <p:nvPr/>
              </p:nvSpPr>
              <p:spPr bwMode="auto">
                <a:xfrm>
                  <a:off x="1727" y="0"/>
                  <a:ext cx="195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3673" name="Group 30"/>
              <p:cNvGrpSpPr>
                <a:grpSpLocks/>
              </p:cNvGrpSpPr>
              <p:nvPr/>
            </p:nvGrpSpPr>
            <p:grpSpPr bwMode="auto">
              <a:xfrm>
                <a:off x="0" y="384"/>
                <a:ext cx="3685" cy="384"/>
                <a:chOff x="0" y="384"/>
                <a:chExt cx="3685" cy="384"/>
              </a:xfrm>
            </p:grpSpPr>
            <p:sp>
              <p:nvSpPr>
                <p:cNvPr id="113719" name="Rectangle 7"/>
                <p:cNvSpPr>
                  <a:spLocks noChangeArrowheads="1"/>
                </p:cNvSpPr>
                <p:nvPr/>
              </p:nvSpPr>
              <p:spPr bwMode="auto">
                <a:xfrm>
                  <a:off x="43" y="384"/>
                  <a:ext cx="359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600" b="1">
                      <a:solidFill>
                        <a:schemeClr val="hlink"/>
                      </a:solidFill>
                    </a:rPr>
                    <a:t>不需要新密钥</a:t>
                  </a:r>
                </a:p>
              </p:txBody>
            </p:sp>
            <p:sp>
              <p:nvSpPr>
                <p:cNvPr id="113720" name="Rectangle 29"/>
                <p:cNvSpPr>
                  <a:spLocks noChangeArrowheads="1"/>
                </p:cNvSpPr>
                <p:nvPr/>
              </p:nvSpPr>
              <p:spPr bwMode="auto">
                <a:xfrm>
                  <a:off x="0" y="384"/>
                  <a:ext cx="368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3674" name="Group 32"/>
              <p:cNvGrpSpPr>
                <a:grpSpLocks/>
              </p:cNvGrpSpPr>
              <p:nvPr/>
            </p:nvGrpSpPr>
            <p:grpSpPr bwMode="auto">
              <a:xfrm>
                <a:off x="0" y="768"/>
                <a:ext cx="1209" cy="384"/>
                <a:chOff x="0" y="768"/>
                <a:chExt cx="1209" cy="384"/>
              </a:xfrm>
            </p:grpSpPr>
            <p:sp>
              <p:nvSpPr>
                <p:cNvPr id="113717" name="Rectangle 8"/>
                <p:cNvSpPr>
                  <a:spLocks noChangeArrowheads="1"/>
                </p:cNvSpPr>
                <p:nvPr/>
              </p:nvSpPr>
              <p:spPr bwMode="auto">
                <a:xfrm>
                  <a:off x="43" y="768"/>
                  <a:ext cx="112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CLIENT</a:t>
                  </a:r>
                  <a:r>
                    <a:rPr kumimoji="1" lang="zh-CN" altLang="en-US" sz="1200" b="1"/>
                    <a:t>－</a:t>
                  </a:r>
                  <a:r>
                    <a:rPr kumimoji="1" lang="en-US" altLang="zh-CN" sz="1200" b="1"/>
                    <a:t>HELLO</a:t>
                  </a:r>
                </a:p>
                <a:p>
                  <a:pPr algn="just"/>
                  <a:endParaRPr kumimoji="1" lang="en-US" altLang="zh-CN" sz="1200" b="1"/>
                </a:p>
              </p:txBody>
            </p:sp>
            <p:sp>
              <p:nvSpPr>
                <p:cNvPr id="113718" name="Rectangle 31"/>
                <p:cNvSpPr>
                  <a:spLocks noChangeArrowheads="1"/>
                </p:cNvSpPr>
                <p:nvPr/>
              </p:nvSpPr>
              <p:spPr bwMode="auto">
                <a:xfrm>
                  <a:off x="0" y="768"/>
                  <a:ext cx="120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3675" name="Group 34"/>
              <p:cNvGrpSpPr>
                <a:grpSpLocks/>
              </p:cNvGrpSpPr>
              <p:nvPr/>
            </p:nvGrpSpPr>
            <p:grpSpPr bwMode="auto">
              <a:xfrm>
                <a:off x="1209" y="768"/>
                <a:ext cx="518" cy="384"/>
                <a:chOff x="1209" y="768"/>
                <a:chExt cx="518" cy="384"/>
              </a:xfrm>
            </p:grpSpPr>
            <p:sp>
              <p:nvSpPr>
                <p:cNvPr id="113715" name="Rectangle 9"/>
                <p:cNvSpPr>
                  <a:spLocks noChangeArrowheads="1"/>
                </p:cNvSpPr>
                <p:nvPr/>
              </p:nvSpPr>
              <p:spPr bwMode="auto">
                <a:xfrm>
                  <a:off x="1252" y="768"/>
                  <a:ext cx="4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a:t>C</a:t>
                  </a:r>
                  <a:r>
                    <a:rPr kumimoji="1" lang="zh-CN" altLang="en-US" sz="1200" b="1"/>
                    <a:t>－</a:t>
                  </a:r>
                  <a:r>
                    <a:rPr kumimoji="1" lang="en-US" altLang="zh-CN" sz="1200" b="1"/>
                    <a:t>&gt;S</a:t>
                  </a:r>
                </a:p>
                <a:p>
                  <a:pPr algn="ctr"/>
                  <a:endParaRPr kumimoji="1" lang="en-US" altLang="zh-CN" sz="1200" b="1"/>
                </a:p>
              </p:txBody>
            </p:sp>
            <p:sp>
              <p:nvSpPr>
                <p:cNvPr id="113716" name="Rectangle 33"/>
                <p:cNvSpPr>
                  <a:spLocks noChangeArrowheads="1"/>
                </p:cNvSpPr>
                <p:nvPr/>
              </p:nvSpPr>
              <p:spPr bwMode="auto">
                <a:xfrm>
                  <a:off x="1209" y="768"/>
                  <a:ext cx="5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3676" name="Group 36"/>
              <p:cNvGrpSpPr>
                <a:grpSpLocks/>
              </p:cNvGrpSpPr>
              <p:nvPr/>
            </p:nvGrpSpPr>
            <p:grpSpPr bwMode="auto">
              <a:xfrm>
                <a:off x="1727" y="768"/>
                <a:ext cx="1958" cy="384"/>
                <a:chOff x="1727" y="768"/>
                <a:chExt cx="1958" cy="384"/>
              </a:xfrm>
            </p:grpSpPr>
            <p:sp>
              <p:nvSpPr>
                <p:cNvPr id="113713" name="Rectangle 10"/>
                <p:cNvSpPr>
                  <a:spLocks noChangeArrowheads="1"/>
                </p:cNvSpPr>
                <p:nvPr/>
              </p:nvSpPr>
              <p:spPr bwMode="auto">
                <a:xfrm>
                  <a:off x="1770" y="768"/>
                  <a:ext cx="18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challenge, session_id, cipher_specs</a:t>
                  </a:r>
                </a:p>
                <a:p>
                  <a:pPr algn="just"/>
                  <a:endParaRPr kumimoji="1" lang="en-US" altLang="zh-CN" sz="1200" b="1"/>
                </a:p>
              </p:txBody>
            </p:sp>
            <p:sp>
              <p:nvSpPr>
                <p:cNvPr id="113714" name="Rectangle 35"/>
                <p:cNvSpPr>
                  <a:spLocks noChangeArrowheads="1"/>
                </p:cNvSpPr>
                <p:nvPr/>
              </p:nvSpPr>
              <p:spPr bwMode="auto">
                <a:xfrm>
                  <a:off x="1727" y="768"/>
                  <a:ext cx="195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3677" name="Group 38"/>
              <p:cNvGrpSpPr>
                <a:grpSpLocks/>
              </p:cNvGrpSpPr>
              <p:nvPr/>
            </p:nvGrpSpPr>
            <p:grpSpPr bwMode="auto">
              <a:xfrm>
                <a:off x="0" y="1152"/>
                <a:ext cx="1209" cy="384"/>
                <a:chOff x="0" y="1152"/>
                <a:chExt cx="1209" cy="384"/>
              </a:xfrm>
            </p:grpSpPr>
            <p:sp>
              <p:nvSpPr>
                <p:cNvPr id="113711" name="Rectangle 11"/>
                <p:cNvSpPr>
                  <a:spLocks noChangeArrowheads="1"/>
                </p:cNvSpPr>
                <p:nvPr/>
              </p:nvSpPr>
              <p:spPr bwMode="auto">
                <a:xfrm>
                  <a:off x="43" y="1152"/>
                  <a:ext cx="112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SERVER</a:t>
                  </a:r>
                  <a:r>
                    <a:rPr kumimoji="1" lang="zh-CN" altLang="en-US" sz="1200" b="1"/>
                    <a:t>－</a:t>
                  </a:r>
                  <a:r>
                    <a:rPr kumimoji="1" lang="en-US" altLang="zh-CN" sz="1200" b="1"/>
                    <a:t>HELLO</a:t>
                  </a:r>
                </a:p>
                <a:p>
                  <a:pPr algn="just"/>
                  <a:endParaRPr kumimoji="1" lang="en-US" altLang="zh-CN" sz="1200" b="1"/>
                </a:p>
              </p:txBody>
            </p:sp>
            <p:sp>
              <p:nvSpPr>
                <p:cNvPr id="113712" name="Rectangle 37"/>
                <p:cNvSpPr>
                  <a:spLocks noChangeArrowheads="1"/>
                </p:cNvSpPr>
                <p:nvPr/>
              </p:nvSpPr>
              <p:spPr bwMode="auto">
                <a:xfrm>
                  <a:off x="0" y="1152"/>
                  <a:ext cx="120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3678" name="Group 40"/>
              <p:cNvGrpSpPr>
                <a:grpSpLocks/>
              </p:cNvGrpSpPr>
              <p:nvPr/>
            </p:nvGrpSpPr>
            <p:grpSpPr bwMode="auto">
              <a:xfrm>
                <a:off x="1209" y="1152"/>
                <a:ext cx="518" cy="384"/>
                <a:chOff x="1209" y="1152"/>
                <a:chExt cx="518" cy="384"/>
              </a:xfrm>
            </p:grpSpPr>
            <p:sp>
              <p:nvSpPr>
                <p:cNvPr id="113709" name="Rectangle 12"/>
                <p:cNvSpPr>
                  <a:spLocks noChangeArrowheads="1"/>
                </p:cNvSpPr>
                <p:nvPr/>
              </p:nvSpPr>
              <p:spPr bwMode="auto">
                <a:xfrm>
                  <a:off x="1252" y="1152"/>
                  <a:ext cx="4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a:t>S</a:t>
                  </a:r>
                  <a:r>
                    <a:rPr kumimoji="1" lang="zh-CN" altLang="en-US" sz="1200" b="1"/>
                    <a:t>－</a:t>
                  </a:r>
                  <a:r>
                    <a:rPr kumimoji="1" lang="en-US" altLang="zh-CN" sz="1200" b="1"/>
                    <a:t>&gt;C</a:t>
                  </a:r>
                </a:p>
                <a:p>
                  <a:pPr algn="ctr"/>
                  <a:endParaRPr kumimoji="1" lang="en-US" altLang="zh-CN" sz="1200" b="1"/>
                </a:p>
              </p:txBody>
            </p:sp>
            <p:sp>
              <p:nvSpPr>
                <p:cNvPr id="113710" name="Rectangle 39"/>
                <p:cNvSpPr>
                  <a:spLocks noChangeArrowheads="1"/>
                </p:cNvSpPr>
                <p:nvPr/>
              </p:nvSpPr>
              <p:spPr bwMode="auto">
                <a:xfrm>
                  <a:off x="1209" y="1152"/>
                  <a:ext cx="5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3679" name="Group 42"/>
              <p:cNvGrpSpPr>
                <a:grpSpLocks/>
              </p:cNvGrpSpPr>
              <p:nvPr/>
            </p:nvGrpSpPr>
            <p:grpSpPr bwMode="auto">
              <a:xfrm>
                <a:off x="1727" y="1152"/>
                <a:ext cx="1958" cy="384"/>
                <a:chOff x="1727" y="1152"/>
                <a:chExt cx="1958" cy="384"/>
              </a:xfrm>
            </p:grpSpPr>
            <p:sp>
              <p:nvSpPr>
                <p:cNvPr id="113707" name="Rectangle 13"/>
                <p:cNvSpPr>
                  <a:spLocks noChangeArrowheads="1"/>
                </p:cNvSpPr>
                <p:nvPr/>
              </p:nvSpPr>
              <p:spPr bwMode="auto">
                <a:xfrm>
                  <a:off x="1770" y="1152"/>
                  <a:ext cx="18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connection-id, session_id_hit</a:t>
                  </a:r>
                </a:p>
                <a:p>
                  <a:pPr algn="just"/>
                  <a:endParaRPr kumimoji="1" lang="en-US" altLang="zh-CN" sz="1200" b="1"/>
                </a:p>
              </p:txBody>
            </p:sp>
            <p:sp>
              <p:nvSpPr>
                <p:cNvPr id="113708" name="Rectangle 41"/>
                <p:cNvSpPr>
                  <a:spLocks noChangeArrowheads="1"/>
                </p:cNvSpPr>
                <p:nvPr/>
              </p:nvSpPr>
              <p:spPr bwMode="auto">
                <a:xfrm>
                  <a:off x="1727" y="1152"/>
                  <a:ext cx="195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3680" name="Group 44"/>
              <p:cNvGrpSpPr>
                <a:grpSpLocks/>
              </p:cNvGrpSpPr>
              <p:nvPr/>
            </p:nvGrpSpPr>
            <p:grpSpPr bwMode="auto">
              <a:xfrm>
                <a:off x="0" y="1536"/>
                <a:ext cx="1209" cy="384"/>
                <a:chOff x="0" y="1536"/>
                <a:chExt cx="1209" cy="384"/>
              </a:xfrm>
            </p:grpSpPr>
            <p:sp>
              <p:nvSpPr>
                <p:cNvPr id="113705" name="Rectangle 14"/>
                <p:cNvSpPr>
                  <a:spLocks noChangeArrowheads="1"/>
                </p:cNvSpPr>
                <p:nvPr/>
              </p:nvSpPr>
              <p:spPr bwMode="auto">
                <a:xfrm>
                  <a:off x="43" y="1536"/>
                  <a:ext cx="112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CLIENT</a:t>
                  </a:r>
                  <a:r>
                    <a:rPr kumimoji="1" lang="zh-CN" altLang="en-US" sz="1200" b="1"/>
                    <a:t>－</a:t>
                  </a:r>
                  <a:r>
                    <a:rPr kumimoji="1" lang="en-US" altLang="zh-CN" sz="1200" b="1"/>
                    <a:t>FINISH</a:t>
                  </a:r>
                </a:p>
                <a:p>
                  <a:pPr algn="just"/>
                  <a:endParaRPr kumimoji="1" lang="en-US" altLang="zh-CN" sz="1200" b="1"/>
                </a:p>
              </p:txBody>
            </p:sp>
            <p:sp>
              <p:nvSpPr>
                <p:cNvPr id="113706" name="Rectangle 43"/>
                <p:cNvSpPr>
                  <a:spLocks noChangeArrowheads="1"/>
                </p:cNvSpPr>
                <p:nvPr/>
              </p:nvSpPr>
              <p:spPr bwMode="auto">
                <a:xfrm>
                  <a:off x="0" y="1536"/>
                  <a:ext cx="120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3681" name="Group 46"/>
              <p:cNvGrpSpPr>
                <a:grpSpLocks/>
              </p:cNvGrpSpPr>
              <p:nvPr/>
            </p:nvGrpSpPr>
            <p:grpSpPr bwMode="auto">
              <a:xfrm>
                <a:off x="1209" y="1536"/>
                <a:ext cx="518" cy="384"/>
                <a:chOff x="1209" y="1536"/>
                <a:chExt cx="518" cy="384"/>
              </a:xfrm>
            </p:grpSpPr>
            <p:sp>
              <p:nvSpPr>
                <p:cNvPr id="113703" name="Rectangle 15"/>
                <p:cNvSpPr>
                  <a:spLocks noChangeArrowheads="1"/>
                </p:cNvSpPr>
                <p:nvPr/>
              </p:nvSpPr>
              <p:spPr bwMode="auto">
                <a:xfrm>
                  <a:off x="1252" y="1536"/>
                  <a:ext cx="4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a:t>C</a:t>
                  </a:r>
                  <a:r>
                    <a:rPr kumimoji="1" lang="zh-CN" altLang="en-US" sz="1200" b="1"/>
                    <a:t>－</a:t>
                  </a:r>
                  <a:r>
                    <a:rPr kumimoji="1" lang="en-US" altLang="zh-CN" sz="1200" b="1"/>
                    <a:t>&gt;S</a:t>
                  </a:r>
                </a:p>
                <a:p>
                  <a:pPr algn="ctr"/>
                  <a:endParaRPr kumimoji="1" lang="en-US" altLang="zh-CN" sz="1200" b="1"/>
                </a:p>
              </p:txBody>
            </p:sp>
            <p:sp>
              <p:nvSpPr>
                <p:cNvPr id="113704" name="Rectangle 45"/>
                <p:cNvSpPr>
                  <a:spLocks noChangeArrowheads="1"/>
                </p:cNvSpPr>
                <p:nvPr/>
              </p:nvSpPr>
              <p:spPr bwMode="auto">
                <a:xfrm>
                  <a:off x="1209" y="1536"/>
                  <a:ext cx="5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3682" name="Group 48"/>
              <p:cNvGrpSpPr>
                <a:grpSpLocks/>
              </p:cNvGrpSpPr>
              <p:nvPr/>
            </p:nvGrpSpPr>
            <p:grpSpPr bwMode="auto">
              <a:xfrm>
                <a:off x="1727" y="1536"/>
                <a:ext cx="1958" cy="384"/>
                <a:chOff x="1727" y="1536"/>
                <a:chExt cx="1958" cy="384"/>
              </a:xfrm>
            </p:grpSpPr>
            <p:sp>
              <p:nvSpPr>
                <p:cNvPr id="113701" name="Rectangle 16"/>
                <p:cNvSpPr>
                  <a:spLocks noChangeArrowheads="1"/>
                </p:cNvSpPr>
                <p:nvPr/>
              </p:nvSpPr>
              <p:spPr bwMode="auto">
                <a:xfrm>
                  <a:off x="1770" y="1536"/>
                  <a:ext cx="18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Eclient_write_key[connection-id]</a:t>
                  </a:r>
                </a:p>
                <a:p>
                  <a:pPr algn="just"/>
                  <a:endParaRPr kumimoji="1" lang="en-US" altLang="zh-CN" sz="1200" b="1"/>
                </a:p>
              </p:txBody>
            </p:sp>
            <p:sp>
              <p:nvSpPr>
                <p:cNvPr id="113702" name="Rectangle 47"/>
                <p:cNvSpPr>
                  <a:spLocks noChangeArrowheads="1"/>
                </p:cNvSpPr>
                <p:nvPr/>
              </p:nvSpPr>
              <p:spPr bwMode="auto">
                <a:xfrm>
                  <a:off x="1727" y="1536"/>
                  <a:ext cx="195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3683" name="Group 50"/>
              <p:cNvGrpSpPr>
                <a:grpSpLocks/>
              </p:cNvGrpSpPr>
              <p:nvPr/>
            </p:nvGrpSpPr>
            <p:grpSpPr bwMode="auto">
              <a:xfrm>
                <a:off x="0" y="1920"/>
                <a:ext cx="1209" cy="384"/>
                <a:chOff x="0" y="1920"/>
                <a:chExt cx="1209" cy="384"/>
              </a:xfrm>
            </p:grpSpPr>
            <p:sp>
              <p:nvSpPr>
                <p:cNvPr id="113699" name="Rectangle 17"/>
                <p:cNvSpPr>
                  <a:spLocks noChangeArrowheads="1"/>
                </p:cNvSpPr>
                <p:nvPr/>
              </p:nvSpPr>
              <p:spPr bwMode="auto">
                <a:xfrm>
                  <a:off x="43" y="1920"/>
                  <a:ext cx="112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SERVER-VERIFY</a:t>
                  </a:r>
                </a:p>
                <a:p>
                  <a:pPr algn="just"/>
                  <a:endParaRPr kumimoji="1" lang="en-US" altLang="zh-CN" sz="1200" b="1"/>
                </a:p>
              </p:txBody>
            </p:sp>
            <p:sp>
              <p:nvSpPr>
                <p:cNvPr id="113700" name="Rectangle 49"/>
                <p:cNvSpPr>
                  <a:spLocks noChangeArrowheads="1"/>
                </p:cNvSpPr>
                <p:nvPr/>
              </p:nvSpPr>
              <p:spPr bwMode="auto">
                <a:xfrm>
                  <a:off x="0" y="1920"/>
                  <a:ext cx="120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3684" name="Group 52"/>
              <p:cNvGrpSpPr>
                <a:grpSpLocks/>
              </p:cNvGrpSpPr>
              <p:nvPr/>
            </p:nvGrpSpPr>
            <p:grpSpPr bwMode="auto">
              <a:xfrm>
                <a:off x="1209" y="1920"/>
                <a:ext cx="518" cy="384"/>
                <a:chOff x="1209" y="1920"/>
                <a:chExt cx="518" cy="384"/>
              </a:xfrm>
            </p:grpSpPr>
            <p:sp>
              <p:nvSpPr>
                <p:cNvPr id="113697" name="Rectangle 18"/>
                <p:cNvSpPr>
                  <a:spLocks noChangeArrowheads="1"/>
                </p:cNvSpPr>
                <p:nvPr/>
              </p:nvSpPr>
              <p:spPr bwMode="auto">
                <a:xfrm>
                  <a:off x="1252" y="1920"/>
                  <a:ext cx="4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a:t>S</a:t>
                  </a:r>
                  <a:r>
                    <a:rPr kumimoji="1" lang="zh-CN" altLang="en-US" sz="1200" b="1"/>
                    <a:t>－</a:t>
                  </a:r>
                  <a:r>
                    <a:rPr kumimoji="1" lang="en-US" altLang="zh-CN" sz="1200" b="1"/>
                    <a:t>&gt;C</a:t>
                  </a:r>
                </a:p>
                <a:p>
                  <a:pPr algn="ctr"/>
                  <a:endParaRPr kumimoji="1" lang="en-US" altLang="zh-CN" sz="1200" b="1"/>
                </a:p>
              </p:txBody>
            </p:sp>
            <p:sp>
              <p:nvSpPr>
                <p:cNvPr id="113698" name="Rectangle 51"/>
                <p:cNvSpPr>
                  <a:spLocks noChangeArrowheads="1"/>
                </p:cNvSpPr>
                <p:nvPr/>
              </p:nvSpPr>
              <p:spPr bwMode="auto">
                <a:xfrm>
                  <a:off x="1209" y="1920"/>
                  <a:ext cx="5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3685" name="Group 54"/>
              <p:cNvGrpSpPr>
                <a:grpSpLocks/>
              </p:cNvGrpSpPr>
              <p:nvPr/>
            </p:nvGrpSpPr>
            <p:grpSpPr bwMode="auto">
              <a:xfrm>
                <a:off x="1727" y="1920"/>
                <a:ext cx="1958" cy="384"/>
                <a:chOff x="1727" y="1920"/>
                <a:chExt cx="1958" cy="384"/>
              </a:xfrm>
            </p:grpSpPr>
            <p:sp>
              <p:nvSpPr>
                <p:cNvPr id="113695" name="Rectangle 19"/>
                <p:cNvSpPr>
                  <a:spLocks noChangeArrowheads="1"/>
                </p:cNvSpPr>
                <p:nvPr/>
              </p:nvSpPr>
              <p:spPr bwMode="auto">
                <a:xfrm>
                  <a:off x="1770" y="1920"/>
                  <a:ext cx="18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Eserver_write_key[challenge]</a:t>
                  </a:r>
                </a:p>
                <a:p>
                  <a:pPr algn="just"/>
                  <a:endParaRPr kumimoji="1" lang="en-US" altLang="zh-CN" sz="1200" b="1"/>
                </a:p>
              </p:txBody>
            </p:sp>
            <p:sp>
              <p:nvSpPr>
                <p:cNvPr id="113696" name="Rectangle 53"/>
                <p:cNvSpPr>
                  <a:spLocks noChangeArrowheads="1"/>
                </p:cNvSpPr>
                <p:nvPr/>
              </p:nvSpPr>
              <p:spPr bwMode="auto">
                <a:xfrm>
                  <a:off x="1727" y="1920"/>
                  <a:ext cx="195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3686" name="Group 56"/>
              <p:cNvGrpSpPr>
                <a:grpSpLocks/>
              </p:cNvGrpSpPr>
              <p:nvPr/>
            </p:nvGrpSpPr>
            <p:grpSpPr bwMode="auto">
              <a:xfrm>
                <a:off x="0" y="2304"/>
                <a:ext cx="1209" cy="384"/>
                <a:chOff x="0" y="2304"/>
                <a:chExt cx="1209" cy="384"/>
              </a:xfrm>
            </p:grpSpPr>
            <p:sp>
              <p:nvSpPr>
                <p:cNvPr id="113693" name="Rectangle 20"/>
                <p:cNvSpPr>
                  <a:spLocks noChangeArrowheads="1"/>
                </p:cNvSpPr>
                <p:nvPr/>
              </p:nvSpPr>
              <p:spPr bwMode="auto">
                <a:xfrm>
                  <a:off x="43" y="2304"/>
                  <a:ext cx="112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SERVER</a:t>
                  </a:r>
                  <a:r>
                    <a:rPr kumimoji="1" lang="zh-CN" altLang="en-US" sz="1200" b="1"/>
                    <a:t>－</a:t>
                  </a:r>
                  <a:r>
                    <a:rPr kumimoji="1" lang="en-US" altLang="zh-CN" sz="1200" b="1"/>
                    <a:t>FINISH</a:t>
                  </a:r>
                </a:p>
                <a:p>
                  <a:pPr algn="just"/>
                  <a:endParaRPr kumimoji="1" lang="en-US" altLang="zh-CN" sz="1200" b="1"/>
                </a:p>
              </p:txBody>
            </p:sp>
            <p:sp>
              <p:nvSpPr>
                <p:cNvPr id="113694" name="Rectangle 55"/>
                <p:cNvSpPr>
                  <a:spLocks noChangeArrowheads="1"/>
                </p:cNvSpPr>
                <p:nvPr/>
              </p:nvSpPr>
              <p:spPr bwMode="auto">
                <a:xfrm>
                  <a:off x="0" y="2304"/>
                  <a:ext cx="120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3687" name="Group 58"/>
              <p:cNvGrpSpPr>
                <a:grpSpLocks/>
              </p:cNvGrpSpPr>
              <p:nvPr/>
            </p:nvGrpSpPr>
            <p:grpSpPr bwMode="auto">
              <a:xfrm>
                <a:off x="1209" y="2304"/>
                <a:ext cx="518" cy="384"/>
                <a:chOff x="1209" y="2304"/>
                <a:chExt cx="518" cy="384"/>
              </a:xfrm>
            </p:grpSpPr>
            <p:sp>
              <p:nvSpPr>
                <p:cNvPr id="113691" name="Rectangle 21"/>
                <p:cNvSpPr>
                  <a:spLocks noChangeArrowheads="1"/>
                </p:cNvSpPr>
                <p:nvPr/>
              </p:nvSpPr>
              <p:spPr bwMode="auto">
                <a:xfrm>
                  <a:off x="1252" y="2304"/>
                  <a:ext cx="4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a:t>S</a:t>
                  </a:r>
                  <a:r>
                    <a:rPr kumimoji="1" lang="zh-CN" altLang="en-US" sz="1200" b="1"/>
                    <a:t>－</a:t>
                  </a:r>
                  <a:r>
                    <a:rPr kumimoji="1" lang="en-US" altLang="zh-CN" sz="1200" b="1"/>
                    <a:t>&gt;C</a:t>
                  </a:r>
                </a:p>
                <a:p>
                  <a:pPr algn="ctr"/>
                  <a:endParaRPr kumimoji="1" lang="en-US" altLang="zh-CN" sz="1200" b="1"/>
                </a:p>
              </p:txBody>
            </p:sp>
            <p:sp>
              <p:nvSpPr>
                <p:cNvPr id="113692" name="Rectangle 57"/>
                <p:cNvSpPr>
                  <a:spLocks noChangeArrowheads="1"/>
                </p:cNvSpPr>
                <p:nvPr/>
              </p:nvSpPr>
              <p:spPr bwMode="auto">
                <a:xfrm>
                  <a:off x="1209" y="2304"/>
                  <a:ext cx="5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3688" name="Group 60"/>
              <p:cNvGrpSpPr>
                <a:grpSpLocks/>
              </p:cNvGrpSpPr>
              <p:nvPr/>
            </p:nvGrpSpPr>
            <p:grpSpPr bwMode="auto">
              <a:xfrm>
                <a:off x="1727" y="2304"/>
                <a:ext cx="1958" cy="384"/>
                <a:chOff x="1727" y="2304"/>
                <a:chExt cx="1958" cy="384"/>
              </a:xfrm>
            </p:grpSpPr>
            <p:sp>
              <p:nvSpPr>
                <p:cNvPr id="113689" name="Rectangle 22"/>
                <p:cNvSpPr>
                  <a:spLocks noChangeArrowheads="1"/>
                </p:cNvSpPr>
                <p:nvPr/>
              </p:nvSpPr>
              <p:spPr bwMode="auto">
                <a:xfrm>
                  <a:off x="1770" y="2304"/>
                  <a:ext cx="18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Eserver_write_key[session_id]</a:t>
                  </a:r>
                </a:p>
                <a:p>
                  <a:pPr algn="just"/>
                  <a:endParaRPr kumimoji="1" lang="en-US" altLang="zh-CN" sz="1200" b="1"/>
                </a:p>
              </p:txBody>
            </p:sp>
            <p:sp>
              <p:nvSpPr>
                <p:cNvPr id="113690" name="Rectangle 59"/>
                <p:cNvSpPr>
                  <a:spLocks noChangeArrowheads="1"/>
                </p:cNvSpPr>
                <p:nvPr/>
              </p:nvSpPr>
              <p:spPr bwMode="auto">
                <a:xfrm>
                  <a:off x="1727" y="2304"/>
                  <a:ext cx="195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113669" name="Rectangle 62"/>
            <p:cNvSpPr>
              <a:spLocks noChangeArrowheads="1"/>
            </p:cNvSpPr>
            <p:nvPr/>
          </p:nvSpPr>
          <p:spPr bwMode="auto">
            <a:xfrm>
              <a:off x="-3" y="-3"/>
              <a:ext cx="3691" cy="2694"/>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13667" name="Rectangle 64"/>
          <p:cNvSpPr>
            <a:spLocks noChangeArrowheads="1"/>
          </p:cNvSpPr>
          <p:nvPr/>
        </p:nvSpPr>
        <p:spPr bwMode="auto">
          <a:xfrm>
            <a:off x="685800" y="2270125"/>
            <a:ext cx="1206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chemeClr val="hlink"/>
                </a:solidFill>
                <a:latin typeface="宋体" panose="02010600030101010101" pitchFamily="2" charset="-122"/>
              </a:rPr>
              <a:t>其他流程</a:t>
            </a:r>
          </a:p>
        </p:txBody>
      </p:sp>
      <p:sp>
        <p:nvSpPr>
          <p:cNvPr id="65" name="Rectangle 4"/>
          <p:cNvSpPr>
            <a:spLocks noGrp="1" noChangeArrowheads="1"/>
          </p:cNvSpPr>
          <p:nvPr>
            <p:ph type="title"/>
          </p:nvPr>
        </p:nvSpPr>
        <p:spPr>
          <a:xfrm>
            <a:off x="668337" y="266700"/>
            <a:ext cx="7772400" cy="731838"/>
          </a:xfrm>
          <a:noFill/>
        </p:spPr>
        <p:txBody>
          <a:bodyPr anchor="ctr"/>
          <a:lstStyle/>
          <a:p>
            <a:pPr eaLnBrk="1" hangingPunct="1"/>
            <a:r>
              <a:rPr lang="zh-CN" altLang="en-US" sz="3200" dirty="0"/>
              <a:t>握手协议定义的消息类型</a:t>
            </a:r>
            <a:r>
              <a:rPr lang="en-US" altLang="zh-CN" sz="3200" dirty="0"/>
              <a:t>(2)</a:t>
            </a:r>
          </a:p>
        </p:txBody>
      </p:sp>
    </p:spTree>
    <p:extLst>
      <p:ext uri="{BB962C8B-B14F-4D97-AF65-F5344CB8AC3E}">
        <p14:creationId xmlns:p14="http://schemas.microsoft.com/office/powerpoint/2010/main" val="1670039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body" idx="1"/>
          </p:nvPr>
        </p:nvSpPr>
        <p:spPr>
          <a:xfrm>
            <a:off x="331788" y="1358900"/>
            <a:ext cx="7872412" cy="4152900"/>
          </a:xfrm>
        </p:spPr>
        <p:txBody>
          <a:bodyPr/>
          <a:lstStyle/>
          <a:p>
            <a:pPr algn="just" eaLnBrk="1" hangingPunct="1">
              <a:lnSpc>
                <a:spcPct val="125000"/>
              </a:lnSpc>
              <a:buFont typeface="Wingdings" panose="05000000000000000000" pitchFamily="2" charset="2"/>
              <a:buNone/>
            </a:pPr>
            <a:r>
              <a:rPr lang="en-US" altLang="zh-CN" sz="2400" b="1" dirty="0">
                <a:solidFill>
                  <a:schemeClr val="hlink"/>
                </a:solidFill>
              </a:rPr>
              <a:t>2</a:t>
            </a:r>
            <a:r>
              <a:rPr lang="zh-CN" altLang="en-US" sz="2400" b="1" dirty="0">
                <a:solidFill>
                  <a:schemeClr val="hlink"/>
                </a:solidFill>
              </a:rPr>
              <a:t>、网络层安全协议</a:t>
            </a:r>
          </a:p>
          <a:p>
            <a:pPr algn="just" eaLnBrk="1" hangingPunct="1">
              <a:lnSpc>
                <a:spcPct val="125000"/>
              </a:lnSpc>
              <a:buFont typeface="Wingdings" panose="05000000000000000000" pitchFamily="2" charset="2"/>
              <a:buNone/>
            </a:pPr>
            <a:r>
              <a:rPr lang="zh-CN" altLang="en-US" sz="2000" dirty="0"/>
              <a:t>        网络层是实现全面安全的最低层次，网络层安全协议可以提供</a:t>
            </a:r>
            <a:r>
              <a:rPr lang="en-US" altLang="zh-CN" sz="2000" dirty="0"/>
              <a:t>ISO </a:t>
            </a:r>
          </a:p>
          <a:p>
            <a:pPr algn="just" eaLnBrk="1" hangingPunct="1">
              <a:lnSpc>
                <a:spcPct val="125000"/>
              </a:lnSpc>
              <a:buFont typeface="Wingdings" panose="05000000000000000000" pitchFamily="2" charset="2"/>
              <a:buNone/>
            </a:pPr>
            <a:r>
              <a:rPr lang="zh-CN" altLang="en-US" sz="2000" dirty="0"/>
              <a:t>安全体系结构中所定义的所有安全服务。</a:t>
            </a:r>
          </a:p>
          <a:p>
            <a:pPr algn="just" eaLnBrk="1" hangingPunct="1">
              <a:lnSpc>
                <a:spcPct val="125000"/>
              </a:lnSpc>
              <a:buFont typeface="Wingdings" panose="05000000000000000000" pitchFamily="2" charset="2"/>
              <a:buNone/>
            </a:pPr>
            <a:r>
              <a:rPr lang="en-US" altLang="zh-CN" sz="2000" dirty="0"/>
              <a:t>       </a:t>
            </a:r>
          </a:p>
          <a:p>
            <a:pPr algn="just" eaLnBrk="1" hangingPunct="1">
              <a:lnSpc>
                <a:spcPct val="125000"/>
              </a:lnSpc>
              <a:buFont typeface="Wingdings" panose="05000000000000000000" pitchFamily="2" charset="2"/>
              <a:buNone/>
            </a:pPr>
            <a:r>
              <a:rPr lang="en-US" altLang="zh-CN" sz="2000" dirty="0"/>
              <a:t>       IETF</a:t>
            </a:r>
            <a:r>
              <a:rPr lang="zh-CN" altLang="en-US" sz="2000" dirty="0"/>
              <a:t>的</a:t>
            </a:r>
            <a:r>
              <a:rPr lang="en-US" altLang="zh-CN" sz="2000" dirty="0"/>
              <a:t>IPSec WG</a:t>
            </a:r>
            <a:r>
              <a:rPr lang="zh-CN" altLang="en-US" sz="2000" dirty="0"/>
              <a:t>的</a:t>
            </a:r>
            <a:r>
              <a:rPr lang="en-US" altLang="zh-CN" sz="2000" dirty="0"/>
              <a:t>IP</a:t>
            </a:r>
            <a:r>
              <a:rPr lang="zh-CN" altLang="en-US" sz="2000" dirty="0"/>
              <a:t>安全协议（</a:t>
            </a:r>
            <a:r>
              <a:rPr lang="en-US" altLang="zh-CN" sz="2000" dirty="0"/>
              <a:t>IPSec</a:t>
            </a:r>
            <a:r>
              <a:rPr lang="zh-CN" altLang="en-US" sz="2000" dirty="0"/>
              <a:t>）</a:t>
            </a:r>
          </a:p>
          <a:p>
            <a:pPr algn="just" eaLnBrk="1" hangingPunct="1">
              <a:lnSpc>
                <a:spcPct val="125000"/>
              </a:lnSpc>
              <a:buFont typeface="Wingdings" panose="05000000000000000000" pitchFamily="2" charset="2"/>
              <a:buNone/>
            </a:pPr>
            <a:r>
              <a:rPr lang="zh-CN" altLang="en-US" sz="2000" dirty="0">
                <a:latin typeface="+mn-ea"/>
              </a:rPr>
              <a:t>      （</a:t>
            </a:r>
            <a:r>
              <a:rPr lang="en-US" altLang="zh-CN" sz="2000" dirty="0">
                <a:latin typeface="+mn-ea"/>
              </a:rPr>
              <a:t>1</a:t>
            </a:r>
            <a:r>
              <a:rPr lang="zh-CN" altLang="en-US" sz="2000" dirty="0">
                <a:latin typeface="+mn-ea"/>
              </a:rPr>
              <a:t>） 认证头（</a:t>
            </a:r>
            <a:r>
              <a:rPr lang="en-US" altLang="zh-CN" sz="2000" dirty="0">
                <a:latin typeface="+mn-ea"/>
              </a:rPr>
              <a:t>AH</a:t>
            </a:r>
            <a:r>
              <a:rPr lang="zh-CN" altLang="en-US" sz="2000" dirty="0">
                <a:latin typeface="+mn-ea"/>
              </a:rPr>
              <a:t>）</a:t>
            </a:r>
          </a:p>
          <a:p>
            <a:pPr algn="just" eaLnBrk="1" hangingPunct="1">
              <a:lnSpc>
                <a:spcPct val="125000"/>
              </a:lnSpc>
              <a:buFont typeface="Wingdings" panose="05000000000000000000" pitchFamily="2" charset="2"/>
              <a:buNone/>
            </a:pPr>
            <a:r>
              <a:rPr lang="zh-CN" altLang="en-US" sz="2000" dirty="0">
                <a:latin typeface="+mn-ea"/>
              </a:rPr>
              <a:t>      （</a:t>
            </a:r>
            <a:r>
              <a:rPr lang="en-US" altLang="zh-CN" sz="2000" dirty="0">
                <a:latin typeface="+mn-ea"/>
              </a:rPr>
              <a:t>2</a:t>
            </a:r>
            <a:r>
              <a:rPr lang="zh-CN" altLang="en-US" sz="2000" dirty="0">
                <a:latin typeface="+mn-ea"/>
              </a:rPr>
              <a:t>） 封装安全有效负载（</a:t>
            </a:r>
            <a:r>
              <a:rPr lang="en-US" altLang="zh-CN" sz="2000" dirty="0">
                <a:latin typeface="+mn-ea"/>
              </a:rPr>
              <a:t>ESP</a:t>
            </a:r>
            <a:r>
              <a:rPr lang="zh-CN" altLang="en-US" sz="2000" dirty="0">
                <a:latin typeface="+mn-ea"/>
              </a:rPr>
              <a:t>）</a:t>
            </a:r>
          </a:p>
          <a:p>
            <a:pPr algn="just" eaLnBrk="1" hangingPunct="1">
              <a:lnSpc>
                <a:spcPct val="125000"/>
              </a:lnSpc>
              <a:buFont typeface="Wingdings" panose="05000000000000000000" pitchFamily="2" charset="2"/>
              <a:buNone/>
            </a:pPr>
            <a:r>
              <a:rPr lang="zh-CN" altLang="en-US" sz="2000" dirty="0">
                <a:latin typeface="+mn-ea"/>
              </a:rPr>
              <a:t>      （</a:t>
            </a:r>
            <a:r>
              <a:rPr lang="en-US" altLang="zh-CN" sz="2000" dirty="0">
                <a:latin typeface="+mn-ea"/>
              </a:rPr>
              <a:t>3</a:t>
            </a:r>
            <a:r>
              <a:rPr lang="zh-CN" altLang="en-US" sz="2000" dirty="0">
                <a:latin typeface="+mn-ea"/>
              </a:rPr>
              <a:t>） </a:t>
            </a:r>
            <a:r>
              <a:rPr lang="en-US" altLang="zh-CN" sz="2000" dirty="0">
                <a:latin typeface="+mn-ea"/>
              </a:rPr>
              <a:t>Internet</a:t>
            </a:r>
            <a:r>
              <a:rPr lang="zh-CN" altLang="en-US" sz="2000" dirty="0">
                <a:latin typeface="+mn-ea"/>
              </a:rPr>
              <a:t>密钥交换协议（</a:t>
            </a:r>
            <a:r>
              <a:rPr lang="en-US" altLang="zh-CN" sz="2000" dirty="0">
                <a:latin typeface="+mn-ea"/>
              </a:rPr>
              <a:t>IKE</a:t>
            </a:r>
            <a:r>
              <a:rPr lang="zh-CN" altLang="en-US" sz="2000" dirty="0">
                <a:latin typeface="+mn-ea"/>
              </a:rPr>
              <a:t>）</a:t>
            </a:r>
            <a:endParaRPr lang="en-US" altLang="zh-CN" sz="2000" dirty="0">
              <a:latin typeface="+mn-ea"/>
            </a:endParaRPr>
          </a:p>
          <a:p>
            <a:pPr algn="just" eaLnBrk="1" hangingPunct="1">
              <a:lnSpc>
                <a:spcPct val="125000"/>
              </a:lnSpc>
              <a:buNone/>
            </a:pPr>
            <a:r>
              <a:rPr lang="en-US" altLang="zh-CN" sz="2000" dirty="0">
                <a:latin typeface="+mn-ea"/>
              </a:rPr>
              <a:t>      </a:t>
            </a:r>
            <a:r>
              <a:rPr lang="zh-CN" altLang="en-US" sz="2000" dirty="0">
                <a:latin typeface="+mn-ea"/>
              </a:rPr>
              <a:t>（</a:t>
            </a:r>
            <a:r>
              <a:rPr lang="en-US" altLang="zh-CN" sz="2000" dirty="0">
                <a:latin typeface="+mn-ea"/>
              </a:rPr>
              <a:t>4</a:t>
            </a:r>
            <a:r>
              <a:rPr lang="zh-CN" altLang="en-US" sz="2000" dirty="0">
                <a:latin typeface="+mn-ea"/>
              </a:rPr>
              <a:t>） </a:t>
            </a:r>
            <a:r>
              <a:rPr lang="en-US" altLang="zh-CN" sz="2000" dirty="0">
                <a:latin typeface="+mn-ea"/>
              </a:rPr>
              <a:t>IETF</a:t>
            </a:r>
            <a:r>
              <a:rPr lang="zh-CN" altLang="en-US" sz="2000" dirty="0">
                <a:latin typeface="+mn-ea"/>
              </a:rPr>
              <a:t>的</a:t>
            </a:r>
            <a:r>
              <a:rPr lang="en-US" altLang="zh-CN" sz="2000" dirty="0">
                <a:latin typeface="+mn-ea"/>
              </a:rPr>
              <a:t>IPSec WG</a:t>
            </a:r>
            <a:r>
              <a:rPr lang="zh-CN" altLang="en-US" sz="2000" dirty="0">
                <a:latin typeface="+mn-ea"/>
              </a:rPr>
              <a:t>的</a:t>
            </a:r>
            <a:r>
              <a:rPr lang="en-US" altLang="zh-CN" sz="2000" dirty="0">
                <a:latin typeface="+mn-ea"/>
              </a:rPr>
              <a:t>Internet</a:t>
            </a:r>
            <a:r>
              <a:rPr lang="zh-CN" altLang="en-US" sz="2000" dirty="0">
                <a:latin typeface="+mn-ea"/>
              </a:rPr>
              <a:t>密钥管理协议（</a:t>
            </a:r>
            <a:r>
              <a:rPr lang="en-US" altLang="zh-CN" sz="2000" dirty="0">
                <a:latin typeface="+mn-ea"/>
              </a:rPr>
              <a:t>IKMP</a:t>
            </a:r>
            <a:r>
              <a:rPr lang="zh-CN" altLang="en-US" sz="2000" dirty="0">
                <a:latin typeface="+mn-ea"/>
              </a:rPr>
              <a:t>）</a:t>
            </a:r>
          </a:p>
          <a:p>
            <a:pPr algn="just" eaLnBrk="1" hangingPunct="1">
              <a:lnSpc>
                <a:spcPct val="125000"/>
              </a:lnSpc>
              <a:buFont typeface="Wingdings" panose="05000000000000000000" pitchFamily="2" charset="2"/>
              <a:buNone/>
            </a:pPr>
            <a:endParaRPr lang="zh-CN" altLang="en-US" sz="2000" dirty="0"/>
          </a:p>
        </p:txBody>
      </p:sp>
      <p:sp>
        <p:nvSpPr>
          <p:cNvPr id="3" name="Rectangle 2"/>
          <p:cNvSpPr>
            <a:spLocks noGrp="1" noChangeArrowheads="1"/>
          </p:cNvSpPr>
          <p:nvPr>
            <p:ph type="title"/>
          </p:nvPr>
        </p:nvSpPr>
        <p:spPr>
          <a:xfrm>
            <a:off x="762000" y="214313"/>
            <a:ext cx="7793038" cy="852487"/>
          </a:xfrm>
        </p:spPr>
        <p:txBody>
          <a:bodyPr/>
          <a:lstStyle/>
          <a:p>
            <a:pPr eaLnBrk="1" hangingPunct="1"/>
            <a:r>
              <a:rPr lang="zh-CN" altLang="en-US" dirty="0"/>
              <a:t>安全协议概述</a:t>
            </a:r>
          </a:p>
        </p:txBody>
      </p:sp>
    </p:spTree>
    <p:extLst>
      <p:ext uri="{BB962C8B-B14F-4D97-AF65-F5344CB8AC3E}">
        <p14:creationId xmlns:p14="http://schemas.microsoft.com/office/powerpoint/2010/main" val="4106263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0" name="Group 63"/>
          <p:cNvGrpSpPr>
            <a:grpSpLocks/>
          </p:cNvGrpSpPr>
          <p:nvPr/>
        </p:nvGrpSpPr>
        <p:grpSpPr bwMode="auto">
          <a:xfrm>
            <a:off x="457200" y="2362200"/>
            <a:ext cx="8305800" cy="3205163"/>
            <a:chOff x="-3" y="-3"/>
            <a:chExt cx="3691" cy="2694"/>
          </a:xfrm>
        </p:grpSpPr>
        <p:grpSp>
          <p:nvGrpSpPr>
            <p:cNvPr id="114691" name="Group 61"/>
            <p:cNvGrpSpPr>
              <a:grpSpLocks/>
            </p:cNvGrpSpPr>
            <p:nvPr/>
          </p:nvGrpSpPr>
          <p:grpSpPr bwMode="auto">
            <a:xfrm>
              <a:off x="0" y="0"/>
              <a:ext cx="3685" cy="2688"/>
              <a:chOff x="0" y="0"/>
              <a:chExt cx="3685" cy="2688"/>
            </a:xfrm>
          </p:grpSpPr>
          <p:grpSp>
            <p:nvGrpSpPr>
              <p:cNvPr id="114693" name="Group 24"/>
              <p:cNvGrpSpPr>
                <a:grpSpLocks/>
              </p:cNvGrpSpPr>
              <p:nvPr/>
            </p:nvGrpSpPr>
            <p:grpSpPr bwMode="auto">
              <a:xfrm>
                <a:off x="0" y="0"/>
                <a:ext cx="3685" cy="384"/>
                <a:chOff x="0" y="0"/>
                <a:chExt cx="3685" cy="384"/>
              </a:xfrm>
            </p:grpSpPr>
            <p:sp>
              <p:nvSpPr>
                <p:cNvPr id="114748" name="Rectangle 4"/>
                <p:cNvSpPr>
                  <a:spLocks noChangeArrowheads="1"/>
                </p:cNvSpPr>
                <p:nvPr/>
              </p:nvSpPr>
              <p:spPr bwMode="auto">
                <a:xfrm>
                  <a:off x="43" y="0"/>
                  <a:ext cx="359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600" b="1">
                      <a:solidFill>
                        <a:schemeClr val="hlink"/>
                      </a:solidFill>
                    </a:rPr>
                    <a:t>需要新密钥</a:t>
                  </a:r>
                </a:p>
              </p:txBody>
            </p:sp>
            <p:sp>
              <p:nvSpPr>
                <p:cNvPr id="114749" name="Rectangle 23"/>
                <p:cNvSpPr>
                  <a:spLocks noChangeArrowheads="1"/>
                </p:cNvSpPr>
                <p:nvPr/>
              </p:nvSpPr>
              <p:spPr bwMode="auto">
                <a:xfrm>
                  <a:off x="0" y="0"/>
                  <a:ext cx="368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4694" name="Group 26"/>
              <p:cNvGrpSpPr>
                <a:grpSpLocks/>
              </p:cNvGrpSpPr>
              <p:nvPr/>
            </p:nvGrpSpPr>
            <p:grpSpPr bwMode="auto">
              <a:xfrm>
                <a:off x="0" y="384"/>
                <a:ext cx="1209" cy="384"/>
                <a:chOff x="0" y="384"/>
                <a:chExt cx="1209" cy="384"/>
              </a:xfrm>
            </p:grpSpPr>
            <p:sp>
              <p:nvSpPr>
                <p:cNvPr id="114746" name="Rectangle 5"/>
                <p:cNvSpPr>
                  <a:spLocks noChangeArrowheads="1"/>
                </p:cNvSpPr>
                <p:nvPr/>
              </p:nvSpPr>
              <p:spPr bwMode="auto">
                <a:xfrm>
                  <a:off x="43" y="384"/>
                  <a:ext cx="112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CLIENT</a:t>
                  </a:r>
                  <a:r>
                    <a:rPr kumimoji="1" lang="zh-CN" altLang="en-US" sz="1200" b="1"/>
                    <a:t>－</a:t>
                  </a:r>
                  <a:r>
                    <a:rPr kumimoji="1" lang="en-US" altLang="zh-CN" sz="1200" b="1"/>
                    <a:t>HELLO</a:t>
                  </a:r>
                </a:p>
                <a:p>
                  <a:pPr algn="just"/>
                  <a:endParaRPr kumimoji="1" lang="en-US" altLang="zh-CN" sz="1200" b="1"/>
                </a:p>
              </p:txBody>
            </p:sp>
            <p:sp>
              <p:nvSpPr>
                <p:cNvPr id="114747" name="Rectangle 25"/>
                <p:cNvSpPr>
                  <a:spLocks noChangeArrowheads="1"/>
                </p:cNvSpPr>
                <p:nvPr/>
              </p:nvSpPr>
              <p:spPr bwMode="auto">
                <a:xfrm>
                  <a:off x="0" y="384"/>
                  <a:ext cx="120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4695" name="Group 28"/>
              <p:cNvGrpSpPr>
                <a:grpSpLocks/>
              </p:cNvGrpSpPr>
              <p:nvPr/>
            </p:nvGrpSpPr>
            <p:grpSpPr bwMode="auto">
              <a:xfrm>
                <a:off x="1209" y="384"/>
                <a:ext cx="518" cy="384"/>
                <a:chOff x="1209" y="384"/>
                <a:chExt cx="518" cy="384"/>
              </a:xfrm>
            </p:grpSpPr>
            <p:sp>
              <p:nvSpPr>
                <p:cNvPr id="114744" name="Rectangle 6"/>
                <p:cNvSpPr>
                  <a:spLocks noChangeArrowheads="1"/>
                </p:cNvSpPr>
                <p:nvPr/>
              </p:nvSpPr>
              <p:spPr bwMode="auto">
                <a:xfrm>
                  <a:off x="1252" y="384"/>
                  <a:ext cx="4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a:t>C</a:t>
                  </a:r>
                  <a:r>
                    <a:rPr kumimoji="1" lang="zh-CN" altLang="en-US" sz="1200" b="1"/>
                    <a:t>－</a:t>
                  </a:r>
                  <a:r>
                    <a:rPr kumimoji="1" lang="en-US" altLang="zh-CN" sz="1200" b="1"/>
                    <a:t>&gt;S</a:t>
                  </a:r>
                </a:p>
                <a:p>
                  <a:pPr algn="ctr"/>
                  <a:endParaRPr kumimoji="1" lang="en-US" altLang="zh-CN" sz="1200" b="1"/>
                </a:p>
              </p:txBody>
            </p:sp>
            <p:sp>
              <p:nvSpPr>
                <p:cNvPr id="114745" name="Rectangle 27"/>
                <p:cNvSpPr>
                  <a:spLocks noChangeArrowheads="1"/>
                </p:cNvSpPr>
                <p:nvPr/>
              </p:nvSpPr>
              <p:spPr bwMode="auto">
                <a:xfrm>
                  <a:off x="1209" y="384"/>
                  <a:ext cx="5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4696" name="Group 30"/>
              <p:cNvGrpSpPr>
                <a:grpSpLocks/>
              </p:cNvGrpSpPr>
              <p:nvPr/>
            </p:nvGrpSpPr>
            <p:grpSpPr bwMode="auto">
              <a:xfrm>
                <a:off x="1727" y="384"/>
                <a:ext cx="1958" cy="384"/>
                <a:chOff x="1727" y="384"/>
                <a:chExt cx="1958" cy="384"/>
              </a:xfrm>
            </p:grpSpPr>
            <p:sp>
              <p:nvSpPr>
                <p:cNvPr id="114742" name="Rectangle 7"/>
                <p:cNvSpPr>
                  <a:spLocks noChangeArrowheads="1"/>
                </p:cNvSpPr>
                <p:nvPr/>
              </p:nvSpPr>
              <p:spPr bwMode="auto">
                <a:xfrm>
                  <a:off x="1770" y="384"/>
                  <a:ext cx="18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challenge, cipher_specs</a:t>
                  </a:r>
                </a:p>
                <a:p>
                  <a:pPr algn="just"/>
                  <a:endParaRPr kumimoji="1" lang="en-US" altLang="zh-CN" sz="1200" b="1"/>
                </a:p>
              </p:txBody>
            </p:sp>
            <p:sp>
              <p:nvSpPr>
                <p:cNvPr id="114743" name="Rectangle 29"/>
                <p:cNvSpPr>
                  <a:spLocks noChangeArrowheads="1"/>
                </p:cNvSpPr>
                <p:nvPr/>
              </p:nvSpPr>
              <p:spPr bwMode="auto">
                <a:xfrm>
                  <a:off x="1727" y="384"/>
                  <a:ext cx="195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4697" name="Group 32"/>
              <p:cNvGrpSpPr>
                <a:grpSpLocks/>
              </p:cNvGrpSpPr>
              <p:nvPr/>
            </p:nvGrpSpPr>
            <p:grpSpPr bwMode="auto">
              <a:xfrm>
                <a:off x="0" y="768"/>
                <a:ext cx="1209" cy="384"/>
                <a:chOff x="0" y="768"/>
                <a:chExt cx="1209" cy="384"/>
              </a:xfrm>
            </p:grpSpPr>
            <p:sp>
              <p:nvSpPr>
                <p:cNvPr id="114740" name="Rectangle 8"/>
                <p:cNvSpPr>
                  <a:spLocks noChangeArrowheads="1"/>
                </p:cNvSpPr>
                <p:nvPr/>
              </p:nvSpPr>
              <p:spPr bwMode="auto">
                <a:xfrm>
                  <a:off x="43" y="768"/>
                  <a:ext cx="112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SERVER</a:t>
                  </a:r>
                  <a:r>
                    <a:rPr kumimoji="1" lang="zh-CN" altLang="en-US" sz="1200" b="1"/>
                    <a:t>－</a:t>
                  </a:r>
                  <a:r>
                    <a:rPr kumimoji="1" lang="en-US" altLang="zh-CN" sz="1200" b="1"/>
                    <a:t>HELLO</a:t>
                  </a:r>
                </a:p>
                <a:p>
                  <a:pPr algn="just"/>
                  <a:endParaRPr kumimoji="1" lang="en-US" altLang="zh-CN" sz="1200" b="1"/>
                </a:p>
              </p:txBody>
            </p:sp>
            <p:sp>
              <p:nvSpPr>
                <p:cNvPr id="114741" name="Rectangle 31"/>
                <p:cNvSpPr>
                  <a:spLocks noChangeArrowheads="1"/>
                </p:cNvSpPr>
                <p:nvPr/>
              </p:nvSpPr>
              <p:spPr bwMode="auto">
                <a:xfrm>
                  <a:off x="0" y="768"/>
                  <a:ext cx="120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4698" name="Group 34"/>
              <p:cNvGrpSpPr>
                <a:grpSpLocks/>
              </p:cNvGrpSpPr>
              <p:nvPr/>
            </p:nvGrpSpPr>
            <p:grpSpPr bwMode="auto">
              <a:xfrm>
                <a:off x="1209" y="768"/>
                <a:ext cx="518" cy="384"/>
                <a:chOff x="1209" y="768"/>
                <a:chExt cx="518" cy="384"/>
              </a:xfrm>
            </p:grpSpPr>
            <p:sp>
              <p:nvSpPr>
                <p:cNvPr id="114738" name="Rectangle 9"/>
                <p:cNvSpPr>
                  <a:spLocks noChangeArrowheads="1"/>
                </p:cNvSpPr>
                <p:nvPr/>
              </p:nvSpPr>
              <p:spPr bwMode="auto">
                <a:xfrm>
                  <a:off x="1252" y="768"/>
                  <a:ext cx="4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a:t>S</a:t>
                  </a:r>
                  <a:r>
                    <a:rPr kumimoji="1" lang="zh-CN" altLang="en-US" sz="1200" b="1"/>
                    <a:t>－</a:t>
                  </a:r>
                  <a:r>
                    <a:rPr kumimoji="1" lang="en-US" altLang="zh-CN" sz="1200" b="1"/>
                    <a:t>&gt;C</a:t>
                  </a:r>
                </a:p>
                <a:p>
                  <a:pPr algn="ctr"/>
                  <a:endParaRPr kumimoji="1" lang="en-US" altLang="zh-CN" sz="1200" b="1"/>
                </a:p>
              </p:txBody>
            </p:sp>
            <p:sp>
              <p:nvSpPr>
                <p:cNvPr id="114739" name="Rectangle 33"/>
                <p:cNvSpPr>
                  <a:spLocks noChangeArrowheads="1"/>
                </p:cNvSpPr>
                <p:nvPr/>
              </p:nvSpPr>
              <p:spPr bwMode="auto">
                <a:xfrm>
                  <a:off x="1209" y="768"/>
                  <a:ext cx="5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4699" name="Group 36"/>
              <p:cNvGrpSpPr>
                <a:grpSpLocks/>
              </p:cNvGrpSpPr>
              <p:nvPr/>
            </p:nvGrpSpPr>
            <p:grpSpPr bwMode="auto">
              <a:xfrm>
                <a:off x="1727" y="768"/>
                <a:ext cx="1958" cy="384"/>
                <a:chOff x="1727" y="768"/>
                <a:chExt cx="1958" cy="384"/>
              </a:xfrm>
            </p:grpSpPr>
            <p:sp>
              <p:nvSpPr>
                <p:cNvPr id="114736" name="Rectangle 10"/>
                <p:cNvSpPr>
                  <a:spLocks noChangeArrowheads="1"/>
                </p:cNvSpPr>
                <p:nvPr/>
              </p:nvSpPr>
              <p:spPr bwMode="auto">
                <a:xfrm>
                  <a:off x="1770" y="768"/>
                  <a:ext cx="18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connection-id,server_certificate,cipher_specs</a:t>
                  </a:r>
                </a:p>
                <a:p>
                  <a:pPr algn="just"/>
                  <a:endParaRPr kumimoji="1" lang="en-US" altLang="zh-CN" sz="1200" b="1"/>
                </a:p>
              </p:txBody>
            </p:sp>
            <p:sp>
              <p:nvSpPr>
                <p:cNvPr id="114737" name="Rectangle 35"/>
                <p:cNvSpPr>
                  <a:spLocks noChangeArrowheads="1"/>
                </p:cNvSpPr>
                <p:nvPr/>
              </p:nvSpPr>
              <p:spPr bwMode="auto">
                <a:xfrm>
                  <a:off x="1727" y="768"/>
                  <a:ext cx="195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4700" name="Group 38"/>
              <p:cNvGrpSpPr>
                <a:grpSpLocks/>
              </p:cNvGrpSpPr>
              <p:nvPr/>
            </p:nvGrpSpPr>
            <p:grpSpPr bwMode="auto">
              <a:xfrm>
                <a:off x="0" y="1152"/>
                <a:ext cx="1209" cy="384"/>
                <a:chOff x="0" y="1152"/>
                <a:chExt cx="1209" cy="384"/>
              </a:xfrm>
            </p:grpSpPr>
            <p:sp>
              <p:nvSpPr>
                <p:cNvPr id="114734" name="Rectangle 11"/>
                <p:cNvSpPr>
                  <a:spLocks noChangeArrowheads="1"/>
                </p:cNvSpPr>
                <p:nvPr/>
              </p:nvSpPr>
              <p:spPr bwMode="auto">
                <a:xfrm>
                  <a:off x="43" y="1152"/>
                  <a:ext cx="112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CLIENT</a:t>
                  </a:r>
                  <a:r>
                    <a:rPr kumimoji="1" lang="zh-CN" altLang="en-US" sz="1200" b="1"/>
                    <a:t>－</a:t>
                  </a:r>
                  <a:r>
                    <a:rPr kumimoji="1" lang="en-US" altLang="zh-CN" sz="1200" b="1"/>
                    <a:t>MASTER</a:t>
                  </a:r>
                  <a:r>
                    <a:rPr kumimoji="1" lang="zh-CN" altLang="en-US" sz="1200" b="1"/>
                    <a:t>－</a:t>
                  </a:r>
                  <a:r>
                    <a:rPr kumimoji="1" lang="en-US" altLang="zh-CN" sz="1200" b="1"/>
                    <a:t>KEY</a:t>
                  </a:r>
                </a:p>
                <a:p>
                  <a:pPr algn="just"/>
                  <a:endParaRPr kumimoji="1" lang="en-US" altLang="zh-CN" sz="1200" b="1"/>
                </a:p>
              </p:txBody>
            </p:sp>
            <p:sp>
              <p:nvSpPr>
                <p:cNvPr id="114735" name="Rectangle 37"/>
                <p:cNvSpPr>
                  <a:spLocks noChangeArrowheads="1"/>
                </p:cNvSpPr>
                <p:nvPr/>
              </p:nvSpPr>
              <p:spPr bwMode="auto">
                <a:xfrm>
                  <a:off x="0" y="1152"/>
                  <a:ext cx="120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4701" name="Group 40"/>
              <p:cNvGrpSpPr>
                <a:grpSpLocks/>
              </p:cNvGrpSpPr>
              <p:nvPr/>
            </p:nvGrpSpPr>
            <p:grpSpPr bwMode="auto">
              <a:xfrm>
                <a:off x="1209" y="1152"/>
                <a:ext cx="518" cy="384"/>
                <a:chOff x="1209" y="1152"/>
                <a:chExt cx="518" cy="384"/>
              </a:xfrm>
            </p:grpSpPr>
            <p:sp>
              <p:nvSpPr>
                <p:cNvPr id="114732" name="Rectangle 12"/>
                <p:cNvSpPr>
                  <a:spLocks noChangeArrowheads="1"/>
                </p:cNvSpPr>
                <p:nvPr/>
              </p:nvSpPr>
              <p:spPr bwMode="auto">
                <a:xfrm>
                  <a:off x="1252" y="1152"/>
                  <a:ext cx="4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a:t>C</a:t>
                  </a:r>
                  <a:r>
                    <a:rPr kumimoji="1" lang="zh-CN" altLang="en-US" sz="1200" b="1"/>
                    <a:t>－</a:t>
                  </a:r>
                  <a:r>
                    <a:rPr kumimoji="1" lang="en-US" altLang="zh-CN" sz="1200" b="1"/>
                    <a:t>&gt;S</a:t>
                  </a:r>
                </a:p>
                <a:p>
                  <a:pPr algn="ctr"/>
                  <a:endParaRPr kumimoji="1" lang="en-US" altLang="zh-CN" sz="1200" b="1"/>
                </a:p>
              </p:txBody>
            </p:sp>
            <p:sp>
              <p:nvSpPr>
                <p:cNvPr id="114733" name="Rectangle 39"/>
                <p:cNvSpPr>
                  <a:spLocks noChangeArrowheads="1"/>
                </p:cNvSpPr>
                <p:nvPr/>
              </p:nvSpPr>
              <p:spPr bwMode="auto">
                <a:xfrm>
                  <a:off x="1209" y="1152"/>
                  <a:ext cx="5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4702" name="Group 42"/>
              <p:cNvGrpSpPr>
                <a:grpSpLocks/>
              </p:cNvGrpSpPr>
              <p:nvPr/>
            </p:nvGrpSpPr>
            <p:grpSpPr bwMode="auto">
              <a:xfrm>
                <a:off x="1727" y="1152"/>
                <a:ext cx="1958" cy="384"/>
                <a:chOff x="1727" y="1152"/>
                <a:chExt cx="1958" cy="384"/>
              </a:xfrm>
            </p:grpSpPr>
            <p:sp>
              <p:nvSpPr>
                <p:cNvPr id="114730" name="Rectangle 13"/>
                <p:cNvSpPr>
                  <a:spLocks noChangeArrowheads="1"/>
                </p:cNvSpPr>
                <p:nvPr/>
              </p:nvSpPr>
              <p:spPr bwMode="auto">
                <a:xfrm>
                  <a:off x="1770" y="1152"/>
                  <a:ext cx="18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Eserver_public_key[master_key]</a:t>
                  </a:r>
                </a:p>
                <a:p>
                  <a:pPr algn="just"/>
                  <a:endParaRPr kumimoji="1" lang="en-US" altLang="zh-CN" sz="1200" b="1"/>
                </a:p>
              </p:txBody>
            </p:sp>
            <p:sp>
              <p:nvSpPr>
                <p:cNvPr id="114731" name="Rectangle 41"/>
                <p:cNvSpPr>
                  <a:spLocks noChangeArrowheads="1"/>
                </p:cNvSpPr>
                <p:nvPr/>
              </p:nvSpPr>
              <p:spPr bwMode="auto">
                <a:xfrm>
                  <a:off x="1727" y="1152"/>
                  <a:ext cx="195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4703" name="Group 44"/>
              <p:cNvGrpSpPr>
                <a:grpSpLocks/>
              </p:cNvGrpSpPr>
              <p:nvPr/>
            </p:nvGrpSpPr>
            <p:grpSpPr bwMode="auto">
              <a:xfrm>
                <a:off x="0" y="1536"/>
                <a:ext cx="1209" cy="384"/>
                <a:chOff x="0" y="1536"/>
                <a:chExt cx="1209" cy="384"/>
              </a:xfrm>
            </p:grpSpPr>
            <p:sp>
              <p:nvSpPr>
                <p:cNvPr id="114728" name="Rectangle 14"/>
                <p:cNvSpPr>
                  <a:spLocks noChangeArrowheads="1"/>
                </p:cNvSpPr>
                <p:nvPr/>
              </p:nvSpPr>
              <p:spPr bwMode="auto">
                <a:xfrm>
                  <a:off x="43" y="1536"/>
                  <a:ext cx="112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CLIENT</a:t>
                  </a:r>
                  <a:r>
                    <a:rPr kumimoji="1" lang="zh-CN" altLang="en-US" sz="1200" b="1"/>
                    <a:t>－</a:t>
                  </a:r>
                  <a:r>
                    <a:rPr kumimoji="1" lang="en-US" altLang="zh-CN" sz="1200" b="1"/>
                    <a:t>FINISH</a:t>
                  </a:r>
                </a:p>
                <a:p>
                  <a:pPr algn="just"/>
                  <a:endParaRPr kumimoji="1" lang="en-US" altLang="zh-CN" sz="1200" b="1"/>
                </a:p>
              </p:txBody>
            </p:sp>
            <p:sp>
              <p:nvSpPr>
                <p:cNvPr id="114729" name="Rectangle 43"/>
                <p:cNvSpPr>
                  <a:spLocks noChangeArrowheads="1"/>
                </p:cNvSpPr>
                <p:nvPr/>
              </p:nvSpPr>
              <p:spPr bwMode="auto">
                <a:xfrm>
                  <a:off x="0" y="1536"/>
                  <a:ext cx="120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4704" name="Group 46"/>
              <p:cNvGrpSpPr>
                <a:grpSpLocks/>
              </p:cNvGrpSpPr>
              <p:nvPr/>
            </p:nvGrpSpPr>
            <p:grpSpPr bwMode="auto">
              <a:xfrm>
                <a:off x="1209" y="1536"/>
                <a:ext cx="518" cy="384"/>
                <a:chOff x="1209" y="1536"/>
                <a:chExt cx="518" cy="384"/>
              </a:xfrm>
            </p:grpSpPr>
            <p:sp>
              <p:nvSpPr>
                <p:cNvPr id="114726" name="Rectangle 15"/>
                <p:cNvSpPr>
                  <a:spLocks noChangeArrowheads="1"/>
                </p:cNvSpPr>
                <p:nvPr/>
              </p:nvSpPr>
              <p:spPr bwMode="auto">
                <a:xfrm>
                  <a:off x="1252" y="1536"/>
                  <a:ext cx="4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a:t>C</a:t>
                  </a:r>
                  <a:r>
                    <a:rPr kumimoji="1" lang="zh-CN" altLang="en-US" sz="1200" b="1"/>
                    <a:t>－</a:t>
                  </a:r>
                  <a:r>
                    <a:rPr kumimoji="1" lang="en-US" altLang="zh-CN" sz="1200" b="1"/>
                    <a:t>&gt;S</a:t>
                  </a:r>
                </a:p>
                <a:p>
                  <a:pPr algn="ctr"/>
                  <a:endParaRPr kumimoji="1" lang="en-US" altLang="zh-CN" sz="1200" b="1"/>
                </a:p>
              </p:txBody>
            </p:sp>
            <p:sp>
              <p:nvSpPr>
                <p:cNvPr id="114727" name="Rectangle 45"/>
                <p:cNvSpPr>
                  <a:spLocks noChangeArrowheads="1"/>
                </p:cNvSpPr>
                <p:nvPr/>
              </p:nvSpPr>
              <p:spPr bwMode="auto">
                <a:xfrm>
                  <a:off x="1209" y="1536"/>
                  <a:ext cx="5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4705" name="Group 48"/>
              <p:cNvGrpSpPr>
                <a:grpSpLocks/>
              </p:cNvGrpSpPr>
              <p:nvPr/>
            </p:nvGrpSpPr>
            <p:grpSpPr bwMode="auto">
              <a:xfrm>
                <a:off x="1727" y="1536"/>
                <a:ext cx="1958" cy="384"/>
                <a:chOff x="1727" y="1536"/>
                <a:chExt cx="1958" cy="384"/>
              </a:xfrm>
            </p:grpSpPr>
            <p:sp>
              <p:nvSpPr>
                <p:cNvPr id="114724" name="Rectangle 16"/>
                <p:cNvSpPr>
                  <a:spLocks noChangeArrowheads="1"/>
                </p:cNvSpPr>
                <p:nvPr/>
              </p:nvSpPr>
              <p:spPr bwMode="auto">
                <a:xfrm>
                  <a:off x="1770" y="1536"/>
                  <a:ext cx="18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Eclient_write_key[connection-id]</a:t>
                  </a:r>
                </a:p>
                <a:p>
                  <a:pPr algn="just"/>
                  <a:endParaRPr kumimoji="1" lang="en-US" altLang="zh-CN" sz="1200" b="1"/>
                </a:p>
              </p:txBody>
            </p:sp>
            <p:sp>
              <p:nvSpPr>
                <p:cNvPr id="114725" name="Rectangle 47"/>
                <p:cNvSpPr>
                  <a:spLocks noChangeArrowheads="1"/>
                </p:cNvSpPr>
                <p:nvPr/>
              </p:nvSpPr>
              <p:spPr bwMode="auto">
                <a:xfrm>
                  <a:off x="1727" y="1536"/>
                  <a:ext cx="195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4706" name="Group 50"/>
              <p:cNvGrpSpPr>
                <a:grpSpLocks/>
              </p:cNvGrpSpPr>
              <p:nvPr/>
            </p:nvGrpSpPr>
            <p:grpSpPr bwMode="auto">
              <a:xfrm>
                <a:off x="0" y="1920"/>
                <a:ext cx="1209" cy="384"/>
                <a:chOff x="0" y="1920"/>
                <a:chExt cx="1209" cy="384"/>
              </a:xfrm>
            </p:grpSpPr>
            <p:sp>
              <p:nvSpPr>
                <p:cNvPr id="114722" name="Rectangle 17"/>
                <p:cNvSpPr>
                  <a:spLocks noChangeArrowheads="1"/>
                </p:cNvSpPr>
                <p:nvPr/>
              </p:nvSpPr>
              <p:spPr bwMode="auto">
                <a:xfrm>
                  <a:off x="43" y="1920"/>
                  <a:ext cx="112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SERVER</a:t>
                  </a:r>
                  <a:r>
                    <a:rPr kumimoji="1" lang="zh-CN" altLang="en-US" sz="1200" b="1"/>
                    <a:t>－</a:t>
                  </a:r>
                  <a:r>
                    <a:rPr kumimoji="1" lang="en-US" altLang="zh-CN" sz="1200" b="1"/>
                    <a:t>VERIFY</a:t>
                  </a:r>
                </a:p>
                <a:p>
                  <a:pPr algn="just"/>
                  <a:endParaRPr kumimoji="1" lang="en-US" altLang="zh-CN" sz="1200" b="1"/>
                </a:p>
              </p:txBody>
            </p:sp>
            <p:sp>
              <p:nvSpPr>
                <p:cNvPr id="114723" name="Rectangle 49"/>
                <p:cNvSpPr>
                  <a:spLocks noChangeArrowheads="1"/>
                </p:cNvSpPr>
                <p:nvPr/>
              </p:nvSpPr>
              <p:spPr bwMode="auto">
                <a:xfrm>
                  <a:off x="0" y="1920"/>
                  <a:ext cx="120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4707" name="Group 52"/>
              <p:cNvGrpSpPr>
                <a:grpSpLocks/>
              </p:cNvGrpSpPr>
              <p:nvPr/>
            </p:nvGrpSpPr>
            <p:grpSpPr bwMode="auto">
              <a:xfrm>
                <a:off x="1209" y="1920"/>
                <a:ext cx="518" cy="384"/>
                <a:chOff x="1209" y="1920"/>
                <a:chExt cx="518" cy="384"/>
              </a:xfrm>
            </p:grpSpPr>
            <p:sp>
              <p:nvSpPr>
                <p:cNvPr id="114720" name="Rectangle 18"/>
                <p:cNvSpPr>
                  <a:spLocks noChangeArrowheads="1"/>
                </p:cNvSpPr>
                <p:nvPr/>
              </p:nvSpPr>
              <p:spPr bwMode="auto">
                <a:xfrm>
                  <a:off x="1252" y="1920"/>
                  <a:ext cx="4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a:t>S</a:t>
                  </a:r>
                  <a:r>
                    <a:rPr kumimoji="1" lang="zh-CN" altLang="en-US" sz="1200" b="1"/>
                    <a:t>－</a:t>
                  </a:r>
                  <a:r>
                    <a:rPr kumimoji="1" lang="en-US" altLang="zh-CN" sz="1200" b="1"/>
                    <a:t>&gt;C</a:t>
                  </a:r>
                </a:p>
                <a:p>
                  <a:pPr algn="ctr"/>
                  <a:endParaRPr kumimoji="1" lang="en-US" altLang="zh-CN" sz="1200" b="1"/>
                </a:p>
              </p:txBody>
            </p:sp>
            <p:sp>
              <p:nvSpPr>
                <p:cNvPr id="114721" name="Rectangle 51"/>
                <p:cNvSpPr>
                  <a:spLocks noChangeArrowheads="1"/>
                </p:cNvSpPr>
                <p:nvPr/>
              </p:nvSpPr>
              <p:spPr bwMode="auto">
                <a:xfrm>
                  <a:off x="1209" y="1920"/>
                  <a:ext cx="5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4708" name="Group 54"/>
              <p:cNvGrpSpPr>
                <a:grpSpLocks/>
              </p:cNvGrpSpPr>
              <p:nvPr/>
            </p:nvGrpSpPr>
            <p:grpSpPr bwMode="auto">
              <a:xfrm>
                <a:off x="1727" y="1920"/>
                <a:ext cx="1958" cy="384"/>
                <a:chOff x="1727" y="1920"/>
                <a:chExt cx="1958" cy="384"/>
              </a:xfrm>
            </p:grpSpPr>
            <p:sp>
              <p:nvSpPr>
                <p:cNvPr id="114718" name="Rectangle 19"/>
                <p:cNvSpPr>
                  <a:spLocks noChangeArrowheads="1"/>
                </p:cNvSpPr>
                <p:nvPr/>
              </p:nvSpPr>
              <p:spPr bwMode="auto">
                <a:xfrm>
                  <a:off x="1770" y="1920"/>
                  <a:ext cx="18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Eserver_write_key[challenge]</a:t>
                  </a:r>
                </a:p>
                <a:p>
                  <a:pPr algn="just"/>
                  <a:endParaRPr kumimoji="1" lang="en-US" altLang="zh-CN" sz="1200" b="1"/>
                </a:p>
              </p:txBody>
            </p:sp>
            <p:sp>
              <p:nvSpPr>
                <p:cNvPr id="114719" name="Rectangle 53"/>
                <p:cNvSpPr>
                  <a:spLocks noChangeArrowheads="1"/>
                </p:cNvSpPr>
                <p:nvPr/>
              </p:nvSpPr>
              <p:spPr bwMode="auto">
                <a:xfrm>
                  <a:off x="1727" y="1920"/>
                  <a:ext cx="195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4709" name="Group 56"/>
              <p:cNvGrpSpPr>
                <a:grpSpLocks/>
              </p:cNvGrpSpPr>
              <p:nvPr/>
            </p:nvGrpSpPr>
            <p:grpSpPr bwMode="auto">
              <a:xfrm>
                <a:off x="0" y="2304"/>
                <a:ext cx="1209" cy="384"/>
                <a:chOff x="0" y="2304"/>
                <a:chExt cx="1209" cy="384"/>
              </a:xfrm>
            </p:grpSpPr>
            <p:sp>
              <p:nvSpPr>
                <p:cNvPr id="114716" name="Rectangle 20"/>
                <p:cNvSpPr>
                  <a:spLocks noChangeArrowheads="1"/>
                </p:cNvSpPr>
                <p:nvPr/>
              </p:nvSpPr>
              <p:spPr bwMode="auto">
                <a:xfrm>
                  <a:off x="43" y="2304"/>
                  <a:ext cx="112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SERVER</a:t>
                  </a:r>
                  <a:r>
                    <a:rPr kumimoji="1" lang="zh-CN" altLang="en-US" sz="1200" b="1"/>
                    <a:t>－</a:t>
                  </a:r>
                  <a:r>
                    <a:rPr kumimoji="1" lang="en-US" altLang="zh-CN" sz="1200" b="1"/>
                    <a:t>FINISH</a:t>
                  </a:r>
                </a:p>
                <a:p>
                  <a:pPr algn="just"/>
                  <a:endParaRPr kumimoji="1" lang="en-US" altLang="zh-CN" sz="1200" b="1"/>
                </a:p>
              </p:txBody>
            </p:sp>
            <p:sp>
              <p:nvSpPr>
                <p:cNvPr id="114717" name="Rectangle 55"/>
                <p:cNvSpPr>
                  <a:spLocks noChangeArrowheads="1"/>
                </p:cNvSpPr>
                <p:nvPr/>
              </p:nvSpPr>
              <p:spPr bwMode="auto">
                <a:xfrm>
                  <a:off x="0" y="2304"/>
                  <a:ext cx="120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4710" name="Group 58"/>
              <p:cNvGrpSpPr>
                <a:grpSpLocks/>
              </p:cNvGrpSpPr>
              <p:nvPr/>
            </p:nvGrpSpPr>
            <p:grpSpPr bwMode="auto">
              <a:xfrm>
                <a:off x="1209" y="2304"/>
                <a:ext cx="518" cy="384"/>
                <a:chOff x="1209" y="2304"/>
                <a:chExt cx="518" cy="384"/>
              </a:xfrm>
            </p:grpSpPr>
            <p:sp>
              <p:nvSpPr>
                <p:cNvPr id="114714" name="Rectangle 21"/>
                <p:cNvSpPr>
                  <a:spLocks noChangeArrowheads="1"/>
                </p:cNvSpPr>
                <p:nvPr/>
              </p:nvSpPr>
              <p:spPr bwMode="auto">
                <a:xfrm>
                  <a:off x="1252" y="2304"/>
                  <a:ext cx="4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a:t>S</a:t>
                  </a:r>
                  <a:r>
                    <a:rPr kumimoji="1" lang="zh-CN" altLang="en-US" sz="1200" b="1"/>
                    <a:t>－</a:t>
                  </a:r>
                  <a:r>
                    <a:rPr kumimoji="1" lang="en-US" altLang="zh-CN" sz="1200" b="1"/>
                    <a:t>&gt;C</a:t>
                  </a:r>
                </a:p>
                <a:p>
                  <a:pPr algn="ctr"/>
                  <a:endParaRPr kumimoji="1" lang="en-US" altLang="zh-CN" sz="1200" b="1"/>
                </a:p>
              </p:txBody>
            </p:sp>
            <p:sp>
              <p:nvSpPr>
                <p:cNvPr id="114715" name="Rectangle 57"/>
                <p:cNvSpPr>
                  <a:spLocks noChangeArrowheads="1"/>
                </p:cNvSpPr>
                <p:nvPr/>
              </p:nvSpPr>
              <p:spPr bwMode="auto">
                <a:xfrm>
                  <a:off x="1209" y="2304"/>
                  <a:ext cx="5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4711" name="Group 60"/>
              <p:cNvGrpSpPr>
                <a:grpSpLocks/>
              </p:cNvGrpSpPr>
              <p:nvPr/>
            </p:nvGrpSpPr>
            <p:grpSpPr bwMode="auto">
              <a:xfrm>
                <a:off x="1727" y="2304"/>
                <a:ext cx="1958" cy="384"/>
                <a:chOff x="1727" y="2304"/>
                <a:chExt cx="1958" cy="384"/>
              </a:xfrm>
            </p:grpSpPr>
            <p:sp>
              <p:nvSpPr>
                <p:cNvPr id="114712" name="Rectangle 22"/>
                <p:cNvSpPr>
                  <a:spLocks noChangeArrowheads="1"/>
                </p:cNvSpPr>
                <p:nvPr/>
              </p:nvSpPr>
              <p:spPr bwMode="auto">
                <a:xfrm>
                  <a:off x="1770" y="2304"/>
                  <a:ext cx="18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Eserver_write_key[new_session_id]</a:t>
                  </a:r>
                </a:p>
                <a:p>
                  <a:pPr algn="just"/>
                  <a:endParaRPr kumimoji="1" lang="en-US" altLang="zh-CN" sz="1200" b="1"/>
                </a:p>
              </p:txBody>
            </p:sp>
            <p:sp>
              <p:nvSpPr>
                <p:cNvPr id="114713" name="Rectangle 59"/>
                <p:cNvSpPr>
                  <a:spLocks noChangeArrowheads="1"/>
                </p:cNvSpPr>
                <p:nvPr/>
              </p:nvSpPr>
              <p:spPr bwMode="auto">
                <a:xfrm>
                  <a:off x="1727" y="2304"/>
                  <a:ext cx="195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114692" name="Rectangle 62"/>
            <p:cNvSpPr>
              <a:spLocks noChangeArrowheads="1"/>
            </p:cNvSpPr>
            <p:nvPr/>
          </p:nvSpPr>
          <p:spPr bwMode="auto">
            <a:xfrm>
              <a:off x="-3" y="-3"/>
              <a:ext cx="3691" cy="2694"/>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63" name="Rectangle 4"/>
          <p:cNvSpPr>
            <a:spLocks noGrp="1" noChangeArrowheads="1"/>
          </p:cNvSpPr>
          <p:nvPr>
            <p:ph type="title"/>
          </p:nvPr>
        </p:nvSpPr>
        <p:spPr>
          <a:xfrm>
            <a:off x="668337" y="266700"/>
            <a:ext cx="7772400" cy="731838"/>
          </a:xfrm>
          <a:noFill/>
        </p:spPr>
        <p:txBody>
          <a:bodyPr anchor="ctr"/>
          <a:lstStyle/>
          <a:p>
            <a:pPr eaLnBrk="1" hangingPunct="1"/>
            <a:r>
              <a:rPr lang="zh-CN" altLang="en-US" sz="3200" dirty="0"/>
              <a:t>握手协议定义的消息类型</a:t>
            </a:r>
            <a:r>
              <a:rPr lang="en-US" altLang="zh-CN" sz="3200" dirty="0"/>
              <a:t>(2)</a:t>
            </a:r>
          </a:p>
        </p:txBody>
      </p:sp>
    </p:spTree>
    <p:extLst>
      <p:ext uri="{BB962C8B-B14F-4D97-AF65-F5344CB8AC3E}">
        <p14:creationId xmlns:p14="http://schemas.microsoft.com/office/powerpoint/2010/main" val="7617422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714" name="Group 72"/>
          <p:cNvGrpSpPr>
            <a:grpSpLocks/>
          </p:cNvGrpSpPr>
          <p:nvPr/>
        </p:nvGrpSpPr>
        <p:grpSpPr bwMode="auto">
          <a:xfrm>
            <a:off x="152400" y="2286000"/>
            <a:ext cx="8763000" cy="3586163"/>
            <a:chOff x="-3" y="-3"/>
            <a:chExt cx="3691" cy="3078"/>
          </a:xfrm>
        </p:grpSpPr>
        <p:grpSp>
          <p:nvGrpSpPr>
            <p:cNvPr id="115715" name="Group 70"/>
            <p:cNvGrpSpPr>
              <a:grpSpLocks/>
            </p:cNvGrpSpPr>
            <p:nvPr/>
          </p:nvGrpSpPr>
          <p:grpSpPr bwMode="auto">
            <a:xfrm>
              <a:off x="0" y="0"/>
              <a:ext cx="3685" cy="3072"/>
              <a:chOff x="0" y="0"/>
              <a:chExt cx="3685" cy="3072"/>
            </a:xfrm>
          </p:grpSpPr>
          <p:grpSp>
            <p:nvGrpSpPr>
              <p:cNvPr id="115717" name="Group 27"/>
              <p:cNvGrpSpPr>
                <a:grpSpLocks/>
              </p:cNvGrpSpPr>
              <p:nvPr/>
            </p:nvGrpSpPr>
            <p:grpSpPr bwMode="auto">
              <a:xfrm>
                <a:off x="0" y="0"/>
                <a:ext cx="3685" cy="384"/>
                <a:chOff x="0" y="0"/>
                <a:chExt cx="3685" cy="384"/>
              </a:xfrm>
            </p:grpSpPr>
            <p:sp>
              <p:nvSpPr>
                <p:cNvPr id="115781" name="Rectangle 4"/>
                <p:cNvSpPr>
                  <a:spLocks noChangeArrowheads="1"/>
                </p:cNvSpPr>
                <p:nvPr/>
              </p:nvSpPr>
              <p:spPr bwMode="auto">
                <a:xfrm>
                  <a:off x="43" y="0"/>
                  <a:ext cx="359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600" b="1">
                      <a:solidFill>
                        <a:schemeClr val="hlink"/>
                      </a:solidFill>
                    </a:rPr>
                    <a:t>需要客户认证</a:t>
                  </a:r>
                </a:p>
                <a:p>
                  <a:pPr algn="ctr"/>
                  <a:endParaRPr kumimoji="1" lang="en-US" altLang="zh-CN" sz="1600" b="1"/>
                </a:p>
              </p:txBody>
            </p:sp>
            <p:sp>
              <p:nvSpPr>
                <p:cNvPr id="115782" name="Rectangle 26"/>
                <p:cNvSpPr>
                  <a:spLocks noChangeArrowheads="1"/>
                </p:cNvSpPr>
                <p:nvPr/>
              </p:nvSpPr>
              <p:spPr bwMode="auto">
                <a:xfrm>
                  <a:off x="0" y="0"/>
                  <a:ext cx="368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5718" name="Group 29"/>
              <p:cNvGrpSpPr>
                <a:grpSpLocks/>
              </p:cNvGrpSpPr>
              <p:nvPr/>
            </p:nvGrpSpPr>
            <p:grpSpPr bwMode="auto">
              <a:xfrm>
                <a:off x="0" y="384"/>
                <a:ext cx="1209" cy="384"/>
                <a:chOff x="0" y="384"/>
                <a:chExt cx="1209" cy="384"/>
              </a:xfrm>
            </p:grpSpPr>
            <p:sp>
              <p:nvSpPr>
                <p:cNvPr id="115779" name="Rectangle 5"/>
                <p:cNvSpPr>
                  <a:spLocks noChangeArrowheads="1"/>
                </p:cNvSpPr>
                <p:nvPr/>
              </p:nvSpPr>
              <p:spPr bwMode="auto">
                <a:xfrm>
                  <a:off x="43" y="384"/>
                  <a:ext cx="112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CLIENT</a:t>
                  </a:r>
                  <a:r>
                    <a:rPr kumimoji="1" lang="zh-CN" altLang="en-US" sz="1200" b="1"/>
                    <a:t>－</a:t>
                  </a:r>
                  <a:r>
                    <a:rPr kumimoji="1" lang="en-US" altLang="zh-CN" sz="1200" b="1"/>
                    <a:t>HELLO</a:t>
                  </a:r>
                </a:p>
                <a:p>
                  <a:pPr algn="just"/>
                  <a:endParaRPr kumimoji="1" lang="en-US" altLang="zh-CN" sz="1200" b="1"/>
                </a:p>
              </p:txBody>
            </p:sp>
            <p:sp>
              <p:nvSpPr>
                <p:cNvPr id="115780" name="Rectangle 28"/>
                <p:cNvSpPr>
                  <a:spLocks noChangeArrowheads="1"/>
                </p:cNvSpPr>
                <p:nvPr/>
              </p:nvSpPr>
              <p:spPr bwMode="auto">
                <a:xfrm>
                  <a:off x="0" y="384"/>
                  <a:ext cx="120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5719" name="Group 31"/>
              <p:cNvGrpSpPr>
                <a:grpSpLocks/>
              </p:cNvGrpSpPr>
              <p:nvPr/>
            </p:nvGrpSpPr>
            <p:grpSpPr bwMode="auto">
              <a:xfrm>
                <a:off x="1209" y="384"/>
                <a:ext cx="518" cy="384"/>
                <a:chOff x="1209" y="384"/>
                <a:chExt cx="518" cy="384"/>
              </a:xfrm>
            </p:grpSpPr>
            <p:sp>
              <p:nvSpPr>
                <p:cNvPr id="115777" name="Rectangle 6"/>
                <p:cNvSpPr>
                  <a:spLocks noChangeArrowheads="1"/>
                </p:cNvSpPr>
                <p:nvPr/>
              </p:nvSpPr>
              <p:spPr bwMode="auto">
                <a:xfrm>
                  <a:off x="1252" y="384"/>
                  <a:ext cx="4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a:t>C</a:t>
                  </a:r>
                  <a:r>
                    <a:rPr kumimoji="1" lang="zh-CN" altLang="en-US" sz="1200" b="1"/>
                    <a:t>－</a:t>
                  </a:r>
                  <a:r>
                    <a:rPr kumimoji="1" lang="en-US" altLang="zh-CN" sz="1200" b="1"/>
                    <a:t>&gt;S</a:t>
                  </a:r>
                </a:p>
                <a:p>
                  <a:pPr algn="ctr"/>
                  <a:endParaRPr kumimoji="1" lang="en-US" altLang="zh-CN" sz="1200" b="1"/>
                </a:p>
              </p:txBody>
            </p:sp>
            <p:sp>
              <p:nvSpPr>
                <p:cNvPr id="115778" name="Rectangle 30"/>
                <p:cNvSpPr>
                  <a:spLocks noChangeArrowheads="1"/>
                </p:cNvSpPr>
                <p:nvPr/>
              </p:nvSpPr>
              <p:spPr bwMode="auto">
                <a:xfrm>
                  <a:off x="1209" y="384"/>
                  <a:ext cx="5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5720" name="Group 33"/>
              <p:cNvGrpSpPr>
                <a:grpSpLocks/>
              </p:cNvGrpSpPr>
              <p:nvPr/>
            </p:nvGrpSpPr>
            <p:grpSpPr bwMode="auto">
              <a:xfrm>
                <a:off x="1727" y="384"/>
                <a:ext cx="1958" cy="384"/>
                <a:chOff x="1727" y="384"/>
                <a:chExt cx="1958" cy="384"/>
              </a:xfrm>
            </p:grpSpPr>
            <p:sp>
              <p:nvSpPr>
                <p:cNvPr id="115775" name="Rectangle 7"/>
                <p:cNvSpPr>
                  <a:spLocks noChangeArrowheads="1"/>
                </p:cNvSpPr>
                <p:nvPr/>
              </p:nvSpPr>
              <p:spPr bwMode="auto">
                <a:xfrm>
                  <a:off x="1770" y="384"/>
                  <a:ext cx="18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challenge, session_id, cipher_specs</a:t>
                  </a:r>
                </a:p>
                <a:p>
                  <a:pPr algn="just"/>
                  <a:endParaRPr kumimoji="1" lang="en-US" altLang="zh-CN" sz="1200" b="1"/>
                </a:p>
              </p:txBody>
            </p:sp>
            <p:sp>
              <p:nvSpPr>
                <p:cNvPr id="115776" name="Rectangle 32"/>
                <p:cNvSpPr>
                  <a:spLocks noChangeArrowheads="1"/>
                </p:cNvSpPr>
                <p:nvPr/>
              </p:nvSpPr>
              <p:spPr bwMode="auto">
                <a:xfrm>
                  <a:off x="1727" y="384"/>
                  <a:ext cx="195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5721" name="Group 35"/>
              <p:cNvGrpSpPr>
                <a:grpSpLocks/>
              </p:cNvGrpSpPr>
              <p:nvPr/>
            </p:nvGrpSpPr>
            <p:grpSpPr bwMode="auto">
              <a:xfrm>
                <a:off x="0" y="768"/>
                <a:ext cx="1209" cy="384"/>
                <a:chOff x="0" y="768"/>
                <a:chExt cx="1209" cy="384"/>
              </a:xfrm>
            </p:grpSpPr>
            <p:sp>
              <p:nvSpPr>
                <p:cNvPr id="115773" name="Rectangle 8"/>
                <p:cNvSpPr>
                  <a:spLocks noChangeArrowheads="1"/>
                </p:cNvSpPr>
                <p:nvPr/>
              </p:nvSpPr>
              <p:spPr bwMode="auto">
                <a:xfrm>
                  <a:off x="43" y="768"/>
                  <a:ext cx="112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SERVER</a:t>
                  </a:r>
                  <a:r>
                    <a:rPr kumimoji="1" lang="zh-CN" altLang="en-US" sz="1200" b="1"/>
                    <a:t>－</a:t>
                  </a:r>
                  <a:r>
                    <a:rPr kumimoji="1" lang="en-US" altLang="zh-CN" sz="1200" b="1"/>
                    <a:t>HELLO</a:t>
                  </a:r>
                </a:p>
                <a:p>
                  <a:pPr algn="just"/>
                  <a:endParaRPr kumimoji="1" lang="en-US" altLang="zh-CN" sz="1200" b="1"/>
                </a:p>
              </p:txBody>
            </p:sp>
            <p:sp>
              <p:nvSpPr>
                <p:cNvPr id="115774" name="Rectangle 34"/>
                <p:cNvSpPr>
                  <a:spLocks noChangeArrowheads="1"/>
                </p:cNvSpPr>
                <p:nvPr/>
              </p:nvSpPr>
              <p:spPr bwMode="auto">
                <a:xfrm>
                  <a:off x="0" y="768"/>
                  <a:ext cx="120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5722" name="Group 37"/>
              <p:cNvGrpSpPr>
                <a:grpSpLocks/>
              </p:cNvGrpSpPr>
              <p:nvPr/>
            </p:nvGrpSpPr>
            <p:grpSpPr bwMode="auto">
              <a:xfrm>
                <a:off x="1209" y="768"/>
                <a:ext cx="518" cy="384"/>
                <a:chOff x="1209" y="768"/>
                <a:chExt cx="518" cy="384"/>
              </a:xfrm>
            </p:grpSpPr>
            <p:sp>
              <p:nvSpPr>
                <p:cNvPr id="115771" name="Rectangle 9"/>
                <p:cNvSpPr>
                  <a:spLocks noChangeArrowheads="1"/>
                </p:cNvSpPr>
                <p:nvPr/>
              </p:nvSpPr>
              <p:spPr bwMode="auto">
                <a:xfrm>
                  <a:off x="1252" y="768"/>
                  <a:ext cx="4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a:t>S</a:t>
                  </a:r>
                  <a:r>
                    <a:rPr kumimoji="1" lang="zh-CN" altLang="en-US" sz="1200" b="1"/>
                    <a:t>－</a:t>
                  </a:r>
                  <a:r>
                    <a:rPr kumimoji="1" lang="en-US" altLang="zh-CN" sz="1200" b="1"/>
                    <a:t>&gt;C</a:t>
                  </a:r>
                </a:p>
                <a:p>
                  <a:pPr algn="ctr"/>
                  <a:endParaRPr kumimoji="1" lang="en-US" altLang="zh-CN" sz="1200" b="1"/>
                </a:p>
              </p:txBody>
            </p:sp>
            <p:sp>
              <p:nvSpPr>
                <p:cNvPr id="115772" name="Rectangle 36"/>
                <p:cNvSpPr>
                  <a:spLocks noChangeArrowheads="1"/>
                </p:cNvSpPr>
                <p:nvPr/>
              </p:nvSpPr>
              <p:spPr bwMode="auto">
                <a:xfrm>
                  <a:off x="1209" y="768"/>
                  <a:ext cx="5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5723" name="Group 39"/>
              <p:cNvGrpSpPr>
                <a:grpSpLocks/>
              </p:cNvGrpSpPr>
              <p:nvPr/>
            </p:nvGrpSpPr>
            <p:grpSpPr bwMode="auto">
              <a:xfrm>
                <a:off x="1727" y="768"/>
                <a:ext cx="1958" cy="384"/>
                <a:chOff x="1727" y="768"/>
                <a:chExt cx="1958" cy="384"/>
              </a:xfrm>
            </p:grpSpPr>
            <p:sp>
              <p:nvSpPr>
                <p:cNvPr id="115769" name="Rectangle 10"/>
                <p:cNvSpPr>
                  <a:spLocks noChangeArrowheads="1"/>
                </p:cNvSpPr>
                <p:nvPr/>
              </p:nvSpPr>
              <p:spPr bwMode="auto">
                <a:xfrm>
                  <a:off x="1770" y="768"/>
                  <a:ext cx="18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connection-id, session_id_hit</a:t>
                  </a:r>
                </a:p>
                <a:p>
                  <a:pPr algn="just"/>
                  <a:endParaRPr kumimoji="1" lang="en-US" altLang="zh-CN" sz="1200" b="1"/>
                </a:p>
              </p:txBody>
            </p:sp>
            <p:sp>
              <p:nvSpPr>
                <p:cNvPr id="115770" name="Rectangle 38"/>
                <p:cNvSpPr>
                  <a:spLocks noChangeArrowheads="1"/>
                </p:cNvSpPr>
                <p:nvPr/>
              </p:nvSpPr>
              <p:spPr bwMode="auto">
                <a:xfrm>
                  <a:off x="1727" y="768"/>
                  <a:ext cx="195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5724" name="Group 41"/>
              <p:cNvGrpSpPr>
                <a:grpSpLocks/>
              </p:cNvGrpSpPr>
              <p:nvPr/>
            </p:nvGrpSpPr>
            <p:grpSpPr bwMode="auto">
              <a:xfrm>
                <a:off x="0" y="1152"/>
                <a:ext cx="1209" cy="384"/>
                <a:chOff x="0" y="1152"/>
                <a:chExt cx="1209" cy="384"/>
              </a:xfrm>
            </p:grpSpPr>
            <p:sp>
              <p:nvSpPr>
                <p:cNvPr id="115767" name="Rectangle 11"/>
                <p:cNvSpPr>
                  <a:spLocks noChangeArrowheads="1"/>
                </p:cNvSpPr>
                <p:nvPr/>
              </p:nvSpPr>
              <p:spPr bwMode="auto">
                <a:xfrm>
                  <a:off x="43" y="1152"/>
                  <a:ext cx="112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CLIENT</a:t>
                  </a:r>
                  <a:r>
                    <a:rPr kumimoji="1" lang="zh-CN" altLang="en-US" sz="1200" b="1"/>
                    <a:t>－</a:t>
                  </a:r>
                  <a:r>
                    <a:rPr kumimoji="1" lang="en-US" altLang="zh-CN" sz="1200" b="1"/>
                    <a:t>FINISH</a:t>
                  </a:r>
                </a:p>
                <a:p>
                  <a:pPr algn="just"/>
                  <a:endParaRPr kumimoji="1" lang="en-US" altLang="zh-CN" sz="1200" b="1"/>
                </a:p>
              </p:txBody>
            </p:sp>
            <p:sp>
              <p:nvSpPr>
                <p:cNvPr id="115768" name="Rectangle 40"/>
                <p:cNvSpPr>
                  <a:spLocks noChangeArrowheads="1"/>
                </p:cNvSpPr>
                <p:nvPr/>
              </p:nvSpPr>
              <p:spPr bwMode="auto">
                <a:xfrm>
                  <a:off x="0" y="1152"/>
                  <a:ext cx="120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5725" name="Group 43"/>
              <p:cNvGrpSpPr>
                <a:grpSpLocks/>
              </p:cNvGrpSpPr>
              <p:nvPr/>
            </p:nvGrpSpPr>
            <p:grpSpPr bwMode="auto">
              <a:xfrm>
                <a:off x="1209" y="1152"/>
                <a:ext cx="518" cy="384"/>
                <a:chOff x="1209" y="1152"/>
                <a:chExt cx="518" cy="384"/>
              </a:xfrm>
            </p:grpSpPr>
            <p:sp>
              <p:nvSpPr>
                <p:cNvPr id="115765" name="Rectangle 12"/>
                <p:cNvSpPr>
                  <a:spLocks noChangeArrowheads="1"/>
                </p:cNvSpPr>
                <p:nvPr/>
              </p:nvSpPr>
              <p:spPr bwMode="auto">
                <a:xfrm>
                  <a:off x="1252" y="1152"/>
                  <a:ext cx="4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a:t>C</a:t>
                  </a:r>
                  <a:r>
                    <a:rPr kumimoji="1" lang="zh-CN" altLang="en-US" sz="1200" b="1"/>
                    <a:t>－</a:t>
                  </a:r>
                  <a:r>
                    <a:rPr kumimoji="1" lang="en-US" altLang="zh-CN" sz="1200" b="1"/>
                    <a:t>&gt;S</a:t>
                  </a:r>
                </a:p>
                <a:p>
                  <a:pPr algn="ctr"/>
                  <a:endParaRPr kumimoji="1" lang="en-US" altLang="zh-CN" sz="1200" b="1"/>
                </a:p>
              </p:txBody>
            </p:sp>
            <p:sp>
              <p:nvSpPr>
                <p:cNvPr id="115766" name="Rectangle 42"/>
                <p:cNvSpPr>
                  <a:spLocks noChangeArrowheads="1"/>
                </p:cNvSpPr>
                <p:nvPr/>
              </p:nvSpPr>
              <p:spPr bwMode="auto">
                <a:xfrm>
                  <a:off x="1209" y="1152"/>
                  <a:ext cx="5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5726" name="Group 45"/>
              <p:cNvGrpSpPr>
                <a:grpSpLocks/>
              </p:cNvGrpSpPr>
              <p:nvPr/>
            </p:nvGrpSpPr>
            <p:grpSpPr bwMode="auto">
              <a:xfrm>
                <a:off x="1727" y="1152"/>
                <a:ext cx="1958" cy="384"/>
                <a:chOff x="1727" y="1152"/>
                <a:chExt cx="1958" cy="384"/>
              </a:xfrm>
            </p:grpSpPr>
            <p:sp>
              <p:nvSpPr>
                <p:cNvPr id="115763" name="Rectangle 13"/>
                <p:cNvSpPr>
                  <a:spLocks noChangeArrowheads="1"/>
                </p:cNvSpPr>
                <p:nvPr/>
              </p:nvSpPr>
              <p:spPr bwMode="auto">
                <a:xfrm>
                  <a:off x="1770" y="1152"/>
                  <a:ext cx="18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Eclient_write_key[connection-id]</a:t>
                  </a:r>
                </a:p>
                <a:p>
                  <a:pPr algn="just"/>
                  <a:endParaRPr kumimoji="1" lang="en-US" altLang="zh-CN" sz="1200" b="1"/>
                </a:p>
              </p:txBody>
            </p:sp>
            <p:sp>
              <p:nvSpPr>
                <p:cNvPr id="115764" name="Rectangle 44"/>
                <p:cNvSpPr>
                  <a:spLocks noChangeArrowheads="1"/>
                </p:cNvSpPr>
                <p:nvPr/>
              </p:nvSpPr>
              <p:spPr bwMode="auto">
                <a:xfrm>
                  <a:off x="1727" y="1152"/>
                  <a:ext cx="195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5727" name="Group 47"/>
              <p:cNvGrpSpPr>
                <a:grpSpLocks/>
              </p:cNvGrpSpPr>
              <p:nvPr/>
            </p:nvGrpSpPr>
            <p:grpSpPr bwMode="auto">
              <a:xfrm>
                <a:off x="0" y="1536"/>
                <a:ext cx="1209" cy="384"/>
                <a:chOff x="0" y="1536"/>
                <a:chExt cx="1209" cy="384"/>
              </a:xfrm>
            </p:grpSpPr>
            <p:sp>
              <p:nvSpPr>
                <p:cNvPr id="115761" name="Rectangle 14"/>
                <p:cNvSpPr>
                  <a:spLocks noChangeArrowheads="1"/>
                </p:cNvSpPr>
                <p:nvPr/>
              </p:nvSpPr>
              <p:spPr bwMode="auto">
                <a:xfrm>
                  <a:off x="43" y="1536"/>
                  <a:ext cx="112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SERVER-VERIFY</a:t>
                  </a:r>
                </a:p>
                <a:p>
                  <a:pPr algn="just"/>
                  <a:endParaRPr kumimoji="1" lang="en-US" altLang="zh-CN" sz="1200" b="1"/>
                </a:p>
              </p:txBody>
            </p:sp>
            <p:sp>
              <p:nvSpPr>
                <p:cNvPr id="115762" name="Rectangle 46"/>
                <p:cNvSpPr>
                  <a:spLocks noChangeArrowheads="1"/>
                </p:cNvSpPr>
                <p:nvPr/>
              </p:nvSpPr>
              <p:spPr bwMode="auto">
                <a:xfrm>
                  <a:off x="0" y="1536"/>
                  <a:ext cx="120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5728" name="Group 49"/>
              <p:cNvGrpSpPr>
                <a:grpSpLocks/>
              </p:cNvGrpSpPr>
              <p:nvPr/>
            </p:nvGrpSpPr>
            <p:grpSpPr bwMode="auto">
              <a:xfrm>
                <a:off x="1209" y="1536"/>
                <a:ext cx="518" cy="384"/>
                <a:chOff x="1209" y="1536"/>
                <a:chExt cx="518" cy="384"/>
              </a:xfrm>
            </p:grpSpPr>
            <p:sp>
              <p:nvSpPr>
                <p:cNvPr id="115759" name="Rectangle 15"/>
                <p:cNvSpPr>
                  <a:spLocks noChangeArrowheads="1"/>
                </p:cNvSpPr>
                <p:nvPr/>
              </p:nvSpPr>
              <p:spPr bwMode="auto">
                <a:xfrm>
                  <a:off x="1252" y="1536"/>
                  <a:ext cx="4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a:t>S</a:t>
                  </a:r>
                  <a:r>
                    <a:rPr kumimoji="1" lang="zh-CN" altLang="en-US" sz="1200" b="1"/>
                    <a:t>－</a:t>
                  </a:r>
                  <a:r>
                    <a:rPr kumimoji="1" lang="en-US" altLang="zh-CN" sz="1200" b="1"/>
                    <a:t>&gt;C</a:t>
                  </a:r>
                </a:p>
                <a:p>
                  <a:pPr algn="ctr"/>
                  <a:endParaRPr kumimoji="1" lang="en-US" altLang="zh-CN" sz="1200" b="1"/>
                </a:p>
              </p:txBody>
            </p:sp>
            <p:sp>
              <p:nvSpPr>
                <p:cNvPr id="115760" name="Rectangle 48"/>
                <p:cNvSpPr>
                  <a:spLocks noChangeArrowheads="1"/>
                </p:cNvSpPr>
                <p:nvPr/>
              </p:nvSpPr>
              <p:spPr bwMode="auto">
                <a:xfrm>
                  <a:off x="1209" y="1536"/>
                  <a:ext cx="5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5729" name="Group 51"/>
              <p:cNvGrpSpPr>
                <a:grpSpLocks/>
              </p:cNvGrpSpPr>
              <p:nvPr/>
            </p:nvGrpSpPr>
            <p:grpSpPr bwMode="auto">
              <a:xfrm>
                <a:off x="1727" y="1536"/>
                <a:ext cx="1958" cy="384"/>
                <a:chOff x="1727" y="1536"/>
                <a:chExt cx="1958" cy="384"/>
              </a:xfrm>
            </p:grpSpPr>
            <p:sp>
              <p:nvSpPr>
                <p:cNvPr id="115757" name="Rectangle 16"/>
                <p:cNvSpPr>
                  <a:spLocks noChangeArrowheads="1"/>
                </p:cNvSpPr>
                <p:nvPr/>
              </p:nvSpPr>
              <p:spPr bwMode="auto">
                <a:xfrm>
                  <a:off x="1770" y="1536"/>
                  <a:ext cx="18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Eserver_write_key[challenge]</a:t>
                  </a:r>
                </a:p>
                <a:p>
                  <a:pPr algn="just"/>
                  <a:endParaRPr kumimoji="1" lang="en-US" altLang="zh-CN" sz="1200" b="1"/>
                </a:p>
              </p:txBody>
            </p:sp>
            <p:sp>
              <p:nvSpPr>
                <p:cNvPr id="115758" name="Rectangle 50"/>
                <p:cNvSpPr>
                  <a:spLocks noChangeArrowheads="1"/>
                </p:cNvSpPr>
                <p:nvPr/>
              </p:nvSpPr>
              <p:spPr bwMode="auto">
                <a:xfrm>
                  <a:off x="1727" y="1536"/>
                  <a:ext cx="195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5730" name="Group 53"/>
              <p:cNvGrpSpPr>
                <a:grpSpLocks/>
              </p:cNvGrpSpPr>
              <p:nvPr/>
            </p:nvGrpSpPr>
            <p:grpSpPr bwMode="auto">
              <a:xfrm>
                <a:off x="0" y="1920"/>
                <a:ext cx="1209" cy="384"/>
                <a:chOff x="0" y="1920"/>
                <a:chExt cx="1209" cy="384"/>
              </a:xfrm>
            </p:grpSpPr>
            <p:sp>
              <p:nvSpPr>
                <p:cNvPr id="115755" name="Rectangle 17"/>
                <p:cNvSpPr>
                  <a:spLocks noChangeArrowheads="1"/>
                </p:cNvSpPr>
                <p:nvPr/>
              </p:nvSpPr>
              <p:spPr bwMode="auto">
                <a:xfrm>
                  <a:off x="43" y="1920"/>
                  <a:ext cx="112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REQUEST</a:t>
                  </a:r>
                  <a:r>
                    <a:rPr kumimoji="1" lang="zh-CN" altLang="en-US" sz="1200" b="1"/>
                    <a:t>－</a:t>
                  </a:r>
                  <a:r>
                    <a:rPr kumimoji="1" lang="en-US" altLang="zh-CN" sz="1200" b="1"/>
                    <a:t>CERTIFICATE</a:t>
                  </a:r>
                </a:p>
                <a:p>
                  <a:pPr algn="just"/>
                  <a:endParaRPr kumimoji="1" lang="en-US" altLang="zh-CN" sz="1200" b="1"/>
                </a:p>
              </p:txBody>
            </p:sp>
            <p:sp>
              <p:nvSpPr>
                <p:cNvPr id="115756" name="Rectangle 52"/>
                <p:cNvSpPr>
                  <a:spLocks noChangeArrowheads="1"/>
                </p:cNvSpPr>
                <p:nvPr/>
              </p:nvSpPr>
              <p:spPr bwMode="auto">
                <a:xfrm>
                  <a:off x="0" y="1920"/>
                  <a:ext cx="120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5731" name="Group 55"/>
              <p:cNvGrpSpPr>
                <a:grpSpLocks/>
              </p:cNvGrpSpPr>
              <p:nvPr/>
            </p:nvGrpSpPr>
            <p:grpSpPr bwMode="auto">
              <a:xfrm>
                <a:off x="1209" y="1920"/>
                <a:ext cx="518" cy="384"/>
                <a:chOff x="1209" y="1920"/>
                <a:chExt cx="518" cy="384"/>
              </a:xfrm>
            </p:grpSpPr>
            <p:sp>
              <p:nvSpPr>
                <p:cNvPr id="115753" name="Rectangle 18"/>
                <p:cNvSpPr>
                  <a:spLocks noChangeArrowheads="1"/>
                </p:cNvSpPr>
                <p:nvPr/>
              </p:nvSpPr>
              <p:spPr bwMode="auto">
                <a:xfrm>
                  <a:off x="1252" y="1920"/>
                  <a:ext cx="4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a:t>S</a:t>
                  </a:r>
                  <a:r>
                    <a:rPr kumimoji="1" lang="zh-CN" altLang="en-US" sz="1200" b="1"/>
                    <a:t>－</a:t>
                  </a:r>
                  <a:r>
                    <a:rPr kumimoji="1" lang="en-US" altLang="zh-CN" sz="1200" b="1"/>
                    <a:t>&gt;C</a:t>
                  </a:r>
                </a:p>
                <a:p>
                  <a:pPr algn="ctr"/>
                  <a:endParaRPr kumimoji="1" lang="en-US" altLang="zh-CN" sz="1200" b="1"/>
                </a:p>
              </p:txBody>
            </p:sp>
            <p:sp>
              <p:nvSpPr>
                <p:cNvPr id="115754" name="Rectangle 54"/>
                <p:cNvSpPr>
                  <a:spLocks noChangeArrowheads="1"/>
                </p:cNvSpPr>
                <p:nvPr/>
              </p:nvSpPr>
              <p:spPr bwMode="auto">
                <a:xfrm>
                  <a:off x="1209" y="1920"/>
                  <a:ext cx="5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5732" name="Group 57"/>
              <p:cNvGrpSpPr>
                <a:grpSpLocks/>
              </p:cNvGrpSpPr>
              <p:nvPr/>
            </p:nvGrpSpPr>
            <p:grpSpPr bwMode="auto">
              <a:xfrm>
                <a:off x="1727" y="1920"/>
                <a:ext cx="1958" cy="384"/>
                <a:chOff x="1727" y="1920"/>
                <a:chExt cx="1958" cy="384"/>
              </a:xfrm>
            </p:grpSpPr>
            <p:sp>
              <p:nvSpPr>
                <p:cNvPr id="115751" name="Rectangle 19"/>
                <p:cNvSpPr>
                  <a:spLocks noChangeArrowheads="1"/>
                </p:cNvSpPr>
                <p:nvPr/>
              </p:nvSpPr>
              <p:spPr bwMode="auto">
                <a:xfrm>
                  <a:off x="1770" y="1920"/>
                  <a:ext cx="18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Eserver_write_key[auth_type,challenge']</a:t>
                  </a:r>
                </a:p>
                <a:p>
                  <a:pPr algn="just"/>
                  <a:endParaRPr kumimoji="1" lang="en-US" altLang="zh-CN" sz="1200" b="1"/>
                </a:p>
              </p:txBody>
            </p:sp>
            <p:sp>
              <p:nvSpPr>
                <p:cNvPr id="115752" name="Rectangle 56"/>
                <p:cNvSpPr>
                  <a:spLocks noChangeArrowheads="1"/>
                </p:cNvSpPr>
                <p:nvPr/>
              </p:nvSpPr>
              <p:spPr bwMode="auto">
                <a:xfrm>
                  <a:off x="1727" y="1920"/>
                  <a:ext cx="195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5733" name="Group 59"/>
              <p:cNvGrpSpPr>
                <a:grpSpLocks/>
              </p:cNvGrpSpPr>
              <p:nvPr/>
            </p:nvGrpSpPr>
            <p:grpSpPr bwMode="auto">
              <a:xfrm>
                <a:off x="0" y="2304"/>
                <a:ext cx="1209" cy="384"/>
                <a:chOff x="0" y="2304"/>
                <a:chExt cx="1209" cy="384"/>
              </a:xfrm>
            </p:grpSpPr>
            <p:sp>
              <p:nvSpPr>
                <p:cNvPr id="115749" name="Rectangle 20"/>
                <p:cNvSpPr>
                  <a:spLocks noChangeArrowheads="1"/>
                </p:cNvSpPr>
                <p:nvPr/>
              </p:nvSpPr>
              <p:spPr bwMode="auto">
                <a:xfrm>
                  <a:off x="43" y="2304"/>
                  <a:ext cx="112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CLIENT</a:t>
                  </a:r>
                  <a:r>
                    <a:rPr kumimoji="1" lang="zh-CN" altLang="en-US" sz="1200" b="1"/>
                    <a:t>－</a:t>
                  </a:r>
                  <a:r>
                    <a:rPr kumimoji="1" lang="en-US" altLang="zh-CN" sz="1200" b="1"/>
                    <a:t>CERTIFICATE</a:t>
                  </a:r>
                </a:p>
                <a:p>
                  <a:pPr algn="just"/>
                  <a:endParaRPr kumimoji="1" lang="en-US" altLang="zh-CN" sz="1200" b="1"/>
                </a:p>
              </p:txBody>
            </p:sp>
            <p:sp>
              <p:nvSpPr>
                <p:cNvPr id="115750" name="Rectangle 58"/>
                <p:cNvSpPr>
                  <a:spLocks noChangeArrowheads="1"/>
                </p:cNvSpPr>
                <p:nvPr/>
              </p:nvSpPr>
              <p:spPr bwMode="auto">
                <a:xfrm>
                  <a:off x="0" y="2304"/>
                  <a:ext cx="120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5734" name="Group 61"/>
              <p:cNvGrpSpPr>
                <a:grpSpLocks/>
              </p:cNvGrpSpPr>
              <p:nvPr/>
            </p:nvGrpSpPr>
            <p:grpSpPr bwMode="auto">
              <a:xfrm>
                <a:off x="1209" y="2304"/>
                <a:ext cx="518" cy="384"/>
                <a:chOff x="1209" y="2304"/>
                <a:chExt cx="518" cy="384"/>
              </a:xfrm>
            </p:grpSpPr>
            <p:sp>
              <p:nvSpPr>
                <p:cNvPr id="115747" name="Rectangle 21"/>
                <p:cNvSpPr>
                  <a:spLocks noChangeArrowheads="1"/>
                </p:cNvSpPr>
                <p:nvPr/>
              </p:nvSpPr>
              <p:spPr bwMode="auto">
                <a:xfrm>
                  <a:off x="1252" y="2304"/>
                  <a:ext cx="4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a:t>C</a:t>
                  </a:r>
                  <a:r>
                    <a:rPr kumimoji="1" lang="zh-CN" altLang="en-US" sz="1200" b="1"/>
                    <a:t>－</a:t>
                  </a:r>
                  <a:r>
                    <a:rPr kumimoji="1" lang="en-US" altLang="zh-CN" sz="1200" b="1"/>
                    <a:t>&gt;S</a:t>
                  </a:r>
                </a:p>
                <a:p>
                  <a:pPr algn="ctr"/>
                  <a:endParaRPr kumimoji="1" lang="en-US" altLang="zh-CN" sz="1200" b="1"/>
                </a:p>
              </p:txBody>
            </p:sp>
            <p:sp>
              <p:nvSpPr>
                <p:cNvPr id="115748" name="Rectangle 60"/>
                <p:cNvSpPr>
                  <a:spLocks noChangeArrowheads="1"/>
                </p:cNvSpPr>
                <p:nvPr/>
              </p:nvSpPr>
              <p:spPr bwMode="auto">
                <a:xfrm>
                  <a:off x="1209" y="2304"/>
                  <a:ext cx="5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5735" name="Group 63"/>
              <p:cNvGrpSpPr>
                <a:grpSpLocks/>
              </p:cNvGrpSpPr>
              <p:nvPr/>
            </p:nvGrpSpPr>
            <p:grpSpPr bwMode="auto">
              <a:xfrm>
                <a:off x="1727" y="2304"/>
                <a:ext cx="1958" cy="384"/>
                <a:chOff x="1727" y="2304"/>
                <a:chExt cx="1958" cy="384"/>
              </a:xfrm>
            </p:grpSpPr>
            <p:sp>
              <p:nvSpPr>
                <p:cNvPr id="115745" name="Rectangle 22"/>
                <p:cNvSpPr>
                  <a:spLocks noChangeArrowheads="1"/>
                </p:cNvSpPr>
                <p:nvPr/>
              </p:nvSpPr>
              <p:spPr bwMode="auto">
                <a:xfrm>
                  <a:off x="1770" y="2304"/>
                  <a:ext cx="18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Eclient_write_key[cert_type,client_cert,response_data]</a:t>
                  </a:r>
                </a:p>
                <a:p>
                  <a:pPr algn="just"/>
                  <a:endParaRPr kumimoji="1" lang="en-US" altLang="zh-CN" sz="1200" b="1"/>
                </a:p>
              </p:txBody>
            </p:sp>
            <p:sp>
              <p:nvSpPr>
                <p:cNvPr id="115746" name="Rectangle 62"/>
                <p:cNvSpPr>
                  <a:spLocks noChangeArrowheads="1"/>
                </p:cNvSpPr>
                <p:nvPr/>
              </p:nvSpPr>
              <p:spPr bwMode="auto">
                <a:xfrm>
                  <a:off x="1727" y="2304"/>
                  <a:ext cx="195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5736" name="Group 65"/>
              <p:cNvGrpSpPr>
                <a:grpSpLocks/>
              </p:cNvGrpSpPr>
              <p:nvPr/>
            </p:nvGrpSpPr>
            <p:grpSpPr bwMode="auto">
              <a:xfrm>
                <a:off x="0" y="2688"/>
                <a:ext cx="1209" cy="384"/>
                <a:chOff x="0" y="2688"/>
                <a:chExt cx="1209" cy="384"/>
              </a:xfrm>
            </p:grpSpPr>
            <p:sp>
              <p:nvSpPr>
                <p:cNvPr id="115743" name="Rectangle 23"/>
                <p:cNvSpPr>
                  <a:spLocks noChangeArrowheads="1"/>
                </p:cNvSpPr>
                <p:nvPr/>
              </p:nvSpPr>
              <p:spPr bwMode="auto">
                <a:xfrm>
                  <a:off x="43" y="2688"/>
                  <a:ext cx="112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SERVER</a:t>
                  </a:r>
                  <a:r>
                    <a:rPr kumimoji="1" lang="zh-CN" altLang="en-US" sz="1200" b="1"/>
                    <a:t>－</a:t>
                  </a:r>
                  <a:r>
                    <a:rPr kumimoji="1" lang="en-US" altLang="zh-CN" sz="1200" b="1"/>
                    <a:t>FINISH</a:t>
                  </a:r>
                </a:p>
                <a:p>
                  <a:pPr algn="just"/>
                  <a:endParaRPr kumimoji="1" lang="en-US" altLang="zh-CN" sz="1200" b="1"/>
                </a:p>
              </p:txBody>
            </p:sp>
            <p:sp>
              <p:nvSpPr>
                <p:cNvPr id="115744" name="Rectangle 64"/>
                <p:cNvSpPr>
                  <a:spLocks noChangeArrowheads="1"/>
                </p:cNvSpPr>
                <p:nvPr/>
              </p:nvSpPr>
              <p:spPr bwMode="auto">
                <a:xfrm>
                  <a:off x="0" y="2688"/>
                  <a:ext cx="120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5737" name="Group 67"/>
              <p:cNvGrpSpPr>
                <a:grpSpLocks/>
              </p:cNvGrpSpPr>
              <p:nvPr/>
            </p:nvGrpSpPr>
            <p:grpSpPr bwMode="auto">
              <a:xfrm>
                <a:off x="1209" y="2688"/>
                <a:ext cx="518" cy="384"/>
                <a:chOff x="1209" y="2688"/>
                <a:chExt cx="518" cy="384"/>
              </a:xfrm>
            </p:grpSpPr>
            <p:sp>
              <p:nvSpPr>
                <p:cNvPr id="115741" name="Rectangle 24"/>
                <p:cNvSpPr>
                  <a:spLocks noChangeArrowheads="1"/>
                </p:cNvSpPr>
                <p:nvPr/>
              </p:nvSpPr>
              <p:spPr bwMode="auto">
                <a:xfrm>
                  <a:off x="1252" y="2688"/>
                  <a:ext cx="4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a:t>S</a:t>
                  </a:r>
                  <a:r>
                    <a:rPr kumimoji="1" lang="zh-CN" altLang="en-US" sz="1200" b="1"/>
                    <a:t>－</a:t>
                  </a:r>
                  <a:r>
                    <a:rPr kumimoji="1" lang="en-US" altLang="zh-CN" sz="1200" b="1"/>
                    <a:t>&gt;C</a:t>
                  </a:r>
                </a:p>
                <a:p>
                  <a:pPr algn="ctr"/>
                  <a:endParaRPr kumimoji="1" lang="en-US" altLang="zh-CN" sz="1200" b="1"/>
                </a:p>
              </p:txBody>
            </p:sp>
            <p:sp>
              <p:nvSpPr>
                <p:cNvPr id="115742" name="Rectangle 66"/>
                <p:cNvSpPr>
                  <a:spLocks noChangeArrowheads="1"/>
                </p:cNvSpPr>
                <p:nvPr/>
              </p:nvSpPr>
              <p:spPr bwMode="auto">
                <a:xfrm>
                  <a:off x="1209" y="2688"/>
                  <a:ext cx="5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5738" name="Group 69"/>
              <p:cNvGrpSpPr>
                <a:grpSpLocks/>
              </p:cNvGrpSpPr>
              <p:nvPr/>
            </p:nvGrpSpPr>
            <p:grpSpPr bwMode="auto">
              <a:xfrm>
                <a:off x="1727" y="2688"/>
                <a:ext cx="1958" cy="384"/>
                <a:chOff x="1727" y="2688"/>
                <a:chExt cx="1958" cy="384"/>
              </a:xfrm>
            </p:grpSpPr>
            <p:sp>
              <p:nvSpPr>
                <p:cNvPr id="115739" name="Rectangle 25"/>
                <p:cNvSpPr>
                  <a:spLocks noChangeArrowheads="1"/>
                </p:cNvSpPr>
                <p:nvPr/>
              </p:nvSpPr>
              <p:spPr bwMode="auto">
                <a:xfrm>
                  <a:off x="1770" y="2688"/>
                  <a:ext cx="18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b="1"/>
                    <a:t>Eserver_write_key[session_id]</a:t>
                  </a:r>
                </a:p>
                <a:p>
                  <a:pPr algn="just"/>
                  <a:endParaRPr kumimoji="1" lang="en-US" altLang="zh-CN" sz="1200" b="1"/>
                </a:p>
              </p:txBody>
            </p:sp>
            <p:sp>
              <p:nvSpPr>
                <p:cNvPr id="115740" name="Rectangle 68"/>
                <p:cNvSpPr>
                  <a:spLocks noChangeArrowheads="1"/>
                </p:cNvSpPr>
                <p:nvPr/>
              </p:nvSpPr>
              <p:spPr bwMode="auto">
                <a:xfrm>
                  <a:off x="1727" y="2688"/>
                  <a:ext cx="195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115716" name="Rectangle 71"/>
            <p:cNvSpPr>
              <a:spLocks noChangeArrowheads="1"/>
            </p:cNvSpPr>
            <p:nvPr/>
          </p:nvSpPr>
          <p:spPr bwMode="auto">
            <a:xfrm>
              <a:off x="-3" y="-3"/>
              <a:ext cx="3691" cy="3078"/>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71" name="Rectangle 4"/>
          <p:cNvSpPr>
            <a:spLocks noGrp="1" noChangeArrowheads="1"/>
          </p:cNvSpPr>
          <p:nvPr>
            <p:ph type="title"/>
          </p:nvPr>
        </p:nvSpPr>
        <p:spPr>
          <a:xfrm>
            <a:off x="668337" y="266700"/>
            <a:ext cx="7772400" cy="731838"/>
          </a:xfrm>
          <a:noFill/>
        </p:spPr>
        <p:txBody>
          <a:bodyPr anchor="ctr"/>
          <a:lstStyle/>
          <a:p>
            <a:pPr eaLnBrk="1" hangingPunct="1"/>
            <a:r>
              <a:rPr lang="zh-CN" altLang="en-US" sz="3200" dirty="0"/>
              <a:t>握手协议定义的消息类型</a:t>
            </a:r>
            <a:r>
              <a:rPr lang="en-US" altLang="zh-CN" sz="3200" dirty="0"/>
              <a:t>(2)</a:t>
            </a:r>
          </a:p>
        </p:txBody>
      </p:sp>
    </p:spTree>
    <p:extLst>
      <p:ext uri="{BB962C8B-B14F-4D97-AF65-F5344CB8AC3E}">
        <p14:creationId xmlns:p14="http://schemas.microsoft.com/office/powerpoint/2010/main" val="14140023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825500" y="228600"/>
            <a:ext cx="7793038" cy="1028700"/>
          </a:xfrm>
        </p:spPr>
        <p:txBody>
          <a:bodyPr/>
          <a:lstStyle/>
          <a:p>
            <a:pPr eaLnBrk="1" hangingPunct="1"/>
            <a:r>
              <a:rPr lang="en-US" altLang="zh-CN" dirty="0"/>
              <a:t>11.6 </a:t>
            </a:r>
            <a:r>
              <a:rPr lang="zh-CN" altLang="en-US" dirty="0"/>
              <a:t>代理协议</a:t>
            </a:r>
            <a:r>
              <a:rPr lang="en-US" altLang="zh-CN" dirty="0"/>
              <a:t>---SOCKs</a:t>
            </a:r>
          </a:p>
        </p:txBody>
      </p:sp>
      <p:sp>
        <p:nvSpPr>
          <p:cNvPr id="116739" name="Rectangle 3"/>
          <p:cNvSpPr>
            <a:spLocks noGrp="1" noChangeArrowheads="1"/>
          </p:cNvSpPr>
          <p:nvPr>
            <p:ph type="body" idx="1"/>
          </p:nvPr>
        </p:nvSpPr>
        <p:spPr>
          <a:xfrm>
            <a:off x="381000" y="1690688"/>
            <a:ext cx="8382000" cy="3352800"/>
          </a:xfrm>
        </p:spPr>
        <p:txBody>
          <a:bodyPr/>
          <a:lstStyle/>
          <a:p>
            <a:pPr eaLnBrk="1" hangingPunct="1">
              <a:buFont typeface="Wingdings" panose="05000000000000000000" pitchFamily="2" charset="2"/>
              <a:buNone/>
            </a:pPr>
            <a:r>
              <a:rPr lang="en-US" altLang="zh-CN" sz="2800" b="1" dirty="0">
                <a:solidFill>
                  <a:schemeClr val="hlink"/>
                </a:solidFill>
                <a:latin typeface="宋体" panose="02010600030101010101" pitchFamily="2" charset="-122"/>
              </a:rPr>
              <a:t> 1</a:t>
            </a:r>
            <a:r>
              <a:rPr lang="zh-CN" altLang="en-US" sz="2800" b="1" dirty="0">
                <a:solidFill>
                  <a:schemeClr val="hlink"/>
                </a:solidFill>
                <a:latin typeface="宋体" panose="02010600030101010101" pitchFamily="2" charset="-122"/>
              </a:rPr>
              <a:t>、代理协议</a:t>
            </a:r>
          </a:p>
          <a:p>
            <a:pPr eaLnBrk="1" hangingPunct="1">
              <a:buFont typeface="Wingdings" panose="05000000000000000000" pitchFamily="2" charset="2"/>
              <a:buNone/>
            </a:pPr>
            <a:r>
              <a:rPr lang="zh-CN" altLang="en-US" sz="2800" b="1" dirty="0">
                <a:latin typeface="宋体" panose="02010600030101010101" pitchFamily="2" charset="-122"/>
              </a:rPr>
              <a:t>  </a:t>
            </a:r>
            <a:r>
              <a:rPr lang="zh-CN" altLang="en-US" sz="2400" dirty="0">
                <a:latin typeface="宋体" panose="02010600030101010101" pitchFamily="2" charset="-122"/>
              </a:rPr>
              <a:t>  根据代理服务器的工作层次，可分为应用层代理、传输层代理和</a:t>
            </a:r>
            <a:r>
              <a:rPr lang="en-US" altLang="zh-CN" sz="2400" dirty="0">
                <a:latin typeface="宋体" panose="02010600030101010101" pitchFamily="2" charset="-122"/>
              </a:rPr>
              <a:t>SOCKS</a:t>
            </a:r>
            <a:r>
              <a:rPr lang="zh-CN" altLang="en-US" sz="2400" dirty="0">
                <a:latin typeface="宋体" panose="02010600030101010101" pitchFamily="2" charset="-122"/>
              </a:rPr>
              <a:t>代理。</a:t>
            </a:r>
          </a:p>
          <a:p>
            <a:pPr eaLnBrk="1" hangingPunct="1">
              <a:buFont typeface="Wingdings" panose="05000000000000000000" pitchFamily="2" charset="2"/>
              <a:buNone/>
            </a:pPr>
            <a:r>
              <a:rPr lang="zh-CN" altLang="en-US" sz="2400" dirty="0">
                <a:latin typeface="宋体,Bold" charset="-122"/>
                <a:ea typeface="宋体,Bold" charset="-122"/>
              </a:rPr>
              <a:t>     应用层代理工作在</a:t>
            </a:r>
            <a:r>
              <a:rPr lang="en-US" altLang="zh-CN" sz="2400" dirty="0">
                <a:latin typeface="Times New Roman" panose="02020603050405020304" pitchFamily="18" charset="0"/>
                <a:ea typeface="宋体,Bold" charset="-122"/>
              </a:rPr>
              <a:t>TCP</a:t>
            </a:r>
            <a:r>
              <a:rPr lang="en-US" altLang="zh-CN" sz="2400" dirty="0">
                <a:latin typeface="宋体,Bold" charset="-122"/>
                <a:ea typeface="宋体,Bold" charset="-122"/>
              </a:rPr>
              <a:t>/ </a:t>
            </a:r>
            <a:r>
              <a:rPr lang="en-US" altLang="zh-CN" sz="2400" dirty="0">
                <a:latin typeface="Times New Roman" panose="02020603050405020304" pitchFamily="18" charset="0"/>
                <a:ea typeface="宋体,Bold" charset="-122"/>
              </a:rPr>
              <a:t>IP </a:t>
            </a:r>
            <a:r>
              <a:rPr lang="zh-CN" altLang="en-US" sz="2400" dirty="0">
                <a:latin typeface="宋体,Bold" charset="-122"/>
                <a:ea typeface="宋体,Bold" charset="-122"/>
              </a:rPr>
              <a:t>模型的应用层之上，对不同的代理提供不同的处理方法，只能用于支持应用层协议的代理</a:t>
            </a:r>
            <a:r>
              <a:rPr lang="en-US" altLang="zh-CN" sz="2400" dirty="0">
                <a:latin typeface="宋体,Bold" charset="-122"/>
                <a:ea typeface="宋体,Bold" charset="-122"/>
              </a:rPr>
              <a:t>(</a:t>
            </a:r>
            <a:r>
              <a:rPr lang="zh-CN" altLang="en-US" sz="2400" dirty="0">
                <a:latin typeface="宋体,Bold" charset="-122"/>
                <a:ea typeface="宋体,Bold" charset="-122"/>
              </a:rPr>
              <a:t>如</a:t>
            </a:r>
            <a:r>
              <a:rPr lang="en-US" altLang="zh-CN" sz="2400" dirty="0">
                <a:latin typeface="Times New Roman" panose="02020603050405020304" pitchFamily="18" charset="0"/>
                <a:ea typeface="宋体,Bold" charset="-122"/>
              </a:rPr>
              <a:t>HTTP</a:t>
            </a:r>
            <a:r>
              <a:rPr lang="zh-CN" altLang="en-US" sz="2400" dirty="0">
                <a:latin typeface="宋体,Bold" charset="-122"/>
                <a:ea typeface="宋体,Bold" charset="-122"/>
              </a:rPr>
              <a:t>、</a:t>
            </a:r>
            <a:r>
              <a:rPr lang="en-US" altLang="zh-CN" sz="2400" dirty="0">
                <a:latin typeface="Times New Roman" panose="02020603050405020304" pitchFamily="18" charset="0"/>
                <a:ea typeface="宋体,Bold" charset="-122"/>
              </a:rPr>
              <a:t>FTP)</a:t>
            </a:r>
            <a:endParaRPr lang="en-US" altLang="zh-CN" sz="2400" dirty="0">
              <a:latin typeface="宋体,Bold" charset="-122"/>
              <a:ea typeface="宋体,Bold" charset="-122"/>
            </a:endParaRPr>
          </a:p>
          <a:p>
            <a:pPr eaLnBrk="1" hangingPunct="1">
              <a:buFont typeface="Wingdings" panose="05000000000000000000" pitchFamily="2" charset="2"/>
              <a:buNone/>
            </a:pPr>
            <a:r>
              <a:rPr lang="en-US" altLang="zh-CN" sz="2400" dirty="0">
                <a:latin typeface="宋体" panose="02010600030101010101" pitchFamily="2" charset="-122"/>
              </a:rPr>
              <a:t>     SOCKS</a:t>
            </a:r>
            <a:r>
              <a:rPr lang="zh-CN" altLang="en-US" sz="2400" dirty="0">
                <a:latin typeface="宋体" panose="02010600030101010101" pitchFamily="2" charset="-122"/>
              </a:rPr>
              <a:t>代理工作在</a:t>
            </a:r>
            <a:r>
              <a:rPr lang="en-US" altLang="zh-CN" sz="2400" dirty="0">
                <a:latin typeface="宋体" panose="02010600030101010101" pitchFamily="2" charset="-122"/>
              </a:rPr>
              <a:t>TCP/IP</a:t>
            </a:r>
            <a:r>
              <a:rPr lang="zh-CN" altLang="en-US" sz="2400" dirty="0">
                <a:latin typeface="宋体" panose="02010600030101010101" pitchFamily="2" charset="-122"/>
              </a:rPr>
              <a:t>模型的应用层和传输层之间</a:t>
            </a:r>
            <a:endParaRPr lang="zh-CN" altLang="en-US" sz="2400" dirty="0">
              <a:latin typeface="AdobeSongStd-Light-Acro" charset="-122"/>
              <a:ea typeface="AdobeSongStd-Light-Acro" charset="-122"/>
            </a:endParaRPr>
          </a:p>
        </p:txBody>
      </p:sp>
    </p:spTree>
    <p:extLst>
      <p:ext uri="{BB962C8B-B14F-4D97-AF65-F5344CB8AC3E}">
        <p14:creationId xmlns:p14="http://schemas.microsoft.com/office/powerpoint/2010/main" val="23485035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ct 4"/>
          <p:cNvGraphicFramePr>
            <a:graphicFrameLocks noChangeAspect="1"/>
          </p:cNvGraphicFramePr>
          <p:nvPr/>
        </p:nvGraphicFramePr>
        <p:xfrm>
          <a:off x="838200" y="2209800"/>
          <a:ext cx="7162800" cy="3429000"/>
        </p:xfrm>
        <a:graphic>
          <a:graphicData uri="http://schemas.openxmlformats.org/presentationml/2006/ole">
            <mc:AlternateContent xmlns:mc="http://schemas.openxmlformats.org/markup-compatibility/2006">
              <mc:Choice xmlns:v="urn:schemas-microsoft-com:vml" Requires="v">
                <p:oleObj spid="_x0000_s74776" name="位图图像" r:id="rId3" imgW="3228571" imgH="2219635" progId="Paint.Picture">
                  <p:embed/>
                </p:oleObj>
              </mc:Choice>
              <mc:Fallback>
                <p:oleObj name="位图图像" r:id="rId3" imgW="3228571" imgH="2219635" progId="Paint.Picture">
                  <p:embed/>
                  <p:pic>
                    <p:nvPicPr>
                      <p:cNvPr id="2867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209800"/>
                        <a:ext cx="71628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2"/>
          <p:cNvSpPr>
            <a:spLocks noGrp="1" noChangeArrowheads="1"/>
          </p:cNvSpPr>
          <p:nvPr>
            <p:ph type="title"/>
          </p:nvPr>
        </p:nvSpPr>
        <p:spPr>
          <a:xfrm>
            <a:off x="825500" y="228600"/>
            <a:ext cx="7793038" cy="1028700"/>
          </a:xfrm>
        </p:spPr>
        <p:txBody>
          <a:bodyPr/>
          <a:lstStyle/>
          <a:p>
            <a:pPr eaLnBrk="1" hangingPunct="1"/>
            <a:r>
              <a:rPr lang="en-US" altLang="zh-CN" dirty="0"/>
              <a:t>11.6 </a:t>
            </a:r>
            <a:r>
              <a:rPr lang="zh-CN" altLang="en-US" dirty="0"/>
              <a:t>代理协议</a:t>
            </a:r>
            <a:r>
              <a:rPr lang="en-US" altLang="zh-CN" dirty="0"/>
              <a:t>---SOCKs</a:t>
            </a:r>
          </a:p>
        </p:txBody>
      </p:sp>
    </p:spTree>
    <p:extLst>
      <p:ext uri="{BB962C8B-B14F-4D97-AF65-F5344CB8AC3E}">
        <p14:creationId xmlns:p14="http://schemas.microsoft.com/office/powerpoint/2010/main" val="25315632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p:cNvSpPr>
            <a:spLocks noGrp="1" noChangeArrowheads="1"/>
          </p:cNvSpPr>
          <p:nvPr>
            <p:ph type="body" idx="1"/>
          </p:nvPr>
        </p:nvSpPr>
        <p:spPr>
          <a:xfrm>
            <a:off x="406400" y="1460500"/>
            <a:ext cx="8305800" cy="4343400"/>
          </a:xfrm>
        </p:spPr>
        <p:txBody>
          <a:bodyPr/>
          <a:lstStyle/>
          <a:p>
            <a:pPr eaLnBrk="1" hangingPunct="1">
              <a:buFont typeface="Wingdings" panose="05000000000000000000" pitchFamily="2" charset="2"/>
              <a:buNone/>
            </a:pPr>
            <a:r>
              <a:rPr lang="en-US" altLang="zh-CN" sz="2800" b="1" dirty="0">
                <a:solidFill>
                  <a:schemeClr val="hlink"/>
                </a:solidFill>
                <a:latin typeface="宋体" panose="02010600030101010101" pitchFamily="2" charset="-122"/>
              </a:rPr>
              <a:t>2</a:t>
            </a:r>
            <a:r>
              <a:rPr lang="zh-CN" altLang="en-US" sz="2800" b="1" dirty="0">
                <a:solidFill>
                  <a:schemeClr val="hlink"/>
                </a:solidFill>
                <a:latin typeface="宋体" panose="02010600030101010101" pitchFamily="2" charset="-122"/>
              </a:rPr>
              <a:t>、</a:t>
            </a:r>
            <a:r>
              <a:rPr lang="en-US" altLang="zh-CN" sz="2800" b="1" dirty="0">
                <a:solidFill>
                  <a:schemeClr val="hlink"/>
                </a:solidFill>
                <a:latin typeface="宋体" panose="02010600030101010101" pitchFamily="2" charset="-122"/>
              </a:rPr>
              <a:t>SOCKs</a:t>
            </a:r>
            <a:r>
              <a:rPr lang="zh-CN" altLang="en-US" sz="2800" b="1" dirty="0">
                <a:solidFill>
                  <a:schemeClr val="hlink"/>
                </a:solidFill>
                <a:latin typeface="宋体" panose="02010600030101010101" pitchFamily="2" charset="-122"/>
              </a:rPr>
              <a:t>代理</a:t>
            </a:r>
          </a:p>
          <a:p>
            <a:pPr eaLnBrk="1" hangingPunct="1">
              <a:buFont typeface="Wingdings" panose="05000000000000000000" pitchFamily="2" charset="2"/>
              <a:buNone/>
            </a:pPr>
            <a:r>
              <a:rPr lang="zh-CN" altLang="en-US" sz="2400" b="1" dirty="0">
                <a:latin typeface="AdobeSongStd-Light-Acro,Bold" charset="-122"/>
              </a:rPr>
              <a:t>  　</a:t>
            </a:r>
            <a:r>
              <a:rPr lang="en-US" altLang="zh-CN" sz="2400" b="1" dirty="0">
                <a:latin typeface="AdobeSongStd-Light-Acro,Bold" charset="-122"/>
              </a:rPr>
              <a:t>1</a:t>
            </a:r>
            <a:r>
              <a:rPr lang="zh-CN" altLang="en-US" sz="2400" b="1" dirty="0">
                <a:latin typeface="AdobeSongStd-Light-Acro,Bold" charset="-122"/>
              </a:rPr>
              <a:t>）</a:t>
            </a:r>
            <a:r>
              <a:rPr lang="en-US" altLang="zh-CN" sz="2400" dirty="0">
                <a:latin typeface="Times New Roman" panose="02020603050405020304" pitchFamily="18" charset="0"/>
              </a:rPr>
              <a:t>Socks </a:t>
            </a:r>
            <a:r>
              <a:rPr lang="zh-CN" altLang="en-US" sz="2400" dirty="0">
                <a:latin typeface="AdobeSongStd-Light-Acro" charset="-122"/>
                <a:ea typeface="AdobeSongStd-Light-Acro" charset="-122"/>
              </a:rPr>
              <a:t>协议是基于客户机</a:t>
            </a:r>
            <a:r>
              <a:rPr lang="en-US" altLang="zh-CN" sz="2400" dirty="0">
                <a:latin typeface="Times New Roman" panose="02020603050405020304" pitchFamily="18" charset="0"/>
              </a:rPr>
              <a:t>/ </a:t>
            </a:r>
            <a:r>
              <a:rPr lang="zh-CN" altLang="en-US" sz="2400" dirty="0">
                <a:latin typeface="AdobeSongStd-Light-Acro" charset="-122"/>
                <a:ea typeface="AdobeSongStd-Light-Acro" charset="-122"/>
              </a:rPr>
              <a:t>服务器结构的代理协议</a:t>
            </a:r>
          </a:p>
          <a:p>
            <a:pPr eaLnBrk="1" hangingPunct="1">
              <a:buFont typeface="Wingdings" panose="05000000000000000000" pitchFamily="2" charset="2"/>
              <a:buNone/>
            </a:pPr>
            <a:r>
              <a:rPr lang="zh-CN" altLang="en-US" sz="2400" dirty="0">
                <a:latin typeface="宋体" panose="02010600030101010101" pitchFamily="2" charset="-122"/>
              </a:rPr>
              <a:t>    </a:t>
            </a:r>
            <a:r>
              <a:rPr lang="en-US" altLang="zh-CN" sz="2400" dirty="0">
                <a:latin typeface="宋体" panose="02010600030101010101" pitchFamily="2" charset="-122"/>
              </a:rPr>
              <a:t>2</a:t>
            </a:r>
            <a:r>
              <a:rPr lang="zh-CN" altLang="en-US" sz="2400" dirty="0">
                <a:latin typeface="宋体" panose="02010600030101010101" pitchFamily="2" charset="-122"/>
              </a:rPr>
              <a:t>）在客户</a:t>
            </a:r>
            <a:r>
              <a:rPr lang="en-US" altLang="zh-CN" sz="2400" dirty="0">
                <a:latin typeface="宋体" panose="02010600030101010101" pitchFamily="2" charset="-122"/>
              </a:rPr>
              <a:t>/</a:t>
            </a:r>
            <a:r>
              <a:rPr lang="zh-CN" altLang="en-US" sz="2400" dirty="0">
                <a:latin typeface="宋体" panose="02010600030101010101" pitchFamily="2" charset="-122"/>
              </a:rPr>
              <a:t>服务器模型中，存在客户</a:t>
            </a:r>
            <a:r>
              <a:rPr lang="en-US" altLang="zh-CN" sz="2400" dirty="0">
                <a:latin typeface="宋体" panose="02010600030101010101" pitchFamily="2" charset="-122"/>
              </a:rPr>
              <a:t>Client</a:t>
            </a:r>
            <a:r>
              <a:rPr lang="zh-CN" altLang="en-US" sz="2400" dirty="0">
                <a:latin typeface="宋体" panose="02010600030101010101" pitchFamily="2" charset="-122"/>
              </a:rPr>
              <a:t>和服务器</a:t>
            </a:r>
            <a:r>
              <a:rPr lang="en-US" altLang="zh-CN" sz="2400" dirty="0">
                <a:latin typeface="宋体" panose="02010600030101010101" pitchFamily="2" charset="-122"/>
              </a:rPr>
              <a:t>Server</a:t>
            </a:r>
            <a:r>
              <a:rPr lang="zh-CN" altLang="en-US" sz="2400" dirty="0">
                <a:latin typeface="宋体" panose="02010600030101010101" pitchFamily="2" charset="-122"/>
              </a:rPr>
              <a:t>两个实体。采用</a:t>
            </a:r>
            <a:r>
              <a:rPr lang="en-US" altLang="zh-CN" sz="2400" dirty="0">
                <a:latin typeface="宋体" panose="02010600030101010101" pitchFamily="2" charset="-122"/>
              </a:rPr>
              <a:t>SOCKs</a:t>
            </a:r>
            <a:r>
              <a:rPr lang="zh-CN" altLang="en-US" sz="2400" dirty="0">
                <a:latin typeface="宋体" panose="02010600030101010101" pitchFamily="2" charset="-122"/>
              </a:rPr>
              <a:t>代理技术，则</a:t>
            </a:r>
            <a:r>
              <a:rPr lang="en-US" altLang="zh-CN" sz="2400" dirty="0">
                <a:latin typeface="宋体" panose="02010600030101010101" pitchFamily="2" charset="-122"/>
              </a:rPr>
              <a:t>SOCKs</a:t>
            </a:r>
            <a:r>
              <a:rPr lang="zh-CN" altLang="en-US" sz="2400" dirty="0">
                <a:latin typeface="宋体" panose="02010600030101010101" pitchFamily="2" charset="-122"/>
              </a:rPr>
              <a:t>代理服务器对客户</a:t>
            </a:r>
            <a:r>
              <a:rPr lang="en-US" altLang="zh-CN" sz="2400" dirty="0">
                <a:latin typeface="宋体" panose="02010600030101010101" pitchFamily="2" charset="-122"/>
              </a:rPr>
              <a:t>Client</a:t>
            </a:r>
            <a:r>
              <a:rPr lang="zh-CN" altLang="en-US" sz="2400" dirty="0">
                <a:latin typeface="宋体" panose="02010600030101010101" pitchFamily="2" charset="-122"/>
              </a:rPr>
              <a:t>而言，其是服务器，对服务器</a:t>
            </a:r>
            <a:r>
              <a:rPr lang="en-US" altLang="zh-CN" sz="2400" dirty="0">
                <a:latin typeface="宋体" panose="02010600030101010101" pitchFamily="2" charset="-122"/>
              </a:rPr>
              <a:t>Server</a:t>
            </a:r>
            <a:r>
              <a:rPr lang="zh-CN" altLang="en-US" sz="2400" dirty="0">
                <a:latin typeface="宋体" panose="02010600030101010101" pitchFamily="2" charset="-122"/>
              </a:rPr>
              <a:t>而言，其是客户</a:t>
            </a:r>
          </a:p>
          <a:p>
            <a:pPr eaLnBrk="1" hangingPunct="1">
              <a:buFont typeface="Wingdings" panose="05000000000000000000" pitchFamily="2" charset="2"/>
              <a:buNone/>
            </a:pPr>
            <a:r>
              <a:rPr lang="zh-CN" altLang="en-US" sz="2400" dirty="0">
                <a:latin typeface="AdobeSongStd-Light-Acro" charset="-122"/>
                <a:ea typeface="AdobeSongStd-Light-Acro" charset="-122"/>
              </a:rPr>
              <a:t>    </a:t>
            </a:r>
            <a:r>
              <a:rPr lang="en-US" altLang="zh-CN" sz="2400" dirty="0">
                <a:latin typeface="AdobeSongStd-Light-Acro" charset="-122"/>
                <a:ea typeface="AdobeSongStd-Light-Acro" charset="-122"/>
              </a:rPr>
              <a:t>3</a:t>
            </a:r>
            <a:r>
              <a:rPr lang="zh-CN" altLang="en-US" sz="2400" dirty="0">
                <a:latin typeface="AdobeSongStd-Light-Acro" charset="-122"/>
                <a:ea typeface="AdobeSongStd-Light-Acro" charset="-122"/>
              </a:rPr>
              <a:t>）它处理的对象主要是</a:t>
            </a:r>
            <a:r>
              <a:rPr lang="zh-CN" altLang="en-US" sz="2400" dirty="0">
                <a:solidFill>
                  <a:schemeClr val="hlink"/>
                </a:solidFill>
                <a:latin typeface="AdobeSongStd-Light-Acro" charset="-122"/>
                <a:ea typeface="AdobeSongStd-Light-Acro" charset="-122"/>
              </a:rPr>
              <a:t>传输层上的数据包</a:t>
            </a:r>
            <a:r>
              <a:rPr lang="en-US" altLang="zh-CN" sz="2400" dirty="0">
                <a:latin typeface="Times New Roman" panose="02020603050405020304" pitchFamily="18" charset="0"/>
                <a:ea typeface="AdobeSongStd-Light-Acro" charset="-122"/>
              </a:rPr>
              <a:t>,</a:t>
            </a:r>
            <a:r>
              <a:rPr lang="zh-CN" altLang="en-US" sz="2400" dirty="0">
                <a:latin typeface="AdobeSongStd-Light-Acro" charset="-122"/>
                <a:ea typeface="AdobeSongStd-Light-Acro" charset="-122"/>
              </a:rPr>
              <a:t>是一种兼具传统应用代理特点</a:t>
            </a:r>
            <a:r>
              <a:rPr lang="en-US" altLang="zh-CN" sz="2400" dirty="0">
                <a:latin typeface="Times New Roman" panose="02020603050405020304" pitchFamily="18" charset="0"/>
                <a:ea typeface="AdobeSongStd-Light-Acro" charset="-122"/>
              </a:rPr>
              <a:t>,</a:t>
            </a:r>
            <a:r>
              <a:rPr lang="zh-CN" altLang="en-US" sz="2400" dirty="0">
                <a:latin typeface="AdobeSongStd-Light-Acro" charset="-122"/>
                <a:ea typeface="AdobeSongStd-Light-Acro" charset="-122"/>
              </a:rPr>
              <a:t>同时又具有良好透明性的通用代理技术</a:t>
            </a:r>
          </a:p>
          <a:p>
            <a:pPr eaLnBrk="1" hangingPunct="1">
              <a:buFont typeface="Wingdings" panose="05000000000000000000" pitchFamily="2" charset="2"/>
              <a:buNone/>
            </a:pPr>
            <a:r>
              <a:rPr lang="zh-CN" altLang="en-US" sz="2400" dirty="0">
                <a:latin typeface="宋体" panose="02010600030101010101" pitchFamily="2" charset="-122"/>
              </a:rPr>
              <a:t> </a:t>
            </a:r>
            <a:r>
              <a:rPr lang="zh-CN" altLang="en-US" sz="2400" dirty="0">
                <a:latin typeface="AdobeSongStd-Light-Acro" charset="-122"/>
                <a:ea typeface="AdobeSongStd-Light-Acro" charset="-122"/>
              </a:rPr>
              <a:t>   </a:t>
            </a:r>
            <a:r>
              <a:rPr lang="en-US" altLang="zh-CN" sz="2400" dirty="0">
                <a:latin typeface="AdobeSongStd-Light-Acro" charset="-122"/>
                <a:ea typeface="AdobeSongStd-Light-Acro" charset="-122"/>
              </a:rPr>
              <a:t>4</a:t>
            </a:r>
            <a:r>
              <a:rPr lang="zh-CN" altLang="en-US" sz="2400" dirty="0">
                <a:latin typeface="AdobeSongStd-Light-Acro" charset="-122"/>
                <a:ea typeface="AdobeSongStd-Light-Acro" charset="-122"/>
              </a:rPr>
              <a:t>）</a:t>
            </a:r>
            <a:r>
              <a:rPr lang="zh-CN" altLang="en-US" sz="2400" b="1" dirty="0">
                <a:solidFill>
                  <a:schemeClr val="hlink"/>
                </a:solidFill>
                <a:latin typeface="AdobeSongStd-Light-Acro" charset="-122"/>
                <a:ea typeface="AdobeSongStd-Light-Acro" charset="-122"/>
              </a:rPr>
              <a:t>连接请求</a:t>
            </a:r>
            <a:r>
              <a:rPr lang="zh-CN" altLang="en-US" sz="2400" dirty="0">
                <a:latin typeface="AdobeSongStd-Light-Acro" charset="-122"/>
                <a:ea typeface="AdobeSongStd-Light-Acro" charset="-122"/>
              </a:rPr>
              <a:t>、</a:t>
            </a:r>
            <a:r>
              <a:rPr lang="zh-CN" altLang="en-US" sz="2400" b="1" dirty="0">
                <a:solidFill>
                  <a:schemeClr val="hlink"/>
                </a:solidFill>
                <a:latin typeface="AdobeSongStd-Light-Acro" charset="-122"/>
                <a:ea typeface="AdobeSongStd-Light-Acro" charset="-122"/>
              </a:rPr>
              <a:t>代理链路的建立</a:t>
            </a:r>
            <a:r>
              <a:rPr lang="zh-CN" altLang="en-US" sz="2400" dirty="0">
                <a:latin typeface="AdobeSongStd-Light-Acro" charset="-122"/>
                <a:ea typeface="AdobeSongStd-Light-Acro" charset="-122"/>
              </a:rPr>
              <a:t>和</a:t>
            </a:r>
            <a:r>
              <a:rPr lang="zh-CN" altLang="en-US" sz="2400" b="1" dirty="0">
                <a:solidFill>
                  <a:schemeClr val="hlink"/>
                </a:solidFill>
                <a:latin typeface="AdobeSongStd-Light-Acro" charset="-122"/>
                <a:ea typeface="AdobeSongStd-Light-Acro" charset="-122"/>
              </a:rPr>
              <a:t>应用数据中转</a:t>
            </a:r>
            <a:r>
              <a:rPr lang="en-US" altLang="zh-CN" sz="2400" dirty="0">
                <a:latin typeface="AdobeSongStd-Light-Acro" charset="-122"/>
                <a:ea typeface="AdobeSongStd-Light-Acro" charset="-122"/>
              </a:rPr>
              <a:t>(SOCKv4)</a:t>
            </a:r>
            <a:r>
              <a:rPr lang="zh-CN" altLang="en-US" sz="2400" dirty="0">
                <a:latin typeface="AdobeSongStd-Light-Acro" charset="-122"/>
                <a:ea typeface="AdobeSongStd-Light-Acro" charset="-122"/>
              </a:rPr>
              <a:t>，</a:t>
            </a:r>
          </a:p>
          <a:p>
            <a:pPr eaLnBrk="1" hangingPunct="1">
              <a:buFont typeface="Wingdings" panose="05000000000000000000" pitchFamily="2" charset="2"/>
              <a:buNone/>
            </a:pPr>
            <a:r>
              <a:rPr lang="zh-CN" altLang="en-US" sz="2400" dirty="0">
                <a:latin typeface="AdobeSongStd-Light-Acro" charset="-122"/>
                <a:ea typeface="AdobeSongStd-Light-Acro" charset="-122"/>
              </a:rPr>
              <a:t>       </a:t>
            </a:r>
            <a:r>
              <a:rPr lang="zh-CN" altLang="en-US" sz="2400" b="1" dirty="0">
                <a:solidFill>
                  <a:schemeClr val="hlink"/>
                </a:solidFill>
                <a:latin typeface="AdobeSongStd-Light-Acro" charset="-122"/>
                <a:ea typeface="AdobeSongStd-Light-Acro" charset="-122"/>
              </a:rPr>
              <a:t>鉴别功能</a:t>
            </a:r>
            <a:r>
              <a:rPr lang="en-US" altLang="zh-CN" sz="2400" dirty="0">
                <a:latin typeface="AdobeSongStd-Light-Acro" charset="-122"/>
                <a:ea typeface="AdobeSongStd-Light-Acro" charset="-122"/>
              </a:rPr>
              <a:t>(SOCKv5)</a:t>
            </a:r>
          </a:p>
        </p:txBody>
      </p:sp>
      <p:sp>
        <p:nvSpPr>
          <p:cNvPr id="3" name="Rectangle 2"/>
          <p:cNvSpPr>
            <a:spLocks noGrp="1" noChangeArrowheads="1"/>
          </p:cNvSpPr>
          <p:nvPr>
            <p:ph type="title"/>
          </p:nvPr>
        </p:nvSpPr>
        <p:spPr>
          <a:xfrm>
            <a:off x="825500" y="228600"/>
            <a:ext cx="7793038" cy="1028700"/>
          </a:xfrm>
        </p:spPr>
        <p:txBody>
          <a:bodyPr/>
          <a:lstStyle/>
          <a:p>
            <a:pPr eaLnBrk="1" hangingPunct="1"/>
            <a:r>
              <a:rPr lang="en-US" altLang="zh-CN" dirty="0"/>
              <a:t>11.6 </a:t>
            </a:r>
            <a:r>
              <a:rPr lang="zh-CN" altLang="en-US" dirty="0"/>
              <a:t>代理协议</a:t>
            </a:r>
            <a:r>
              <a:rPr lang="en-US" altLang="zh-CN" dirty="0"/>
              <a:t>---SOCKs</a:t>
            </a:r>
          </a:p>
        </p:txBody>
      </p:sp>
    </p:spTree>
    <p:extLst>
      <p:ext uri="{BB962C8B-B14F-4D97-AF65-F5344CB8AC3E}">
        <p14:creationId xmlns:p14="http://schemas.microsoft.com/office/powerpoint/2010/main" val="17411924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3"/>
          <p:cNvSpPr>
            <a:spLocks noGrp="1" noChangeArrowheads="1"/>
          </p:cNvSpPr>
          <p:nvPr>
            <p:ph type="body" idx="1"/>
          </p:nvPr>
        </p:nvSpPr>
        <p:spPr>
          <a:xfrm>
            <a:off x="609600" y="1981200"/>
            <a:ext cx="8229600" cy="4114800"/>
          </a:xfrm>
        </p:spPr>
        <p:txBody>
          <a:bodyPr/>
          <a:lstStyle/>
          <a:p>
            <a:pPr eaLnBrk="1" hangingPunct="1">
              <a:buFont typeface="Wingdings" panose="05000000000000000000" pitchFamily="2" charset="2"/>
              <a:buNone/>
            </a:pPr>
            <a:r>
              <a:rPr lang="en-US" altLang="zh-CN" sz="2800" b="1">
                <a:solidFill>
                  <a:schemeClr val="hlink"/>
                </a:solidFill>
              </a:rPr>
              <a:t>3</a:t>
            </a:r>
            <a:r>
              <a:rPr lang="zh-CN" altLang="en-US" sz="2800" b="1">
                <a:solidFill>
                  <a:schemeClr val="hlink"/>
                </a:solidFill>
              </a:rPr>
              <a:t>、</a:t>
            </a:r>
            <a:r>
              <a:rPr lang="en-US" altLang="zh-CN" sz="2800" b="1">
                <a:solidFill>
                  <a:schemeClr val="hlink"/>
                </a:solidFill>
              </a:rPr>
              <a:t>SOCKs</a:t>
            </a:r>
            <a:r>
              <a:rPr lang="zh-CN" altLang="en-US" sz="2800" b="1">
                <a:solidFill>
                  <a:schemeClr val="hlink"/>
                </a:solidFill>
              </a:rPr>
              <a:t>工作过程</a:t>
            </a:r>
          </a:p>
          <a:p>
            <a:pPr eaLnBrk="1" hangingPunct="1">
              <a:buFont typeface="Wingdings" panose="05000000000000000000" pitchFamily="2" charset="2"/>
              <a:buNone/>
            </a:pPr>
            <a:r>
              <a:rPr lang="zh-CN" altLang="en-US" sz="2800" b="1">
                <a:solidFill>
                  <a:schemeClr val="hlink"/>
                </a:solidFill>
              </a:rPr>
              <a:t>     </a:t>
            </a:r>
            <a:r>
              <a:rPr lang="en-US" altLang="zh-CN" sz="2400" b="1">
                <a:solidFill>
                  <a:schemeClr val="hlink"/>
                </a:solidFill>
              </a:rPr>
              <a:t>(1) </a:t>
            </a:r>
            <a:r>
              <a:rPr lang="zh-CN" altLang="en-US" sz="2400" b="1">
                <a:solidFill>
                  <a:schemeClr val="hlink"/>
                </a:solidFill>
              </a:rPr>
              <a:t>连接请求、用户鉴别</a:t>
            </a:r>
            <a:r>
              <a:rPr lang="en-US" altLang="zh-CN" sz="2400" b="1">
                <a:solidFill>
                  <a:schemeClr val="hlink"/>
                </a:solidFill>
              </a:rPr>
              <a:t>(Sockv5)</a:t>
            </a:r>
          </a:p>
          <a:p>
            <a:pPr eaLnBrk="1" hangingPunct="1">
              <a:buFont typeface="Wingdings" panose="05000000000000000000" pitchFamily="2" charset="2"/>
              <a:buNone/>
            </a:pPr>
            <a:r>
              <a:rPr lang="en-US" altLang="zh-CN" sz="2400" b="1"/>
              <a:t>            1</a:t>
            </a:r>
            <a:r>
              <a:rPr lang="zh-CN" altLang="en-US" sz="2400" b="1"/>
              <a:t>）客户和代理间建立</a:t>
            </a:r>
            <a:r>
              <a:rPr lang="en-US" altLang="zh-CN" sz="2400" b="1"/>
              <a:t>TCP</a:t>
            </a:r>
            <a:r>
              <a:rPr lang="zh-CN" altLang="en-US" sz="2400" b="1"/>
              <a:t>连接</a:t>
            </a:r>
          </a:p>
          <a:p>
            <a:pPr eaLnBrk="1" hangingPunct="1">
              <a:buFont typeface="Wingdings" panose="05000000000000000000" pitchFamily="2" charset="2"/>
              <a:buNone/>
            </a:pPr>
            <a:r>
              <a:rPr lang="zh-CN" altLang="en-US" sz="2400" b="1"/>
              <a:t>            </a:t>
            </a:r>
            <a:r>
              <a:rPr lang="en-US" altLang="zh-CN" sz="2400" b="1"/>
              <a:t>2</a:t>
            </a:r>
            <a:r>
              <a:rPr lang="zh-CN" altLang="en-US" sz="2400" b="1"/>
              <a:t>）协商认证模式（客户向代理发送选择报文）</a:t>
            </a:r>
          </a:p>
          <a:p>
            <a:pPr eaLnBrk="1" hangingPunct="1">
              <a:buFont typeface="Wingdings" panose="05000000000000000000" pitchFamily="2" charset="2"/>
              <a:buNone/>
            </a:pPr>
            <a:r>
              <a:rPr lang="zh-CN" altLang="en-US" sz="2400" b="1"/>
              <a:t>            </a:t>
            </a:r>
            <a:r>
              <a:rPr lang="en-US" altLang="zh-CN" sz="2400" b="1"/>
              <a:t>3</a:t>
            </a:r>
            <a:r>
              <a:rPr lang="zh-CN" altLang="en-US" sz="2400" b="1"/>
              <a:t>）根据</a:t>
            </a:r>
            <a:r>
              <a:rPr lang="en-US" altLang="zh-CN" sz="2400" b="1"/>
              <a:t>2</a:t>
            </a:r>
            <a:r>
              <a:rPr lang="zh-CN" altLang="en-US" sz="2400" b="1"/>
              <a:t>）进行身份验证</a:t>
            </a:r>
          </a:p>
          <a:p>
            <a:pPr eaLnBrk="1" hangingPunct="1">
              <a:buFont typeface="Wingdings" panose="05000000000000000000" pitchFamily="2" charset="2"/>
              <a:buNone/>
            </a:pPr>
            <a:r>
              <a:rPr lang="zh-CN" altLang="en-US" sz="2400" b="1"/>
              <a:t>                  若为</a:t>
            </a:r>
            <a:r>
              <a:rPr lang="en-US" altLang="zh-CN" sz="2400" b="1"/>
              <a:t>user/pass:</a:t>
            </a:r>
          </a:p>
          <a:p>
            <a:pPr eaLnBrk="1" hangingPunct="1">
              <a:buFont typeface="Wingdings" panose="05000000000000000000" pitchFamily="2" charset="2"/>
              <a:buNone/>
            </a:pPr>
            <a:r>
              <a:rPr lang="en-US" altLang="zh-CN" sz="2400" b="1"/>
              <a:t>                     </a:t>
            </a:r>
            <a:r>
              <a:rPr lang="zh-CN" altLang="en-US" sz="2400" b="1"/>
              <a:t>则客户向代理传送用户名和口令（明文模式</a:t>
            </a:r>
            <a:r>
              <a:rPr lang="en-US" altLang="zh-CN" sz="2400" b="1"/>
              <a:t>)</a:t>
            </a:r>
          </a:p>
          <a:p>
            <a:pPr eaLnBrk="1" hangingPunct="1">
              <a:buFont typeface="Wingdings" panose="05000000000000000000" pitchFamily="2" charset="2"/>
              <a:buNone/>
            </a:pPr>
            <a:r>
              <a:rPr lang="en-US" altLang="zh-CN" sz="2800" b="1">
                <a:solidFill>
                  <a:schemeClr val="hlink"/>
                </a:solidFill>
              </a:rPr>
              <a:t>        </a:t>
            </a:r>
          </a:p>
        </p:txBody>
      </p:sp>
      <p:sp>
        <p:nvSpPr>
          <p:cNvPr id="3" name="Rectangle 2"/>
          <p:cNvSpPr>
            <a:spLocks noGrp="1" noChangeArrowheads="1"/>
          </p:cNvSpPr>
          <p:nvPr>
            <p:ph type="title"/>
          </p:nvPr>
        </p:nvSpPr>
        <p:spPr>
          <a:xfrm>
            <a:off x="825500" y="228600"/>
            <a:ext cx="7793038" cy="1028700"/>
          </a:xfrm>
        </p:spPr>
        <p:txBody>
          <a:bodyPr/>
          <a:lstStyle/>
          <a:p>
            <a:pPr eaLnBrk="1" hangingPunct="1"/>
            <a:r>
              <a:rPr lang="en-US" altLang="zh-CN" dirty="0"/>
              <a:t>11.6 </a:t>
            </a:r>
            <a:r>
              <a:rPr lang="zh-CN" altLang="en-US" dirty="0"/>
              <a:t>代理协议</a:t>
            </a:r>
            <a:r>
              <a:rPr lang="en-US" altLang="zh-CN" dirty="0"/>
              <a:t>---SOCKs</a:t>
            </a:r>
          </a:p>
        </p:txBody>
      </p:sp>
    </p:spTree>
    <p:extLst>
      <p:ext uri="{BB962C8B-B14F-4D97-AF65-F5344CB8AC3E}">
        <p14:creationId xmlns:p14="http://schemas.microsoft.com/office/powerpoint/2010/main" val="11888937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4"/>
          <p:cNvSpPr>
            <a:spLocks noChangeArrowheads="1"/>
          </p:cNvSpPr>
          <p:nvPr/>
        </p:nvSpPr>
        <p:spPr bwMode="auto">
          <a:xfrm>
            <a:off x="3175" y="2284413"/>
            <a:ext cx="91440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200">
                <a:latin typeface="Times New Roman" panose="02020603050405020304" pitchFamily="18" charset="0"/>
              </a:rPr>
              <a:t> </a:t>
            </a:r>
            <a:endParaRPr kumimoji="1" lang="en-US" altLang="zh-CN" sz="1200">
              <a:latin typeface="宋体" panose="02010600030101010101" pitchFamily="2" charset="-122"/>
            </a:endParaRPr>
          </a:p>
          <a:p>
            <a:endParaRPr kumimoji="1" lang="en-US" altLang="zh-CN" sz="2400">
              <a:latin typeface="Times New Roman" panose="02020603050405020304" pitchFamily="18" charset="0"/>
            </a:endParaRPr>
          </a:p>
        </p:txBody>
      </p:sp>
      <p:grpSp>
        <p:nvGrpSpPr>
          <p:cNvPr id="119811" name="Group 25"/>
          <p:cNvGrpSpPr>
            <a:grpSpLocks/>
          </p:cNvGrpSpPr>
          <p:nvPr/>
        </p:nvGrpSpPr>
        <p:grpSpPr bwMode="auto">
          <a:xfrm>
            <a:off x="2667000" y="2514600"/>
            <a:ext cx="5791200" cy="990600"/>
            <a:chOff x="-3" y="400"/>
            <a:chExt cx="2640" cy="1042"/>
          </a:xfrm>
        </p:grpSpPr>
        <p:grpSp>
          <p:nvGrpSpPr>
            <p:cNvPr id="119831" name="Group 23"/>
            <p:cNvGrpSpPr>
              <a:grpSpLocks/>
            </p:cNvGrpSpPr>
            <p:nvPr/>
          </p:nvGrpSpPr>
          <p:grpSpPr bwMode="auto">
            <a:xfrm>
              <a:off x="0" y="403"/>
              <a:ext cx="2634" cy="1036"/>
              <a:chOff x="0" y="403"/>
              <a:chExt cx="2634" cy="1036"/>
            </a:xfrm>
          </p:grpSpPr>
          <p:grpSp>
            <p:nvGrpSpPr>
              <p:cNvPr id="119833" name="Group 12"/>
              <p:cNvGrpSpPr>
                <a:grpSpLocks/>
              </p:cNvGrpSpPr>
              <p:nvPr/>
            </p:nvGrpSpPr>
            <p:grpSpPr bwMode="auto">
              <a:xfrm>
                <a:off x="0" y="403"/>
                <a:ext cx="590" cy="518"/>
                <a:chOff x="0" y="403"/>
                <a:chExt cx="590" cy="518"/>
              </a:xfrm>
            </p:grpSpPr>
            <p:sp>
              <p:nvSpPr>
                <p:cNvPr id="119849" name="Rectangle 5"/>
                <p:cNvSpPr>
                  <a:spLocks noChangeArrowheads="1"/>
                </p:cNvSpPr>
                <p:nvPr/>
              </p:nvSpPr>
              <p:spPr bwMode="auto">
                <a:xfrm>
                  <a:off x="43" y="403"/>
                  <a:ext cx="50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1600">
                      <a:latin typeface="Times New Roman" panose="02020603050405020304" pitchFamily="18" charset="0"/>
                    </a:rPr>
                    <a:t>版本号</a:t>
                  </a:r>
                  <a:endParaRPr kumimoji="1" lang="zh-CN" altLang="en-US" sz="1600">
                    <a:latin typeface="宋体" panose="02010600030101010101" pitchFamily="2" charset="-122"/>
                  </a:endParaRPr>
                </a:p>
                <a:p>
                  <a:pPr algn="just"/>
                  <a:endParaRPr kumimoji="1" lang="en-US" altLang="zh-CN" sz="1600">
                    <a:latin typeface="Times New Roman" panose="02020603050405020304" pitchFamily="18" charset="0"/>
                  </a:endParaRPr>
                </a:p>
              </p:txBody>
            </p:sp>
            <p:sp>
              <p:nvSpPr>
                <p:cNvPr id="119850" name="Rectangle 11"/>
                <p:cNvSpPr>
                  <a:spLocks noChangeArrowheads="1"/>
                </p:cNvSpPr>
                <p:nvPr/>
              </p:nvSpPr>
              <p:spPr bwMode="auto">
                <a:xfrm>
                  <a:off x="0" y="403"/>
                  <a:ext cx="590"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9834" name="Group 14"/>
              <p:cNvGrpSpPr>
                <a:grpSpLocks/>
              </p:cNvGrpSpPr>
              <p:nvPr/>
            </p:nvGrpSpPr>
            <p:grpSpPr bwMode="auto">
              <a:xfrm>
                <a:off x="590" y="403"/>
                <a:ext cx="1022" cy="518"/>
                <a:chOff x="590" y="403"/>
                <a:chExt cx="1022" cy="518"/>
              </a:xfrm>
            </p:grpSpPr>
            <p:sp>
              <p:nvSpPr>
                <p:cNvPr id="119847" name="Rectangle 6"/>
                <p:cNvSpPr>
                  <a:spLocks noChangeArrowheads="1"/>
                </p:cNvSpPr>
                <p:nvPr/>
              </p:nvSpPr>
              <p:spPr bwMode="auto">
                <a:xfrm>
                  <a:off x="633" y="403"/>
                  <a:ext cx="93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1600">
                      <a:latin typeface="Times New Roman" panose="02020603050405020304" pitchFamily="18" charset="0"/>
                    </a:rPr>
                    <a:t>选择认证方法号</a:t>
                  </a:r>
                  <a:endParaRPr kumimoji="1" lang="zh-CN" altLang="en-US" sz="1600">
                    <a:latin typeface="宋体" panose="02010600030101010101" pitchFamily="2" charset="-122"/>
                  </a:endParaRPr>
                </a:p>
                <a:p>
                  <a:pPr algn="just"/>
                  <a:endParaRPr kumimoji="1" lang="en-US" altLang="zh-CN" sz="1600">
                    <a:latin typeface="Times New Roman" panose="02020603050405020304" pitchFamily="18" charset="0"/>
                  </a:endParaRPr>
                </a:p>
              </p:txBody>
            </p:sp>
            <p:sp>
              <p:nvSpPr>
                <p:cNvPr id="119848" name="Rectangle 13"/>
                <p:cNvSpPr>
                  <a:spLocks noChangeArrowheads="1"/>
                </p:cNvSpPr>
                <p:nvPr/>
              </p:nvSpPr>
              <p:spPr bwMode="auto">
                <a:xfrm>
                  <a:off x="590" y="403"/>
                  <a:ext cx="1022"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9835" name="Group 16"/>
              <p:cNvGrpSpPr>
                <a:grpSpLocks/>
              </p:cNvGrpSpPr>
              <p:nvPr/>
            </p:nvGrpSpPr>
            <p:grpSpPr bwMode="auto">
              <a:xfrm>
                <a:off x="1612" y="403"/>
                <a:ext cx="1022" cy="518"/>
                <a:chOff x="1612" y="403"/>
                <a:chExt cx="1022" cy="518"/>
              </a:xfrm>
            </p:grpSpPr>
            <p:sp>
              <p:nvSpPr>
                <p:cNvPr id="119845" name="Rectangle 7"/>
                <p:cNvSpPr>
                  <a:spLocks noChangeArrowheads="1"/>
                </p:cNvSpPr>
                <p:nvPr/>
              </p:nvSpPr>
              <p:spPr bwMode="auto">
                <a:xfrm>
                  <a:off x="1655" y="403"/>
                  <a:ext cx="93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1600">
                      <a:latin typeface="Times New Roman" panose="02020603050405020304" pitchFamily="18" charset="0"/>
                    </a:rPr>
                    <a:t>认证方法号</a:t>
                  </a:r>
                  <a:endParaRPr kumimoji="1" lang="zh-CN" altLang="en-US" sz="1600">
                    <a:latin typeface="宋体" panose="02010600030101010101" pitchFamily="2" charset="-122"/>
                  </a:endParaRPr>
                </a:p>
                <a:p>
                  <a:pPr algn="just"/>
                  <a:endParaRPr kumimoji="1" lang="en-US" altLang="zh-CN" sz="1600">
                    <a:latin typeface="Times New Roman" panose="02020603050405020304" pitchFamily="18" charset="0"/>
                  </a:endParaRPr>
                </a:p>
              </p:txBody>
            </p:sp>
            <p:sp>
              <p:nvSpPr>
                <p:cNvPr id="119846" name="Rectangle 15"/>
                <p:cNvSpPr>
                  <a:spLocks noChangeArrowheads="1"/>
                </p:cNvSpPr>
                <p:nvPr/>
              </p:nvSpPr>
              <p:spPr bwMode="auto">
                <a:xfrm>
                  <a:off x="1612" y="403"/>
                  <a:ext cx="1022"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9836" name="Group 18"/>
              <p:cNvGrpSpPr>
                <a:grpSpLocks/>
              </p:cNvGrpSpPr>
              <p:nvPr/>
            </p:nvGrpSpPr>
            <p:grpSpPr bwMode="auto">
              <a:xfrm>
                <a:off x="0" y="921"/>
                <a:ext cx="590" cy="518"/>
                <a:chOff x="0" y="921"/>
                <a:chExt cx="590" cy="518"/>
              </a:xfrm>
            </p:grpSpPr>
            <p:sp>
              <p:nvSpPr>
                <p:cNvPr id="119843" name="Rectangle 8"/>
                <p:cNvSpPr>
                  <a:spLocks noChangeArrowheads="1"/>
                </p:cNvSpPr>
                <p:nvPr/>
              </p:nvSpPr>
              <p:spPr bwMode="auto">
                <a:xfrm>
                  <a:off x="43" y="921"/>
                  <a:ext cx="50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600">
                      <a:latin typeface="宋体" panose="02010600030101010101" pitchFamily="2" charset="-122"/>
                    </a:rPr>
                    <a:t>1</a:t>
                  </a:r>
                  <a:endParaRPr kumimoji="1" lang="en-US" altLang="zh-CN" sz="1600">
                    <a:latin typeface="Times New Roman" panose="02020603050405020304" pitchFamily="18" charset="0"/>
                  </a:endParaRPr>
                </a:p>
              </p:txBody>
            </p:sp>
            <p:sp>
              <p:nvSpPr>
                <p:cNvPr id="119844" name="Rectangle 17"/>
                <p:cNvSpPr>
                  <a:spLocks noChangeArrowheads="1"/>
                </p:cNvSpPr>
                <p:nvPr/>
              </p:nvSpPr>
              <p:spPr bwMode="auto">
                <a:xfrm>
                  <a:off x="0" y="921"/>
                  <a:ext cx="590"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9837" name="Group 20"/>
              <p:cNvGrpSpPr>
                <a:grpSpLocks/>
              </p:cNvGrpSpPr>
              <p:nvPr/>
            </p:nvGrpSpPr>
            <p:grpSpPr bwMode="auto">
              <a:xfrm>
                <a:off x="590" y="921"/>
                <a:ext cx="1022" cy="518"/>
                <a:chOff x="590" y="921"/>
                <a:chExt cx="1022" cy="518"/>
              </a:xfrm>
            </p:grpSpPr>
            <p:sp>
              <p:nvSpPr>
                <p:cNvPr id="119841" name="Rectangle 9"/>
                <p:cNvSpPr>
                  <a:spLocks noChangeArrowheads="1"/>
                </p:cNvSpPr>
                <p:nvPr/>
              </p:nvSpPr>
              <p:spPr bwMode="auto">
                <a:xfrm>
                  <a:off x="633" y="921"/>
                  <a:ext cx="93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600">
                      <a:latin typeface="宋体" panose="02010600030101010101" pitchFamily="2" charset="-122"/>
                    </a:rPr>
                    <a:t>1</a:t>
                  </a:r>
                </a:p>
                <a:p>
                  <a:pPr algn="just"/>
                  <a:endParaRPr kumimoji="1" lang="en-US" altLang="zh-CN" sz="1600">
                    <a:latin typeface="Times New Roman" panose="02020603050405020304" pitchFamily="18" charset="0"/>
                  </a:endParaRPr>
                </a:p>
              </p:txBody>
            </p:sp>
            <p:sp>
              <p:nvSpPr>
                <p:cNvPr id="119842" name="Rectangle 19"/>
                <p:cNvSpPr>
                  <a:spLocks noChangeArrowheads="1"/>
                </p:cNvSpPr>
                <p:nvPr/>
              </p:nvSpPr>
              <p:spPr bwMode="auto">
                <a:xfrm>
                  <a:off x="590" y="921"/>
                  <a:ext cx="1022"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9838" name="Group 22"/>
              <p:cNvGrpSpPr>
                <a:grpSpLocks/>
              </p:cNvGrpSpPr>
              <p:nvPr/>
            </p:nvGrpSpPr>
            <p:grpSpPr bwMode="auto">
              <a:xfrm>
                <a:off x="1612" y="921"/>
                <a:ext cx="1022" cy="518"/>
                <a:chOff x="1612" y="921"/>
                <a:chExt cx="1022" cy="518"/>
              </a:xfrm>
            </p:grpSpPr>
            <p:sp>
              <p:nvSpPr>
                <p:cNvPr id="119839" name="Rectangle 10"/>
                <p:cNvSpPr>
                  <a:spLocks noChangeArrowheads="1"/>
                </p:cNvSpPr>
                <p:nvPr/>
              </p:nvSpPr>
              <p:spPr bwMode="auto">
                <a:xfrm>
                  <a:off x="1655" y="921"/>
                  <a:ext cx="93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3400"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600">
                      <a:latin typeface="宋体" panose="02010600030101010101" pitchFamily="2" charset="-122"/>
                    </a:rPr>
                    <a:t>1</a:t>
                  </a:r>
                  <a:r>
                    <a:rPr kumimoji="1" lang="zh-CN" altLang="en-US" sz="1600">
                      <a:latin typeface="Times New Roman" panose="02020603050405020304" pitchFamily="18" charset="0"/>
                    </a:rPr>
                    <a:t>～</a:t>
                  </a:r>
                  <a:r>
                    <a:rPr kumimoji="1" lang="en-US" altLang="zh-CN" sz="1600">
                      <a:latin typeface="宋体" panose="02010600030101010101" pitchFamily="2" charset="-122"/>
                    </a:rPr>
                    <a:t>255</a:t>
                  </a:r>
                </a:p>
                <a:p>
                  <a:pPr algn="just"/>
                  <a:r>
                    <a:rPr kumimoji="1" lang="en-US" altLang="zh-CN" sz="1600">
                      <a:latin typeface="Times New Roman" panose="02020603050405020304" pitchFamily="18" charset="0"/>
                    </a:rPr>
                    <a:t> </a:t>
                  </a:r>
                  <a:endParaRPr kumimoji="1" lang="en-US" altLang="zh-CN" sz="1600">
                    <a:latin typeface="宋体" panose="02010600030101010101" pitchFamily="2" charset="-122"/>
                  </a:endParaRPr>
                </a:p>
                <a:p>
                  <a:pPr algn="just"/>
                  <a:endParaRPr kumimoji="1" lang="en-US" altLang="zh-CN" sz="1600">
                    <a:latin typeface="Times New Roman" panose="02020603050405020304" pitchFamily="18" charset="0"/>
                  </a:endParaRPr>
                </a:p>
              </p:txBody>
            </p:sp>
            <p:sp>
              <p:nvSpPr>
                <p:cNvPr id="119840" name="Rectangle 21"/>
                <p:cNvSpPr>
                  <a:spLocks noChangeArrowheads="1"/>
                </p:cNvSpPr>
                <p:nvPr/>
              </p:nvSpPr>
              <p:spPr bwMode="auto">
                <a:xfrm>
                  <a:off x="1612" y="921"/>
                  <a:ext cx="1022"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119832" name="Rectangle 24"/>
            <p:cNvSpPr>
              <a:spLocks noChangeArrowheads="1"/>
            </p:cNvSpPr>
            <p:nvPr/>
          </p:nvSpPr>
          <p:spPr bwMode="auto">
            <a:xfrm>
              <a:off x="-3" y="400"/>
              <a:ext cx="2640" cy="1042"/>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9812" name="Group 40"/>
          <p:cNvGrpSpPr>
            <a:grpSpLocks/>
          </p:cNvGrpSpPr>
          <p:nvPr/>
        </p:nvGrpSpPr>
        <p:grpSpPr bwMode="auto">
          <a:xfrm>
            <a:off x="2667000" y="3657600"/>
            <a:ext cx="3581400" cy="679450"/>
            <a:chOff x="-3" y="-3"/>
            <a:chExt cx="1618" cy="812"/>
          </a:xfrm>
        </p:grpSpPr>
        <p:grpSp>
          <p:nvGrpSpPr>
            <p:cNvPr id="119817" name="Group 38"/>
            <p:cNvGrpSpPr>
              <a:grpSpLocks/>
            </p:cNvGrpSpPr>
            <p:nvPr/>
          </p:nvGrpSpPr>
          <p:grpSpPr bwMode="auto">
            <a:xfrm>
              <a:off x="0" y="0"/>
              <a:ext cx="1612" cy="806"/>
              <a:chOff x="0" y="0"/>
              <a:chExt cx="1612" cy="806"/>
            </a:xfrm>
          </p:grpSpPr>
          <p:grpSp>
            <p:nvGrpSpPr>
              <p:cNvPr id="119819" name="Group 31"/>
              <p:cNvGrpSpPr>
                <a:grpSpLocks/>
              </p:cNvGrpSpPr>
              <p:nvPr/>
            </p:nvGrpSpPr>
            <p:grpSpPr bwMode="auto">
              <a:xfrm>
                <a:off x="0" y="0"/>
                <a:ext cx="590" cy="403"/>
                <a:chOff x="0" y="0"/>
                <a:chExt cx="590" cy="403"/>
              </a:xfrm>
            </p:grpSpPr>
            <p:sp>
              <p:nvSpPr>
                <p:cNvPr id="119829" name="Rectangle 26"/>
                <p:cNvSpPr>
                  <a:spLocks noChangeArrowheads="1"/>
                </p:cNvSpPr>
                <p:nvPr/>
              </p:nvSpPr>
              <p:spPr bwMode="auto">
                <a:xfrm>
                  <a:off x="43" y="0"/>
                  <a:ext cx="50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1600">
                      <a:latin typeface="Times New Roman" panose="02020603050405020304" pitchFamily="18" charset="0"/>
                    </a:rPr>
                    <a:t>版本号</a:t>
                  </a:r>
                  <a:endParaRPr kumimoji="1" lang="zh-CN" altLang="en-US" sz="1600">
                    <a:latin typeface="宋体" panose="02010600030101010101" pitchFamily="2" charset="-122"/>
                  </a:endParaRPr>
                </a:p>
                <a:p>
                  <a:pPr algn="just"/>
                  <a:endParaRPr kumimoji="1" lang="en-US" altLang="zh-CN" sz="1600">
                    <a:latin typeface="Times New Roman" panose="02020603050405020304" pitchFamily="18" charset="0"/>
                  </a:endParaRPr>
                </a:p>
              </p:txBody>
            </p:sp>
            <p:sp>
              <p:nvSpPr>
                <p:cNvPr id="119830" name="Rectangle 30"/>
                <p:cNvSpPr>
                  <a:spLocks noChangeArrowheads="1"/>
                </p:cNvSpPr>
                <p:nvPr/>
              </p:nvSpPr>
              <p:spPr bwMode="auto">
                <a:xfrm>
                  <a:off x="0" y="0"/>
                  <a:ext cx="590"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9820" name="Group 33"/>
              <p:cNvGrpSpPr>
                <a:grpSpLocks/>
              </p:cNvGrpSpPr>
              <p:nvPr/>
            </p:nvGrpSpPr>
            <p:grpSpPr bwMode="auto">
              <a:xfrm>
                <a:off x="590" y="0"/>
                <a:ext cx="1022" cy="403"/>
                <a:chOff x="590" y="0"/>
                <a:chExt cx="1022" cy="403"/>
              </a:xfrm>
            </p:grpSpPr>
            <p:sp>
              <p:nvSpPr>
                <p:cNvPr id="119827" name="Rectangle 27"/>
                <p:cNvSpPr>
                  <a:spLocks noChangeArrowheads="1"/>
                </p:cNvSpPr>
                <p:nvPr/>
              </p:nvSpPr>
              <p:spPr bwMode="auto">
                <a:xfrm>
                  <a:off x="633" y="0"/>
                  <a:ext cx="9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1600">
                      <a:latin typeface="Times New Roman" panose="02020603050405020304" pitchFamily="18" charset="0"/>
                    </a:rPr>
                    <a:t>确认方法号</a:t>
                  </a:r>
                  <a:endParaRPr kumimoji="1" lang="zh-CN" altLang="en-US" sz="1600">
                    <a:latin typeface="宋体" panose="02010600030101010101" pitchFamily="2" charset="-122"/>
                  </a:endParaRPr>
                </a:p>
                <a:p>
                  <a:pPr algn="just"/>
                  <a:endParaRPr kumimoji="1" lang="en-US" altLang="zh-CN" sz="1600">
                    <a:latin typeface="Times New Roman" panose="02020603050405020304" pitchFamily="18" charset="0"/>
                  </a:endParaRPr>
                </a:p>
              </p:txBody>
            </p:sp>
            <p:sp>
              <p:nvSpPr>
                <p:cNvPr id="119828" name="Rectangle 32"/>
                <p:cNvSpPr>
                  <a:spLocks noChangeArrowheads="1"/>
                </p:cNvSpPr>
                <p:nvPr/>
              </p:nvSpPr>
              <p:spPr bwMode="auto">
                <a:xfrm>
                  <a:off x="590" y="0"/>
                  <a:ext cx="10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9821" name="Group 35"/>
              <p:cNvGrpSpPr>
                <a:grpSpLocks/>
              </p:cNvGrpSpPr>
              <p:nvPr/>
            </p:nvGrpSpPr>
            <p:grpSpPr bwMode="auto">
              <a:xfrm>
                <a:off x="0" y="403"/>
                <a:ext cx="590" cy="403"/>
                <a:chOff x="0" y="403"/>
                <a:chExt cx="590" cy="403"/>
              </a:xfrm>
            </p:grpSpPr>
            <p:sp>
              <p:nvSpPr>
                <p:cNvPr id="119825" name="Rectangle 28"/>
                <p:cNvSpPr>
                  <a:spLocks noChangeArrowheads="1"/>
                </p:cNvSpPr>
                <p:nvPr/>
              </p:nvSpPr>
              <p:spPr bwMode="auto">
                <a:xfrm>
                  <a:off x="43" y="403"/>
                  <a:ext cx="50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600">
                      <a:latin typeface="宋体" panose="02010600030101010101" pitchFamily="2" charset="-122"/>
                    </a:rPr>
                    <a:t>1</a:t>
                  </a:r>
                </a:p>
                <a:p>
                  <a:pPr algn="just"/>
                  <a:endParaRPr kumimoji="1" lang="en-US" altLang="zh-CN" sz="1600">
                    <a:latin typeface="Times New Roman" panose="02020603050405020304" pitchFamily="18" charset="0"/>
                  </a:endParaRPr>
                </a:p>
              </p:txBody>
            </p:sp>
            <p:sp>
              <p:nvSpPr>
                <p:cNvPr id="119826" name="Rectangle 34"/>
                <p:cNvSpPr>
                  <a:spLocks noChangeArrowheads="1"/>
                </p:cNvSpPr>
                <p:nvPr/>
              </p:nvSpPr>
              <p:spPr bwMode="auto">
                <a:xfrm>
                  <a:off x="0" y="403"/>
                  <a:ext cx="590"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9822" name="Group 37"/>
              <p:cNvGrpSpPr>
                <a:grpSpLocks/>
              </p:cNvGrpSpPr>
              <p:nvPr/>
            </p:nvGrpSpPr>
            <p:grpSpPr bwMode="auto">
              <a:xfrm>
                <a:off x="590" y="403"/>
                <a:ext cx="1022" cy="403"/>
                <a:chOff x="590" y="403"/>
                <a:chExt cx="1022" cy="403"/>
              </a:xfrm>
            </p:grpSpPr>
            <p:sp>
              <p:nvSpPr>
                <p:cNvPr id="119823" name="Rectangle 29"/>
                <p:cNvSpPr>
                  <a:spLocks noChangeArrowheads="1"/>
                </p:cNvSpPr>
                <p:nvPr/>
              </p:nvSpPr>
              <p:spPr bwMode="auto">
                <a:xfrm>
                  <a:off x="633" y="403"/>
                  <a:ext cx="9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1600">
                      <a:latin typeface="宋体" panose="02010600030101010101" pitchFamily="2" charset="-122"/>
                    </a:rPr>
                    <a:t>1</a:t>
                  </a:r>
                </a:p>
                <a:p>
                  <a:pPr algn="just"/>
                  <a:endParaRPr kumimoji="1" lang="en-US" altLang="zh-CN" sz="1600">
                    <a:latin typeface="Times New Roman" panose="02020603050405020304" pitchFamily="18" charset="0"/>
                  </a:endParaRPr>
                </a:p>
              </p:txBody>
            </p:sp>
            <p:sp>
              <p:nvSpPr>
                <p:cNvPr id="119824" name="Rectangle 36"/>
                <p:cNvSpPr>
                  <a:spLocks noChangeArrowheads="1"/>
                </p:cNvSpPr>
                <p:nvPr/>
              </p:nvSpPr>
              <p:spPr bwMode="auto">
                <a:xfrm>
                  <a:off x="590" y="403"/>
                  <a:ext cx="10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119818" name="Rectangle 39"/>
            <p:cNvSpPr>
              <a:spLocks noChangeArrowheads="1"/>
            </p:cNvSpPr>
            <p:nvPr/>
          </p:nvSpPr>
          <p:spPr bwMode="auto">
            <a:xfrm>
              <a:off x="-3" y="-3"/>
              <a:ext cx="1618" cy="812"/>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19813" name="Rectangle 41"/>
          <p:cNvSpPr>
            <a:spLocks noChangeArrowheads="1"/>
          </p:cNvSpPr>
          <p:nvPr/>
        </p:nvSpPr>
        <p:spPr bwMode="auto">
          <a:xfrm>
            <a:off x="609600" y="1881188"/>
            <a:ext cx="263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lang="zh-CN" altLang="en-US" sz="2400" b="1">
                <a:solidFill>
                  <a:schemeClr val="hlink"/>
                </a:solidFill>
              </a:rPr>
              <a:t>认证模式协商过程</a:t>
            </a:r>
          </a:p>
        </p:txBody>
      </p:sp>
      <p:sp>
        <p:nvSpPr>
          <p:cNvPr id="119814" name="Rectangle 42"/>
          <p:cNvSpPr>
            <a:spLocks noChangeArrowheads="1"/>
          </p:cNvSpPr>
          <p:nvPr/>
        </p:nvSpPr>
        <p:spPr bwMode="auto">
          <a:xfrm>
            <a:off x="228600" y="2819400"/>
            <a:ext cx="2178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solidFill>
                  <a:schemeClr val="hlink"/>
                </a:solidFill>
              </a:rPr>
              <a:t>客户</a:t>
            </a:r>
            <a:r>
              <a:rPr lang="en-US" altLang="zh-CN" sz="1800">
                <a:solidFill>
                  <a:schemeClr val="hlink"/>
                </a:solidFill>
              </a:rPr>
              <a:t>--〉</a:t>
            </a:r>
            <a:r>
              <a:rPr lang="zh-CN" altLang="en-US" sz="1800">
                <a:solidFill>
                  <a:schemeClr val="hlink"/>
                </a:solidFill>
              </a:rPr>
              <a:t>代理：请求</a:t>
            </a:r>
          </a:p>
        </p:txBody>
      </p:sp>
      <p:sp>
        <p:nvSpPr>
          <p:cNvPr id="119815" name="Rectangle 43"/>
          <p:cNvSpPr>
            <a:spLocks noChangeArrowheads="1"/>
          </p:cNvSpPr>
          <p:nvPr/>
        </p:nvSpPr>
        <p:spPr bwMode="auto">
          <a:xfrm>
            <a:off x="228600" y="3733800"/>
            <a:ext cx="2178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solidFill>
                  <a:schemeClr val="hlink"/>
                </a:solidFill>
              </a:rPr>
              <a:t>代理</a:t>
            </a:r>
            <a:r>
              <a:rPr lang="en-US" altLang="zh-CN" sz="1800">
                <a:solidFill>
                  <a:schemeClr val="hlink"/>
                </a:solidFill>
              </a:rPr>
              <a:t>--〉</a:t>
            </a:r>
            <a:r>
              <a:rPr lang="zh-CN" altLang="en-US" sz="1800">
                <a:solidFill>
                  <a:schemeClr val="hlink"/>
                </a:solidFill>
              </a:rPr>
              <a:t>客户：响应</a:t>
            </a:r>
          </a:p>
        </p:txBody>
      </p:sp>
      <p:sp>
        <p:nvSpPr>
          <p:cNvPr id="119816" name="Rectangle 44"/>
          <p:cNvSpPr>
            <a:spLocks noChangeArrowheads="1"/>
          </p:cNvSpPr>
          <p:nvPr/>
        </p:nvSpPr>
        <p:spPr bwMode="auto">
          <a:xfrm>
            <a:off x="1143000" y="4648200"/>
            <a:ext cx="70104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a:latin typeface="宋体" panose="02010600030101010101" pitchFamily="2" charset="-122"/>
              </a:rPr>
              <a:t>1) 0x00 </a:t>
            </a:r>
            <a:r>
              <a:rPr kumimoji="1" lang="zh-CN" altLang="en-US" sz="1800">
                <a:latin typeface="宋体" panose="02010600030101010101" pitchFamily="2" charset="-122"/>
              </a:rPr>
              <a:t>无验证需求</a:t>
            </a:r>
            <a:br>
              <a:rPr kumimoji="1" lang="zh-CN" altLang="en-US" sz="1800">
                <a:latin typeface="宋体" panose="02010600030101010101" pitchFamily="2" charset="-122"/>
              </a:rPr>
            </a:br>
            <a:r>
              <a:rPr kumimoji="1" lang="en-US" altLang="zh-CN" sz="1800">
                <a:latin typeface="宋体" panose="02010600030101010101" pitchFamily="2" charset="-122"/>
              </a:rPr>
              <a:t>2) 0x01 </a:t>
            </a:r>
            <a:r>
              <a:rPr kumimoji="1" lang="zh-CN" altLang="en-US" sz="1800">
                <a:latin typeface="宋体" panose="02010600030101010101" pitchFamily="2" charset="-122"/>
              </a:rPr>
              <a:t>采用通用安全服务应用程序接口</a:t>
            </a:r>
            <a:r>
              <a:rPr kumimoji="1" lang="en-US" altLang="zh-CN" sz="1800">
                <a:latin typeface="宋体" panose="02010600030101010101" pitchFamily="2" charset="-122"/>
              </a:rPr>
              <a:t>(GSSAPI)</a:t>
            </a:r>
            <a:br>
              <a:rPr kumimoji="1" lang="en-US" altLang="zh-CN" sz="1800">
                <a:latin typeface="宋体" panose="02010600030101010101" pitchFamily="2" charset="-122"/>
              </a:rPr>
            </a:br>
            <a:r>
              <a:rPr kumimoji="1" lang="en-US" altLang="zh-CN" sz="1800" b="1">
                <a:solidFill>
                  <a:schemeClr val="hlink"/>
                </a:solidFill>
                <a:latin typeface="宋体" panose="02010600030101010101" pitchFamily="2" charset="-122"/>
              </a:rPr>
              <a:t>3) 0x02 </a:t>
            </a:r>
            <a:r>
              <a:rPr kumimoji="1" lang="zh-CN" altLang="en-US" sz="1800" b="1">
                <a:solidFill>
                  <a:schemeClr val="hlink"/>
                </a:solidFill>
                <a:latin typeface="宋体" panose="02010600030101010101" pitchFamily="2" charset="-122"/>
              </a:rPr>
              <a:t>采用用户名</a:t>
            </a:r>
            <a:r>
              <a:rPr kumimoji="1" lang="en-US" altLang="zh-CN" sz="1800" b="1">
                <a:solidFill>
                  <a:schemeClr val="hlink"/>
                </a:solidFill>
                <a:latin typeface="宋体" panose="02010600030101010101" pitchFamily="2" charset="-122"/>
              </a:rPr>
              <a:t>/</a:t>
            </a:r>
            <a:r>
              <a:rPr kumimoji="1" lang="zh-CN" altLang="en-US" sz="1800" b="1">
                <a:solidFill>
                  <a:schemeClr val="hlink"/>
                </a:solidFill>
                <a:latin typeface="宋体" panose="02010600030101010101" pitchFamily="2" charset="-122"/>
              </a:rPr>
              <a:t>口令认证</a:t>
            </a:r>
            <a:r>
              <a:rPr kumimoji="1" lang="en-US" altLang="zh-CN" sz="1800" b="1">
                <a:solidFill>
                  <a:schemeClr val="hlink"/>
                </a:solidFill>
                <a:latin typeface="宋体" panose="02010600030101010101" pitchFamily="2" charset="-122"/>
              </a:rPr>
              <a:t>(USERNAME/PASSWORD)</a:t>
            </a:r>
            <a:br>
              <a:rPr kumimoji="1" lang="en-US" altLang="zh-CN" sz="1800">
                <a:solidFill>
                  <a:schemeClr val="hlink"/>
                </a:solidFill>
                <a:latin typeface="宋体" panose="02010600030101010101" pitchFamily="2" charset="-122"/>
              </a:rPr>
            </a:br>
            <a:r>
              <a:rPr kumimoji="1" lang="en-US" altLang="zh-CN" sz="1800">
                <a:latin typeface="宋体" panose="02010600030101010101" pitchFamily="2" charset="-122"/>
              </a:rPr>
              <a:t>4) 0x03 </a:t>
            </a:r>
            <a:r>
              <a:rPr kumimoji="1" lang="zh-CN" altLang="en-US" sz="1800">
                <a:latin typeface="宋体" panose="02010600030101010101" pitchFamily="2" charset="-122"/>
              </a:rPr>
              <a:t>至 </a:t>
            </a:r>
            <a:r>
              <a:rPr kumimoji="1" lang="en-US" altLang="zh-CN" sz="1800">
                <a:latin typeface="宋体" panose="02010600030101010101" pitchFamily="2" charset="-122"/>
              </a:rPr>
              <a:t>0x7F IANA </a:t>
            </a:r>
            <a:r>
              <a:rPr kumimoji="1" lang="zh-CN" altLang="en-US" sz="1800">
                <a:latin typeface="宋体" panose="02010600030101010101" pitchFamily="2" charset="-122"/>
              </a:rPr>
              <a:t>分配</a:t>
            </a:r>
            <a:r>
              <a:rPr kumimoji="1" lang="en-US" altLang="zh-CN" sz="1800">
                <a:latin typeface="宋体" panose="02010600030101010101" pitchFamily="2" charset="-122"/>
              </a:rPr>
              <a:t>(IANA ASSIGNED) </a:t>
            </a:r>
            <a:br>
              <a:rPr kumimoji="1" lang="en-US" altLang="zh-CN" sz="1800">
                <a:latin typeface="宋体" panose="02010600030101010101" pitchFamily="2" charset="-122"/>
              </a:rPr>
            </a:br>
            <a:r>
              <a:rPr kumimoji="1" lang="en-US" altLang="zh-CN" sz="1800">
                <a:latin typeface="宋体" panose="02010600030101010101" pitchFamily="2" charset="-122"/>
              </a:rPr>
              <a:t>5) 0x80 </a:t>
            </a:r>
            <a:r>
              <a:rPr kumimoji="1" lang="zh-CN" altLang="en-US" sz="1800">
                <a:latin typeface="宋体" panose="02010600030101010101" pitchFamily="2" charset="-122"/>
              </a:rPr>
              <a:t>至 </a:t>
            </a:r>
            <a:r>
              <a:rPr kumimoji="1" lang="en-US" altLang="zh-CN" sz="1800">
                <a:latin typeface="宋体" panose="02010600030101010101" pitchFamily="2" charset="-122"/>
              </a:rPr>
              <a:t>0xFE </a:t>
            </a:r>
            <a:r>
              <a:rPr kumimoji="1" lang="zh-CN" altLang="en-US" sz="1800">
                <a:latin typeface="宋体" panose="02010600030101010101" pitchFamily="2" charset="-122"/>
              </a:rPr>
              <a:t>私人方法保留</a:t>
            </a:r>
            <a:r>
              <a:rPr kumimoji="1" lang="en-US" altLang="zh-CN" sz="1800">
                <a:latin typeface="宋体" panose="02010600030101010101" pitchFamily="2" charset="-122"/>
              </a:rPr>
              <a:t>(RESERVED FOR PRIVATE METHODS)</a:t>
            </a:r>
            <a:br>
              <a:rPr kumimoji="1" lang="en-US" altLang="zh-CN" sz="1800">
                <a:latin typeface="宋体" panose="02010600030101010101" pitchFamily="2" charset="-122"/>
              </a:rPr>
            </a:br>
            <a:r>
              <a:rPr kumimoji="1" lang="en-US" altLang="zh-CN" sz="1800">
                <a:latin typeface="宋体" panose="02010600030101010101" pitchFamily="2" charset="-122"/>
              </a:rPr>
              <a:t>6) 0xFF </a:t>
            </a:r>
            <a:r>
              <a:rPr kumimoji="1" lang="zh-CN" altLang="en-US" sz="1800">
                <a:latin typeface="宋体" panose="02010600030101010101" pitchFamily="2" charset="-122"/>
              </a:rPr>
              <a:t>无可接受方法</a:t>
            </a:r>
            <a:r>
              <a:rPr kumimoji="1" lang="en-US" altLang="zh-CN" sz="1800">
                <a:latin typeface="宋体" panose="02010600030101010101" pitchFamily="2" charset="-122"/>
              </a:rPr>
              <a:t>(NO ACCEPTABLE METHODS) </a:t>
            </a:r>
          </a:p>
        </p:txBody>
      </p:sp>
      <p:sp>
        <p:nvSpPr>
          <p:cNvPr id="43" name="Rectangle 2"/>
          <p:cNvSpPr>
            <a:spLocks noGrp="1" noChangeArrowheads="1"/>
          </p:cNvSpPr>
          <p:nvPr>
            <p:ph type="title"/>
          </p:nvPr>
        </p:nvSpPr>
        <p:spPr>
          <a:xfrm>
            <a:off x="825500" y="228600"/>
            <a:ext cx="7793038" cy="1028700"/>
          </a:xfrm>
        </p:spPr>
        <p:txBody>
          <a:bodyPr/>
          <a:lstStyle/>
          <a:p>
            <a:pPr eaLnBrk="1" hangingPunct="1"/>
            <a:r>
              <a:rPr lang="en-US" altLang="zh-CN" dirty="0"/>
              <a:t>11.6 </a:t>
            </a:r>
            <a:r>
              <a:rPr lang="zh-CN" altLang="en-US" dirty="0"/>
              <a:t>代理协议</a:t>
            </a:r>
            <a:r>
              <a:rPr lang="en-US" altLang="zh-CN" dirty="0"/>
              <a:t>---SOCKs</a:t>
            </a:r>
          </a:p>
        </p:txBody>
      </p:sp>
    </p:spTree>
    <p:extLst>
      <p:ext uri="{BB962C8B-B14F-4D97-AF65-F5344CB8AC3E}">
        <p14:creationId xmlns:p14="http://schemas.microsoft.com/office/powerpoint/2010/main" val="4958134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3"/>
          <p:cNvSpPr>
            <a:spLocks noGrp="1" noChangeArrowheads="1"/>
          </p:cNvSpPr>
          <p:nvPr>
            <p:ph type="body" idx="1"/>
          </p:nvPr>
        </p:nvSpPr>
        <p:spPr>
          <a:xfrm>
            <a:off x="533400" y="1981200"/>
            <a:ext cx="8382000" cy="4114800"/>
          </a:xfrm>
        </p:spPr>
        <p:txBody>
          <a:bodyPr/>
          <a:lstStyle/>
          <a:p>
            <a:pPr eaLnBrk="1" hangingPunct="1">
              <a:buFont typeface="Wingdings" panose="05000000000000000000" pitchFamily="2" charset="2"/>
              <a:buNone/>
            </a:pPr>
            <a:r>
              <a:rPr lang="en-US" altLang="zh-CN" sz="2800" b="1">
                <a:solidFill>
                  <a:schemeClr val="hlink"/>
                </a:solidFill>
                <a:latin typeface="宋体" panose="02010600030101010101" pitchFamily="2" charset="-122"/>
              </a:rPr>
              <a:t>(2) </a:t>
            </a:r>
            <a:r>
              <a:rPr lang="zh-CN" altLang="en-US" sz="2800" b="1">
                <a:solidFill>
                  <a:schemeClr val="hlink"/>
                </a:solidFill>
                <a:latin typeface="宋体" panose="02010600030101010101" pitchFamily="2" charset="-122"/>
              </a:rPr>
              <a:t>代理链路的建立</a:t>
            </a:r>
          </a:p>
          <a:p>
            <a:pPr eaLnBrk="1" hangingPunct="1">
              <a:buFont typeface="Wingdings" panose="05000000000000000000" pitchFamily="2" charset="2"/>
              <a:buNone/>
            </a:pPr>
            <a:r>
              <a:rPr lang="zh-CN" altLang="en-US" sz="2400">
                <a:latin typeface="宋体" panose="02010600030101010101" pitchFamily="2" charset="-122"/>
              </a:rPr>
              <a:t>     </a:t>
            </a:r>
            <a:r>
              <a:rPr lang="zh-CN" altLang="en-US" sz="2400" b="1">
                <a:solidFill>
                  <a:schemeClr val="hlink"/>
                </a:solidFill>
                <a:latin typeface="宋体" panose="02010600030101010101" pitchFamily="2" charset="-122"/>
              </a:rPr>
              <a:t>客户和服务器建立连接</a:t>
            </a:r>
          </a:p>
          <a:p>
            <a:pPr eaLnBrk="1" hangingPunct="1">
              <a:buFont typeface="Wingdings" panose="05000000000000000000" pitchFamily="2" charset="2"/>
              <a:buNone/>
            </a:pPr>
            <a:r>
              <a:rPr lang="zh-CN" altLang="en-US" sz="2400">
                <a:latin typeface="宋体" panose="02010600030101010101" pitchFamily="2" charset="-122"/>
              </a:rPr>
              <a:t>       </a:t>
            </a:r>
            <a:r>
              <a:rPr lang="en-US" altLang="zh-CN" sz="2400">
                <a:latin typeface="宋体" panose="02010600030101010101" pitchFamily="2" charset="-122"/>
              </a:rPr>
              <a:t>1</a:t>
            </a:r>
            <a:r>
              <a:rPr lang="zh-CN" altLang="en-US" sz="2400">
                <a:latin typeface="宋体" panose="02010600030101010101" pitchFamily="2" charset="-122"/>
              </a:rPr>
              <a:t>）传统 </a:t>
            </a:r>
            <a:r>
              <a:rPr lang="en-US" altLang="zh-CN" sz="2400">
                <a:latin typeface="宋体" panose="02010600030101010101" pitchFamily="2" charset="-122"/>
              </a:rPr>
              <a:t>C/S:Client</a:t>
            </a:r>
            <a:r>
              <a:rPr lang="zh-CN" altLang="en-US" sz="2400">
                <a:latin typeface="宋体" panose="02010600030101010101" pitchFamily="2" charset="-122"/>
              </a:rPr>
              <a:t>执行</a:t>
            </a:r>
            <a:r>
              <a:rPr lang="en-US" altLang="zh-CN" sz="2400">
                <a:latin typeface="宋体" panose="02010600030101010101" pitchFamily="2" charset="-122"/>
              </a:rPr>
              <a:t>Conect</a:t>
            </a:r>
            <a:r>
              <a:rPr lang="zh-CN" altLang="en-US" sz="2400">
                <a:latin typeface="宋体" panose="02010600030101010101" pitchFamily="2" charset="-122"/>
              </a:rPr>
              <a:t>命令</a:t>
            </a:r>
          </a:p>
          <a:p>
            <a:pPr eaLnBrk="1" hangingPunct="1">
              <a:buFont typeface="Wingdings" panose="05000000000000000000" pitchFamily="2" charset="2"/>
              <a:buNone/>
            </a:pPr>
            <a:r>
              <a:rPr lang="zh-CN" altLang="en-US" sz="2400">
                <a:latin typeface="宋体" panose="02010600030101010101" pitchFamily="2" charset="-122"/>
              </a:rPr>
              <a:t>       </a:t>
            </a:r>
            <a:r>
              <a:rPr lang="en-US" altLang="zh-CN" sz="2400">
                <a:latin typeface="宋体" panose="02010600030101010101" pitchFamily="2" charset="-122"/>
              </a:rPr>
              <a:t>2</a:t>
            </a:r>
            <a:r>
              <a:rPr lang="zh-CN" altLang="en-US" sz="2400">
                <a:latin typeface="宋体" panose="02010600030101010101" pitchFamily="2" charset="-122"/>
              </a:rPr>
              <a:t>）采用代理</a:t>
            </a:r>
            <a:r>
              <a:rPr lang="en-US" altLang="zh-CN" sz="2400">
                <a:latin typeface="宋体" panose="02010600030101010101" pitchFamily="2" charset="-122"/>
                <a:sym typeface="Wingdings" panose="05000000000000000000" pitchFamily="2" charset="2"/>
              </a:rPr>
              <a:t>:</a:t>
            </a:r>
          </a:p>
          <a:p>
            <a:pPr eaLnBrk="1" hangingPunct="1">
              <a:buFont typeface="Wingdings" panose="05000000000000000000" pitchFamily="2" charset="2"/>
              <a:buNone/>
            </a:pPr>
            <a:r>
              <a:rPr lang="en-US" altLang="zh-CN" sz="2400">
                <a:latin typeface="宋体" panose="02010600030101010101" pitchFamily="2" charset="-122"/>
                <a:sym typeface="Wingdings" panose="05000000000000000000" pitchFamily="2" charset="2"/>
              </a:rPr>
              <a:t>          Client--〉</a:t>
            </a:r>
            <a:r>
              <a:rPr lang="zh-CN" altLang="en-US" sz="2400">
                <a:latin typeface="宋体" panose="02010600030101010101" pitchFamily="2" charset="-122"/>
                <a:sym typeface="Wingdings" panose="05000000000000000000" pitchFamily="2" charset="2"/>
              </a:rPr>
              <a:t>代  理</a:t>
            </a:r>
            <a:r>
              <a:rPr lang="en-US" altLang="zh-CN" sz="2400">
                <a:latin typeface="宋体" panose="02010600030101010101" pitchFamily="2" charset="-122"/>
                <a:sym typeface="Wingdings" panose="05000000000000000000" pitchFamily="2" charset="2"/>
              </a:rPr>
              <a:t>:</a:t>
            </a:r>
            <a:r>
              <a:rPr lang="zh-CN" altLang="en-US" sz="2400">
                <a:latin typeface="宋体" panose="02010600030101010101" pitchFamily="2" charset="-122"/>
                <a:sym typeface="Wingdings" panose="05000000000000000000" pitchFamily="2" charset="2"/>
              </a:rPr>
              <a:t>发送</a:t>
            </a:r>
            <a:r>
              <a:rPr lang="en-US" altLang="zh-CN" sz="2400">
                <a:latin typeface="宋体" panose="02010600030101010101" pitchFamily="2" charset="-122"/>
                <a:sym typeface="Wingdings" panose="05000000000000000000" pitchFamily="2" charset="2"/>
              </a:rPr>
              <a:t>Connect</a:t>
            </a:r>
            <a:r>
              <a:rPr lang="zh-CN" altLang="en-US" sz="2400">
                <a:latin typeface="宋体" panose="02010600030101010101" pitchFamily="2" charset="-122"/>
                <a:sym typeface="Wingdings" panose="05000000000000000000" pitchFamily="2" charset="2"/>
              </a:rPr>
              <a:t>请求</a:t>
            </a:r>
          </a:p>
          <a:p>
            <a:pPr eaLnBrk="1" hangingPunct="1">
              <a:buFont typeface="Wingdings" panose="05000000000000000000" pitchFamily="2" charset="2"/>
              <a:buNone/>
            </a:pPr>
            <a:r>
              <a:rPr lang="zh-CN" altLang="en-US" sz="2400">
                <a:latin typeface="宋体" panose="02010600030101010101" pitchFamily="2" charset="-122"/>
                <a:sym typeface="Wingdings" panose="05000000000000000000" pitchFamily="2" charset="2"/>
              </a:rPr>
              <a:t>          代理</a:t>
            </a:r>
            <a:r>
              <a:rPr lang="en-US" altLang="zh-CN" sz="2400">
                <a:latin typeface="宋体" panose="02010600030101010101" pitchFamily="2" charset="-122"/>
                <a:sym typeface="Wingdings" panose="05000000000000000000" pitchFamily="2" charset="2"/>
              </a:rPr>
              <a:t>----〉Server:</a:t>
            </a:r>
            <a:r>
              <a:rPr lang="zh-CN" altLang="en-US" sz="2400">
                <a:latin typeface="宋体" panose="02010600030101010101" pitchFamily="2" charset="-122"/>
                <a:sym typeface="Wingdings" panose="05000000000000000000" pitchFamily="2" charset="2"/>
              </a:rPr>
              <a:t>执行</a:t>
            </a:r>
            <a:r>
              <a:rPr lang="en-US" altLang="zh-CN" sz="2400">
                <a:latin typeface="宋体" panose="02010600030101010101" pitchFamily="2" charset="-122"/>
                <a:sym typeface="Wingdings" panose="05000000000000000000" pitchFamily="2" charset="2"/>
              </a:rPr>
              <a:t>Connect</a:t>
            </a:r>
            <a:r>
              <a:rPr lang="zh-CN" altLang="en-US" sz="2400">
                <a:latin typeface="宋体" panose="02010600030101010101" pitchFamily="2" charset="-122"/>
                <a:sym typeface="Wingdings" panose="05000000000000000000" pitchFamily="2" charset="2"/>
              </a:rPr>
              <a:t>命令</a:t>
            </a:r>
          </a:p>
          <a:p>
            <a:pPr eaLnBrk="1" hangingPunct="1">
              <a:buFont typeface="Wingdings" panose="05000000000000000000" pitchFamily="2" charset="2"/>
              <a:buNone/>
            </a:pPr>
            <a:r>
              <a:rPr lang="zh-CN" altLang="en-US" sz="2400">
                <a:latin typeface="宋体" panose="02010600030101010101" pitchFamily="2" charset="-122"/>
                <a:sym typeface="Wingdings" panose="05000000000000000000" pitchFamily="2" charset="2"/>
              </a:rPr>
              <a:t>                    并建立相应关系</a:t>
            </a:r>
          </a:p>
          <a:p>
            <a:pPr eaLnBrk="1" hangingPunct="1">
              <a:buFont typeface="Wingdings" panose="05000000000000000000" pitchFamily="2" charset="2"/>
              <a:buNone/>
            </a:pPr>
            <a:r>
              <a:rPr lang="zh-CN" altLang="en-US" sz="2400">
                <a:latin typeface="宋体" panose="02010600030101010101" pitchFamily="2" charset="-122"/>
                <a:sym typeface="Wingdings" panose="05000000000000000000" pitchFamily="2" charset="2"/>
              </a:rPr>
              <a:t>       </a:t>
            </a:r>
            <a:endParaRPr lang="zh-CN" altLang="en-US" sz="2400">
              <a:latin typeface="宋体" panose="02010600030101010101" pitchFamily="2" charset="-122"/>
            </a:endParaRPr>
          </a:p>
        </p:txBody>
      </p:sp>
      <p:sp>
        <p:nvSpPr>
          <p:cNvPr id="3" name="Rectangle 2"/>
          <p:cNvSpPr>
            <a:spLocks noGrp="1" noChangeArrowheads="1"/>
          </p:cNvSpPr>
          <p:nvPr>
            <p:ph type="title"/>
          </p:nvPr>
        </p:nvSpPr>
        <p:spPr>
          <a:xfrm>
            <a:off x="825500" y="228600"/>
            <a:ext cx="7793038" cy="1028700"/>
          </a:xfrm>
        </p:spPr>
        <p:txBody>
          <a:bodyPr/>
          <a:lstStyle/>
          <a:p>
            <a:pPr eaLnBrk="1" hangingPunct="1"/>
            <a:r>
              <a:rPr lang="en-US" altLang="zh-CN" dirty="0"/>
              <a:t>11.6 </a:t>
            </a:r>
            <a:r>
              <a:rPr lang="zh-CN" altLang="en-US" dirty="0"/>
              <a:t>代理协议</a:t>
            </a:r>
            <a:r>
              <a:rPr lang="en-US" altLang="zh-CN" dirty="0"/>
              <a:t>---SOCKs</a:t>
            </a:r>
          </a:p>
        </p:txBody>
      </p:sp>
    </p:spTree>
    <p:extLst>
      <p:ext uri="{BB962C8B-B14F-4D97-AF65-F5344CB8AC3E}">
        <p14:creationId xmlns:p14="http://schemas.microsoft.com/office/powerpoint/2010/main" val="24900549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858" name="Group 42"/>
          <p:cNvGrpSpPr>
            <a:grpSpLocks/>
          </p:cNvGrpSpPr>
          <p:nvPr/>
        </p:nvGrpSpPr>
        <p:grpSpPr bwMode="auto">
          <a:xfrm>
            <a:off x="1219200" y="2438400"/>
            <a:ext cx="7315200" cy="914400"/>
            <a:chOff x="-3" y="-3"/>
            <a:chExt cx="3047" cy="774"/>
          </a:xfrm>
        </p:grpSpPr>
        <p:grpSp>
          <p:nvGrpSpPr>
            <p:cNvPr id="121862" name="Group 40"/>
            <p:cNvGrpSpPr>
              <a:grpSpLocks/>
            </p:cNvGrpSpPr>
            <p:nvPr/>
          </p:nvGrpSpPr>
          <p:grpSpPr bwMode="auto">
            <a:xfrm>
              <a:off x="0" y="0"/>
              <a:ext cx="3041" cy="768"/>
              <a:chOff x="0" y="0"/>
              <a:chExt cx="3041" cy="768"/>
            </a:xfrm>
          </p:grpSpPr>
          <p:grpSp>
            <p:nvGrpSpPr>
              <p:cNvPr id="121864" name="Group 17"/>
              <p:cNvGrpSpPr>
                <a:grpSpLocks/>
              </p:cNvGrpSpPr>
              <p:nvPr/>
            </p:nvGrpSpPr>
            <p:grpSpPr bwMode="auto">
              <a:xfrm>
                <a:off x="0" y="0"/>
                <a:ext cx="424" cy="384"/>
                <a:chOff x="0" y="0"/>
                <a:chExt cx="424" cy="384"/>
              </a:xfrm>
            </p:grpSpPr>
            <p:sp>
              <p:nvSpPr>
                <p:cNvPr id="121898" name="Rectangle 4"/>
                <p:cNvSpPr>
                  <a:spLocks noChangeArrowheads="1"/>
                </p:cNvSpPr>
                <p:nvPr/>
              </p:nvSpPr>
              <p:spPr bwMode="auto">
                <a:xfrm>
                  <a:off x="43" y="0"/>
                  <a:ext cx="33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400">
                      <a:latin typeface="宋体" panose="02010600030101010101" pitchFamily="2" charset="-122"/>
                    </a:rPr>
                    <a:t>版本</a:t>
                  </a:r>
                </a:p>
                <a:p>
                  <a:endParaRPr kumimoji="1" lang="en-US" altLang="zh-CN" sz="1400">
                    <a:latin typeface="Times New Roman" panose="02020603050405020304" pitchFamily="18" charset="0"/>
                  </a:endParaRPr>
                </a:p>
              </p:txBody>
            </p:sp>
            <p:sp>
              <p:nvSpPr>
                <p:cNvPr id="121899" name="Rectangle 16"/>
                <p:cNvSpPr>
                  <a:spLocks noChangeArrowheads="1"/>
                </p:cNvSpPr>
                <p:nvPr/>
              </p:nvSpPr>
              <p:spPr bwMode="auto">
                <a:xfrm>
                  <a:off x="0" y="0"/>
                  <a:ext cx="42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1865" name="Group 19"/>
              <p:cNvGrpSpPr>
                <a:grpSpLocks/>
              </p:cNvGrpSpPr>
              <p:nvPr/>
            </p:nvGrpSpPr>
            <p:grpSpPr bwMode="auto">
              <a:xfrm>
                <a:off x="424" y="0"/>
                <a:ext cx="572" cy="384"/>
                <a:chOff x="424" y="0"/>
                <a:chExt cx="572" cy="384"/>
              </a:xfrm>
            </p:grpSpPr>
            <p:sp>
              <p:nvSpPr>
                <p:cNvPr id="121896" name="Rectangle 5"/>
                <p:cNvSpPr>
                  <a:spLocks noChangeArrowheads="1"/>
                </p:cNvSpPr>
                <p:nvPr/>
              </p:nvSpPr>
              <p:spPr bwMode="auto">
                <a:xfrm>
                  <a:off x="467" y="0"/>
                  <a:ext cx="4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400">
                      <a:latin typeface="宋体" panose="02010600030101010101" pitchFamily="2" charset="-122"/>
                    </a:rPr>
                    <a:t>请求类型</a:t>
                  </a:r>
                </a:p>
                <a:p>
                  <a:endParaRPr kumimoji="1" lang="en-US" altLang="zh-CN" sz="1400">
                    <a:latin typeface="Times New Roman" panose="02020603050405020304" pitchFamily="18" charset="0"/>
                  </a:endParaRPr>
                </a:p>
              </p:txBody>
            </p:sp>
            <p:sp>
              <p:nvSpPr>
                <p:cNvPr id="121897" name="Rectangle 18"/>
                <p:cNvSpPr>
                  <a:spLocks noChangeArrowheads="1"/>
                </p:cNvSpPr>
                <p:nvPr/>
              </p:nvSpPr>
              <p:spPr bwMode="auto">
                <a:xfrm>
                  <a:off x="424" y="0"/>
                  <a:ext cx="5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1866" name="Group 21"/>
              <p:cNvGrpSpPr>
                <a:grpSpLocks/>
              </p:cNvGrpSpPr>
              <p:nvPr/>
            </p:nvGrpSpPr>
            <p:grpSpPr bwMode="auto">
              <a:xfrm>
                <a:off x="996" y="0"/>
                <a:ext cx="493" cy="384"/>
                <a:chOff x="996" y="0"/>
                <a:chExt cx="493" cy="384"/>
              </a:xfrm>
            </p:grpSpPr>
            <p:sp>
              <p:nvSpPr>
                <p:cNvPr id="121894" name="Rectangle 6"/>
                <p:cNvSpPr>
                  <a:spLocks noChangeArrowheads="1"/>
                </p:cNvSpPr>
                <p:nvPr/>
              </p:nvSpPr>
              <p:spPr bwMode="auto">
                <a:xfrm>
                  <a:off x="1039" y="0"/>
                  <a:ext cx="4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400">
                      <a:latin typeface="宋体" panose="02010600030101010101" pitchFamily="2" charset="-122"/>
                    </a:rPr>
                    <a:t>保留</a:t>
                  </a:r>
                </a:p>
                <a:p>
                  <a:endParaRPr kumimoji="1" lang="en-US" altLang="zh-CN" sz="1400">
                    <a:latin typeface="Times New Roman" panose="02020603050405020304" pitchFamily="18" charset="0"/>
                  </a:endParaRPr>
                </a:p>
              </p:txBody>
            </p:sp>
            <p:sp>
              <p:nvSpPr>
                <p:cNvPr id="121895" name="Rectangle 20"/>
                <p:cNvSpPr>
                  <a:spLocks noChangeArrowheads="1"/>
                </p:cNvSpPr>
                <p:nvPr/>
              </p:nvSpPr>
              <p:spPr bwMode="auto">
                <a:xfrm>
                  <a:off x="996" y="0"/>
                  <a:ext cx="493"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1867" name="Group 23"/>
              <p:cNvGrpSpPr>
                <a:grpSpLocks/>
              </p:cNvGrpSpPr>
              <p:nvPr/>
            </p:nvGrpSpPr>
            <p:grpSpPr bwMode="auto">
              <a:xfrm>
                <a:off x="1489" y="0"/>
                <a:ext cx="493" cy="384"/>
                <a:chOff x="1489" y="0"/>
                <a:chExt cx="493" cy="384"/>
              </a:xfrm>
            </p:grpSpPr>
            <p:sp>
              <p:nvSpPr>
                <p:cNvPr id="121892" name="Rectangle 7"/>
                <p:cNvSpPr>
                  <a:spLocks noChangeArrowheads="1"/>
                </p:cNvSpPr>
                <p:nvPr/>
              </p:nvSpPr>
              <p:spPr bwMode="auto">
                <a:xfrm>
                  <a:off x="1532" y="0"/>
                  <a:ext cx="4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400">
                      <a:latin typeface="宋体" panose="02010600030101010101" pitchFamily="2" charset="-122"/>
                    </a:rPr>
                    <a:t>地址类型</a:t>
                  </a:r>
                </a:p>
                <a:p>
                  <a:endParaRPr kumimoji="1" lang="en-US" altLang="zh-CN" sz="1400">
                    <a:latin typeface="Times New Roman" panose="02020603050405020304" pitchFamily="18" charset="0"/>
                  </a:endParaRPr>
                </a:p>
              </p:txBody>
            </p:sp>
            <p:sp>
              <p:nvSpPr>
                <p:cNvPr id="121893" name="Rectangle 22"/>
                <p:cNvSpPr>
                  <a:spLocks noChangeArrowheads="1"/>
                </p:cNvSpPr>
                <p:nvPr/>
              </p:nvSpPr>
              <p:spPr bwMode="auto">
                <a:xfrm>
                  <a:off x="1489" y="0"/>
                  <a:ext cx="493"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1868" name="Group 25"/>
              <p:cNvGrpSpPr>
                <a:grpSpLocks/>
              </p:cNvGrpSpPr>
              <p:nvPr/>
            </p:nvGrpSpPr>
            <p:grpSpPr bwMode="auto">
              <a:xfrm>
                <a:off x="1982" y="0"/>
                <a:ext cx="524" cy="384"/>
                <a:chOff x="1982" y="0"/>
                <a:chExt cx="524" cy="384"/>
              </a:xfrm>
            </p:grpSpPr>
            <p:sp>
              <p:nvSpPr>
                <p:cNvPr id="121890" name="Rectangle 8"/>
                <p:cNvSpPr>
                  <a:spLocks noChangeArrowheads="1"/>
                </p:cNvSpPr>
                <p:nvPr/>
              </p:nvSpPr>
              <p:spPr bwMode="auto">
                <a:xfrm>
                  <a:off x="2025" y="0"/>
                  <a:ext cx="43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400">
                      <a:latin typeface="宋体" panose="02010600030101010101" pitchFamily="2" charset="-122"/>
                    </a:rPr>
                    <a:t>目的地址</a:t>
                  </a:r>
                </a:p>
                <a:p>
                  <a:endParaRPr kumimoji="1" lang="en-US" altLang="zh-CN" sz="1400">
                    <a:latin typeface="Times New Roman" panose="02020603050405020304" pitchFamily="18" charset="0"/>
                  </a:endParaRPr>
                </a:p>
              </p:txBody>
            </p:sp>
            <p:sp>
              <p:nvSpPr>
                <p:cNvPr id="121891" name="Rectangle 24"/>
                <p:cNvSpPr>
                  <a:spLocks noChangeArrowheads="1"/>
                </p:cNvSpPr>
                <p:nvPr/>
              </p:nvSpPr>
              <p:spPr bwMode="auto">
                <a:xfrm>
                  <a:off x="1982" y="0"/>
                  <a:ext cx="52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1869" name="Group 27"/>
              <p:cNvGrpSpPr>
                <a:grpSpLocks/>
              </p:cNvGrpSpPr>
              <p:nvPr/>
            </p:nvGrpSpPr>
            <p:grpSpPr bwMode="auto">
              <a:xfrm>
                <a:off x="2506" y="0"/>
                <a:ext cx="535" cy="384"/>
                <a:chOff x="2506" y="0"/>
                <a:chExt cx="535" cy="384"/>
              </a:xfrm>
            </p:grpSpPr>
            <p:sp>
              <p:nvSpPr>
                <p:cNvPr id="121888" name="Rectangle 9"/>
                <p:cNvSpPr>
                  <a:spLocks noChangeArrowheads="1"/>
                </p:cNvSpPr>
                <p:nvPr/>
              </p:nvSpPr>
              <p:spPr bwMode="auto">
                <a:xfrm>
                  <a:off x="2549" y="0"/>
                  <a:ext cx="4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400">
                      <a:latin typeface="宋体" panose="02010600030101010101" pitchFamily="2" charset="-122"/>
                    </a:rPr>
                    <a:t>目的端口</a:t>
                  </a:r>
                </a:p>
                <a:p>
                  <a:endParaRPr kumimoji="1" lang="en-US" altLang="zh-CN" sz="1400">
                    <a:latin typeface="Times New Roman" panose="02020603050405020304" pitchFamily="18" charset="0"/>
                  </a:endParaRPr>
                </a:p>
              </p:txBody>
            </p:sp>
            <p:sp>
              <p:nvSpPr>
                <p:cNvPr id="121889" name="Rectangle 26"/>
                <p:cNvSpPr>
                  <a:spLocks noChangeArrowheads="1"/>
                </p:cNvSpPr>
                <p:nvPr/>
              </p:nvSpPr>
              <p:spPr bwMode="auto">
                <a:xfrm>
                  <a:off x="2506" y="0"/>
                  <a:ext cx="53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1870" name="Group 29"/>
              <p:cNvGrpSpPr>
                <a:grpSpLocks/>
              </p:cNvGrpSpPr>
              <p:nvPr/>
            </p:nvGrpSpPr>
            <p:grpSpPr bwMode="auto">
              <a:xfrm>
                <a:off x="0" y="384"/>
                <a:ext cx="424" cy="384"/>
                <a:chOff x="0" y="384"/>
                <a:chExt cx="424" cy="384"/>
              </a:xfrm>
            </p:grpSpPr>
            <p:sp>
              <p:nvSpPr>
                <p:cNvPr id="121886" name="Rectangle 10"/>
                <p:cNvSpPr>
                  <a:spLocks noChangeArrowheads="1"/>
                </p:cNvSpPr>
                <p:nvPr/>
              </p:nvSpPr>
              <p:spPr bwMode="auto">
                <a:xfrm>
                  <a:off x="43" y="384"/>
                  <a:ext cx="33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a:latin typeface="宋体" panose="02010600030101010101" pitchFamily="2" charset="-122"/>
                    </a:rPr>
                    <a:t>    1</a:t>
                  </a:r>
                </a:p>
                <a:p>
                  <a:endParaRPr kumimoji="1" lang="en-US" altLang="zh-CN" sz="1400">
                    <a:latin typeface="Times New Roman" panose="02020603050405020304" pitchFamily="18" charset="0"/>
                  </a:endParaRPr>
                </a:p>
              </p:txBody>
            </p:sp>
            <p:sp>
              <p:nvSpPr>
                <p:cNvPr id="121887" name="Rectangle 28"/>
                <p:cNvSpPr>
                  <a:spLocks noChangeArrowheads="1"/>
                </p:cNvSpPr>
                <p:nvPr/>
              </p:nvSpPr>
              <p:spPr bwMode="auto">
                <a:xfrm>
                  <a:off x="0" y="384"/>
                  <a:ext cx="42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1871" name="Group 31"/>
              <p:cNvGrpSpPr>
                <a:grpSpLocks/>
              </p:cNvGrpSpPr>
              <p:nvPr/>
            </p:nvGrpSpPr>
            <p:grpSpPr bwMode="auto">
              <a:xfrm>
                <a:off x="424" y="384"/>
                <a:ext cx="572" cy="384"/>
                <a:chOff x="424" y="384"/>
                <a:chExt cx="572" cy="384"/>
              </a:xfrm>
            </p:grpSpPr>
            <p:sp>
              <p:nvSpPr>
                <p:cNvPr id="121884" name="Rectangle 11"/>
                <p:cNvSpPr>
                  <a:spLocks noChangeArrowheads="1"/>
                </p:cNvSpPr>
                <p:nvPr/>
              </p:nvSpPr>
              <p:spPr bwMode="auto">
                <a:xfrm>
                  <a:off x="467" y="384"/>
                  <a:ext cx="4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a:latin typeface="宋体" panose="02010600030101010101" pitchFamily="2" charset="-122"/>
                    </a:rPr>
                    <a:t>1</a:t>
                  </a:r>
                  <a:endParaRPr kumimoji="1" lang="en-US" altLang="zh-CN" sz="1400">
                    <a:latin typeface="Times New Roman" panose="02020603050405020304" pitchFamily="18" charset="0"/>
                  </a:endParaRPr>
                </a:p>
              </p:txBody>
            </p:sp>
            <p:sp>
              <p:nvSpPr>
                <p:cNvPr id="121885" name="Rectangle 30"/>
                <p:cNvSpPr>
                  <a:spLocks noChangeArrowheads="1"/>
                </p:cNvSpPr>
                <p:nvPr/>
              </p:nvSpPr>
              <p:spPr bwMode="auto">
                <a:xfrm>
                  <a:off x="424" y="384"/>
                  <a:ext cx="5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1872" name="Group 33"/>
              <p:cNvGrpSpPr>
                <a:grpSpLocks/>
              </p:cNvGrpSpPr>
              <p:nvPr/>
            </p:nvGrpSpPr>
            <p:grpSpPr bwMode="auto">
              <a:xfrm>
                <a:off x="996" y="384"/>
                <a:ext cx="493" cy="384"/>
                <a:chOff x="996" y="384"/>
                <a:chExt cx="493" cy="384"/>
              </a:xfrm>
            </p:grpSpPr>
            <p:sp>
              <p:nvSpPr>
                <p:cNvPr id="121882" name="Rectangle 12"/>
                <p:cNvSpPr>
                  <a:spLocks noChangeArrowheads="1"/>
                </p:cNvSpPr>
                <p:nvPr/>
              </p:nvSpPr>
              <p:spPr bwMode="auto">
                <a:xfrm>
                  <a:off x="1039" y="384"/>
                  <a:ext cx="4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a:latin typeface="宋体" panose="02010600030101010101" pitchFamily="2" charset="-122"/>
                    </a:rPr>
                    <a:t>0x00</a:t>
                  </a:r>
                  <a:endParaRPr kumimoji="1" lang="en-US" altLang="zh-CN" sz="1400">
                    <a:latin typeface="Times New Roman" panose="02020603050405020304" pitchFamily="18" charset="0"/>
                  </a:endParaRPr>
                </a:p>
              </p:txBody>
            </p:sp>
            <p:sp>
              <p:nvSpPr>
                <p:cNvPr id="121883" name="Rectangle 32"/>
                <p:cNvSpPr>
                  <a:spLocks noChangeArrowheads="1"/>
                </p:cNvSpPr>
                <p:nvPr/>
              </p:nvSpPr>
              <p:spPr bwMode="auto">
                <a:xfrm>
                  <a:off x="996" y="384"/>
                  <a:ext cx="493"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1873" name="Group 35"/>
              <p:cNvGrpSpPr>
                <a:grpSpLocks/>
              </p:cNvGrpSpPr>
              <p:nvPr/>
            </p:nvGrpSpPr>
            <p:grpSpPr bwMode="auto">
              <a:xfrm>
                <a:off x="1489" y="384"/>
                <a:ext cx="493" cy="384"/>
                <a:chOff x="1489" y="384"/>
                <a:chExt cx="493" cy="384"/>
              </a:xfrm>
            </p:grpSpPr>
            <p:sp>
              <p:nvSpPr>
                <p:cNvPr id="121880" name="Rectangle 13"/>
                <p:cNvSpPr>
                  <a:spLocks noChangeArrowheads="1"/>
                </p:cNvSpPr>
                <p:nvPr/>
              </p:nvSpPr>
              <p:spPr bwMode="auto">
                <a:xfrm>
                  <a:off x="1532" y="384"/>
                  <a:ext cx="4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a:latin typeface="宋体" panose="02010600030101010101" pitchFamily="2" charset="-122"/>
                    </a:rPr>
                    <a:t>1</a:t>
                  </a:r>
                  <a:endParaRPr kumimoji="1" lang="en-US" altLang="zh-CN" sz="1400">
                    <a:latin typeface="Times New Roman" panose="02020603050405020304" pitchFamily="18" charset="0"/>
                  </a:endParaRPr>
                </a:p>
              </p:txBody>
            </p:sp>
            <p:sp>
              <p:nvSpPr>
                <p:cNvPr id="121881" name="Rectangle 34"/>
                <p:cNvSpPr>
                  <a:spLocks noChangeArrowheads="1"/>
                </p:cNvSpPr>
                <p:nvPr/>
              </p:nvSpPr>
              <p:spPr bwMode="auto">
                <a:xfrm>
                  <a:off x="1489" y="384"/>
                  <a:ext cx="493"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1874" name="Group 37"/>
              <p:cNvGrpSpPr>
                <a:grpSpLocks/>
              </p:cNvGrpSpPr>
              <p:nvPr/>
            </p:nvGrpSpPr>
            <p:grpSpPr bwMode="auto">
              <a:xfrm>
                <a:off x="1982" y="384"/>
                <a:ext cx="524" cy="384"/>
                <a:chOff x="1982" y="384"/>
                <a:chExt cx="524" cy="384"/>
              </a:xfrm>
            </p:grpSpPr>
            <p:sp>
              <p:nvSpPr>
                <p:cNvPr id="121878" name="Rectangle 14"/>
                <p:cNvSpPr>
                  <a:spLocks noChangeArrowheads="1"/>
                </p:cNvSpPr>
                <p:nvPr/>
              </p:nvSpPr>
              <p:spPr bwMode="auto">
                <a:xfrm>
                  <a:off x="2025" y="384"/>
                  <a:ext cx="43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400">
                      <a:latin typeface="宋体" panose="02010600030101010101" pitchFamily="2" charset="-122"/>
                    </a:rPr>
                    <a:t>变量</a:t>
                  </a:r>
                  <a:endParaRPr kumimoji="1" lang="zh-CN" altLang="en-US" sz="1400">
                    <a:latin typeface="Times New Roman" panose="02020603050405020304" pitchFamily="18" charset="0"/>
                  </a:endParaRPr>
                </a:p>
              </p:txBody>
            </p:sp>
            <p:sp>
              <p:nvSpPr>
                <p:cNvPr id="121879" name="Rectangle 36"/>
                <p:cNvSpPr>
                  <a:spLocks noChangeArrowheads="1"/>
                </p:cNvSpPr>
                <p:nvPr/>
              </p:nvSpPr>
              <p:spPr bwMode="auto">
                <a:xfrm>
                  <a:off x="1982" y="384"/>
                  <a:ext cx="52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1875" name="Group 39"/>
              <p:cNvGrpSpPr>
                <a:grpSpLocks/>
              </p:cNvGrpSpPr>
              <p:nvPr/>
            </p:nvGrpSpPr>
            <p:grpSpPr bwMode="auto">
              <a:xfrm>
                <a:off x="2506" y="384"/>
                <a:ext cx="535" cy="384"/>
                <a:chOff x="2506" y="384"/>
                <a:chExt cx="535" cy="384"/>
              </a:xfrm>
            </p:grpSpPr>
            <p:sp>
              <p:nvSpPr>
                <p:cNvPr id="121876" name="Rectangle 15"/>
                <p:cNvSpPr>
                  <a:spLocks noChangeArrowheads="1"/>
                </p:cNvSpPr>
                <p:nvPr/>
              </p:nvSpPr>
              <p:spPr bwMode="auto">
                <a:xfrm>
                  <a:off x="2549" y="384"/>
                  <a:ext cx="4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a:latin typeface="宋体" panose="02010600030101010101" pitchFamily="2" charset="-122"/>
                    </a:rPr>
                    <a:t>2</a:t>
                  </a:r>
                  <a:endParaRPr kumimoji="1" lang="en-US" altLang="zh-CN" sz="1400">
                    <a:latin typeface="Times New Roman" panose="02020603050405020304" pitchFamily="18" charset="0"/>
                  </a:endParaRPr>
                </a:p>
              </p:txBody>
            </p:sp>
            <p:sp>
              <p:nvSpPr>
                <p:cNvPr id="121877" name="Rectangle 38"/>
                <p:cNvSpPr>
                  <a:spLocks noChangeArrowheads="1"/>
                </p:cNvSpPr>
                <p:nvPr/>
              </p:nvSpPr>
              <p:spPr bwMode="auto">
                <a:xfrm>
                  <a:off x="2506" y="384"/>
                  <a:ext cx="53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121863" name="Rectangle 41"/>
            <p:cNvSpPr>
              <a:spLocks noChangeArrowheads="1"/>
            </p:cNvSpPr>
            <p:nvPr/>
          </p:nvSpPr>
          <p:spPr bwMode="auto">
            <a:xfrm>
              <a:off x="-3" y="-3"/>
              <a:ext cx="3047" cy="774"/>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1859" name="Rectangle 43"/>
          <p:cNvSpPr>
            <a:spLocks noChangeArrowheads="1"/>
          </p:cNvSpPr>
          <p:nvPr/>
        </p:nvSpPr>
        <p:spPr bwMode="auto">
          <a:xfrm>
            <a:off x="546100" y="1955800"/>
            <a:ext cx="3451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chemeClr val="hlink"/>
                </a:solidFill>
              </a:rPr>
              <a:t>客户</a:t>
            </a:r>
            <a:r>
              <a:rPr lang="en-US" altLang="zh-CN" b="1">
                <a:solidFill>
                  <a:schemeClr val="hlink"/>
                </a:solidFill>
              </a:rPr>
              <a:t>--〉</a:t>
            </a:r>
            <a:r>
              <a:rPr lang="zh-CN" altLang="en-US" b="1">
                <a:solidFill>
                  <a:schemeClr val="hlink"/>
                </a:solidFill>
              </a:rPr>
              <a:t>代理：</a:t>
            </a:r>
            <a:r>
              <a:rPr lang="en-US" altLang="zh-CN" b="1">
                <a:solidFill>
                  <a:schemeClr val="hlink"/>
                </a:solidFill>
              </a:rPr>
              <a:t>TCP</a:t>
            </a:r>
            <a:r>
              <a:rPr lang="zh-CN" altLang="en-US" b="1">
                <a:solidFill>
                  <a:schemeClr val="hlink"/>
                </a:solidFill>
              </a:rPr>
              <a:t>连接请求</a:t>
            </a:r>
          </a:p>
        </p:txBody>
      </p:sp>
      <p:sp>
        <p:nvSpPr>
          <p:cNvPr id="121860" name="Rectangle 44"/>
          <p:cNvSpPr>
            <a:spLocks noChangeArrowheads="1"/>
          </p:cNvSpPr>
          <p:nvPr/>
        </p:nvSpPr>
        <p:spPr bwMode="auto">
          <a:xfrm>
            <a:off x="1219200" y="3336925"/>
            <a:ext cx="739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a:latin typeface="Times New Roman" panose="02020603050405020304" pitchFamily="18" charset="0"/>
                <a:cs typeface="Times New Roman" panose="02020603050405020304" pitchFamily="18" charset="0"/>
              </a:rPr>
              <a:t>1</a:t>
            </a:r>
            <a:r>
              <a:rPr kumimoji="1" lang="zh-CN" altLang="en-US">
                <a:latin typeface="Times New Roman" panose="02020603050405020304" pitchFamily="18" charset="0"/>
              </a:rPr>
              <a:t>：</a:t>
            </a:r>
            <a:r>
              <a:rPr kumimoji="1" lang="en-US" altLang="zh-CN">
                <a:latin typeface="Times New Roman" panose="02020603050405020304" pitchFamily="18" charset="0"/>
                <a:cs typeface="Times New Roman" panose="02020603050405020304" pitchFamily="18" charset="0"/>
              </a:rPr>
              <a:t>connect</a:t>
            </a:r>
            <a:r>
              <a:rPr kumimoji="1" lang="zh-CN" altLang="en-US">
                <a:latin typeface="宋体" panose="02010600030101010101" pitchFamily="2" charset="-122"/>
              </a:rPr>
              <a:t>；</a:t>
            </a:r>
          </a:p>
          <a:p>
            <a:pPr eaLnBrk="1" hangingPunct="1"/>
            <a:r>
              <a:rPr kumimoji="1" lang="en-US" altLang="zh-CN">
                <a:latin typeface="Times New Roman" panose="02020603050405020304" pitchFamily="18" charset="0"/>
                <a:cs typeface="Times New Roman" panose="02020603050405020304" pitchFamily="18" charset="0"/>
              </a:rPr>
              <a:t>2</a:t>
            </a:r>
            <a:r>
              <a:rPr kumimoji="1" lang="zh-CN" altLang="en-US">
                <a:latin typeface="宋体" panose="02010600030101010101" pitchFamily="2" charset="-122"/>
              </a:rPr>
              <a:t>：</a:t>
            </a:r>
            <a:r>
              <a:rPr kumimoji="1" lang="en-US" altLang="zh-CN">
                <a:latin typeface="Times New Roman" panose="02020603050405020304" pitchFamily="18" charset="0"/>
                <a:cs typeface="Times New Roman" panose="02020603050405020304" pitchFamily="18" charset="0"/>
              </a:rPr>
              <a:t>BIND</a:t>
            </a:r>
            <a:r>
              <a:rPr kumimoji="1" lang="zh-CN" altLang="en-US">
                <a:latin typeface="宋体" panose="02010600030101010101" pitchFamily="2" charset="-122"/>
              </a:rPr>
              <a:t>，用于客户机接收远程主机的请求，如</a:t>
            </a:r>
            <a:r>
              <a:rPr kumimoji="1" lang="en-US" altLang="zh-CN">
                <a:latin typeface="Times New Roman" panose="02020603050405020304" pitchFamily="18" charset="0"/>
                <a:cs typeface="Times New Roman" panose="02020603050405020304" pitchFamily="18" charset="0"/>
              </a:rPr>
              <a:t>FTP</a:t>
            </a:r>
            <a:r>
              <a:rPr kumimoji="1" lang="zh-CN" altLang="en-US">
                <a:latin typeface="宋体" panose="02010600030101010101" pitchFamily="2" charset="-122"/>
              </a:rPr>
              <a:t>协议</a:t>
            </a:r>
          </a:p>
          <a:p>
            <a:pPr eaLnBrk="1" hangingPunct="1"/>
            <a:r>
              <a:rPr kumimoji="1" lang="en-US" altLang="zh-CN">
                <a:latin typeface="宋体" panose="02010600030101010101" pitchFamily="2" charset="-122"/>
              </a:rPr>
              <a:t>3</a:t>
            </a:r>
            <a:r>
              <a:rPr kumimoji="1" lang="zh-CN" altLang="en-US">
                <a:latin typeface="宋体" panose="02010600030101010101" pitchFamily="2" charset="-122"/>
              </a:rPr>
              <a:t>：进行</a:t>
            </a:r>
            <a:r>
              <a:rPr kumimoji="1" lang="en-US" altLang="zh-CN">
                <a:latin typeface="Times New Roman" panose="02020603050405020304" pitchFamily="18" charset="0"/>
                <a:cs typeface="Times New Roman" panose="02020603050405020304" pitchFamily="18" charset="0"/>
              </a:rPr>
              <a:t>UDP</a:t>
            </a:r>
            <a:r>
              <a:rPr kumimoji="1" lang="zh-CN" altLang="en-US">
                <a:latin typeface="宋体" panose="02010600030101010101" pitchFamily="2" charset="-122"/>
              </a:rPr>
              <a:t>连接</a:t>
            </a:r>
            <a:r>
              <a:rPr kumimoji="1" lang="zh-CN" altLang="en-US"/>
              <a:t> </a:t>
            </a:r>
            <a:endParaRPr kumimoji="1" lang="zh-CN" altLang="en-US">
              <a:latin typeface="Times New Roman" panose="02020603050405020304" pitchFamily="18" charset="0"/>
            </a:endParaRPr>
          </a:p>
        </p:txBody>
      </p:sp>
      <p:sp>
        <p:nvSpPr>
          <p:cNvPr id="121861" name="Rectangle 46"/>
          <p:cNvSpPr>
            <a:spLocks noChangeArrowheads="1"/>
          </p:cNvSpPr>
          <p:nvPr/>
        </p:nvSpPr>
        <p:spPr bwMode="auto">
          <a:xfrm>
            <a:off x="838200" y="4495800"/>
            <a:ext cx="8001000" cy="18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1800">
                <a:latin typeface="Times New Roman" panose="02020603050405020304" pitchFamily="18" charset="0"/>
              </a:rPr>
              <a:t>   </a:t>
            </a:r>
            <a:r>
              <a:rPr lang="en-US" altLang="zh-CN" sz="1800">
                <a:solidFill>
                  <a:schemeClr val="hlink"/>
                </a:solidFill>
                <a:latin typeface="Times New Roman" panose="02020603050405020304" pitchFamily="18" charset="0"/>
              </a:rPr>
              <a:t>BIND</a:t>
            </a:r>
            <a:r>
              <a:rPr lang="zh-CN" altLang="en-US" sz="1800">
                <a:solidFill>
                  <a:schemeClr val="hlink"/>
                </a:solidFill>
                <a:latin typeface="宋体,Bold" charset="-122"/>
                <a:ea typeface="宋体,Bold" charset="-122"/>
              </a:rPr>
              <a:t>：</a:t>
            </a:r>
            <a:r>
              <a:rPr lang="en-US" altLang="zh-CN" sz="1800">
                <a:latin typeface="Times New Roman" panose="02020603050405020304" pitchFamily="18" charset="0"/>
              </a:rPr>
              <a:t>BIND </a:t>
            </a:r>
            <a:r>
              <a:rPr lang="zh-CN" altLang="en-US" sz="1800">
                <a:latin typeface="宋体,Bold" charset="-122"/>
                <a:ea typeface="宋体,Bold" charset="-122"/>
              </a:rPr>
              <a:t>请求在收到代理服务器的确认信息后，必须等待代理服务器发送回来的连接消息，此时，</a:t>
            </a:r>
            <a:r>
              <a:rPr lang="zh-CN" altLang="en-US" sz="1800" b="1">
                <a:solidFill>
                  <a:schemeClr val="hlink"/>
                </a:solidFill>
                <a:ea typeface="宋体,Bold" charset="-122"/>
              </a:rPr>
              <a:t>客户充当了服务器的角色</a:t>
            </a:r>
            <a:r>
              <a:rPr lang="zh-CN" altLang="en-US" sz="1800">
                <a:latin typeface="宋体,Bold" charset="-122"/>
                <a:ea typeface="宋体,Bold" charset="-122"/>
              </a:rPr>
              <a:t>。</a:t>
            </a:r>
          </a:p>
          <a:p>
            <a:pPr eaLnBrk="1" hangingPunct="1">
              <a:spcBef>
                <a:spcPct val="50000"/>
              </a:spcBef>
            </a:pPr>
            <a:r>
              <a:rPr lang="zh-CN" altLang="en-US" sz="1800">
                <a:latin typeface="宋体,Bold" charset="-122"/>
                <a:ea typeface="宋体,Bold" charset="-122"/>
              </a:rPr>
              <a:t>  例如</a:t>
            </a:r>
            <a:r>
              <a:rPr lang="en-US" altLang="zh-CN" sz="1800">
                <a:latin typeface="Times New Roman" panose="02020603050405020304" pitchFamily="18" charset="0"/>
              </a:rPr>
              <a:t>FTP </a:t>
            </a:r>
            <a:r>
              <a:rPr lang="zh-CN" altLang="en-US" sz="1800">
                <a:latin typeface="宋体,Bold" charset="-122"/>
                <a:ea typeface="宋体,Bold" charset="-122"/>
              </a:rPr>
              <a:t>就是个典型的例子，它不但使用</a:t>
            </a:r>
            <a:r>
              <a:rPr lang="en-US" altLang="zh-CN" sz="1800">
                <a:latin typeface="Times New Roman" panose="02020603050405020304" pitchFamily="18" charset="0"/>
              </a:rPr>
              <a:t>CLIENT</a:t>
            </a:r>
            <a:r>
              <a:rPr lang="en-US" altLang="zh-CN" sz="1800">
                <a:latin typeface="宋体,Bold" charset="-122"/>
                <a:ea typeface="宋体,Bold" charset="-122"/>
              </a:rPr>
              <a:t>-</a:t>
            </a:r>
            <a:r>
              <a:rPr lang="en-US" altLang="zh-CN" sz="1800">
                <a:latin typeface="Times New Roman" panose="02020603050405020304" pitchFamily="18" charset="0"/>
              </a:rPr>
              <a:t>TO</a:t>
            </a:r>
            <a:r>
              <a:rPr lang="en-US" altLang="zh-CN" sz="1800">
                <a:latin typeface="宋体,Bold" charset="-122"/>
                <a:ea typeface="宋体,Bold" charset="-122"/>
              </a:rPr>
              <a:t>-</a:t>
            </a:r>
            <a:r>
              <a:rPr lang="en-US" altLang="zh-CN" sz="1800">
                <a:latin typeface="Times New Roman" panose="02020603050405020304" pitchFamily="18" charset="0"/>
              </a:rPr>
              <a:t>SERVER </a:t>
            </a:r>
            <a:r>
              <a:rPr lang="zh-CN" altLang="en-US" sz="1800">
                <a:latin typeface="宋体,Bold" charset="-122"/>
                <a:ea typeface="宋体,Bold" charset="-122"/>
              </a:rPr>
              <a:t>的主连接进行命令和状态信息交互，而且使用</a:t>
            </a:r>
            <a:r>
              <a:rPr lang="en-US" altLang="zh-CN" sz="1800">
                <a:latin typeface="Times New Roman" panose="02020603050405020304" pitchFamily="18" charset="0"/>
              </a:rPr>
              <a:t>SERVER</a:t>
            </a:r>
            <a:r>
              <a:rPr lang="en-US" altLang="zh-CN" sz="1800">
                <a:latin typeface="宋体,Bold" charset="-122"/>
                <a:ea typeface="宋体,Bold" charset="-122"/>
              </a:rPr>
              <a:t>-</a:t>
            </a:r>
            <a:r>
              <a:rPr lang="en-US" altLang="zh-CN" sz="1800">
                <a:latin typeface="Times New Roman" panose="02020603050405020304" pitchFamily="18" charset="0"/>
              </a:rPr>
              <a:t>TO</a:t>
            </a:r>
            <a:r>
              <a:rPr lang="en-US" altLang="zh-CN" sz="1800">
                <a:latin typeface="宋体,Bold" charset="-122"/>
                <a:ea typeface="宋体,Bold" charset="-122"/>
              </a:rPr>
              <a:t>-</a:t>
            </a:r>
            <a:r>
              <a:rPr lang="en-US" altLang="zh-CN" sz="1800">
                <a:latin typeface="Times New Roman" panose="02020603050405020304" pitchFamily="18" charset="0"/>
              </a:rPr>
              <a:t>CLIENT</a:t>
            </a:r>
            <a:r>
              <a:rPr lang="zh-CN" altLang="en-US" sz="1800">
                <a:latin typeface="宋体,Bold" charset="-122"/>
                <a:ea typeface="宋体,Bold" charset="-122"/>
              </a:rPr>
              <a:t>的辅连接进行数据交互。在使用</a:t>
            </a:r>
            <a:r>
              <a:rPr lang="en-US" altLang="zh-CN" sz="1800">
                <a:latin typeface="Times New Roman" panose="02020603050405020304" pitchFamily="18" charset="0"/>
              </a:rPr>
              <a:t>CONNECT </a:t>
            </a:r>
            <a:r>
              <a:rPr lang="zh-CN" altLang="en-US" sz="1800">
                <a:latin typeface="宋体,Bold" charset="-122"/>
                <a:ea typeface="宋体,Bold" charset="-122"/>
              </a:rPr>
              <a:t>建立主连接后，只有在需要建立辅连接时才应该使用</a:t>
            </a:r>
            <a:r>
              <a:rPr lang="en-US" altLang="zh-CN" sz="1800">
                <a:latin typeface="Times New Roman" panose="02020603050405020304" pitchFamily="18" charset="0"/>
              </a:rPr>
              <a:t>BIND </a:t>
            </a:r>
            <a:r>
              <a:rPr lang="zh-CN" altLang="en-US" sz="1800">
                <a:latin typeface="宋体,Bold" charset="-122"/>
                <a:ea typeface="宋体,Bold" charset="-122"/>
              </a:rPr>
              <a:t>请求。</a:t>
            </a:r>
          </a:p>
        </p:txBody>
      </p:sp>
      <p:sp>
        <p:nvSpPr>
          <p:cNvPr id="44" name="Rectangle 2"/>
          <p:cNvSpPr>
            <a:spLocks noGrp="1" noChangeArrowheads="1"/>
          </p:cNvSpPr>
          <p:nvPr>
            <p:ph type="title"/>
          </p:nvPr>
        </p:nvSpPr>
        <p:spPr>
          <a:xfrm>
            <a:off x="825500" y="228600"/>
            <a:ext cx="7793038" cy="1028700"/>
          </a:xfrm>
        </p:spPr>
        <p:txBody>
          <a:bodyPr/>
          <a:lstStyle/>
          <a:p>
            <a:pPr eaLnBrk="1" hangingPunct="1"/>
            <a:r>
              <a:rPr lang="en-US" altLang="zh-CN" dirty="0"/>
              <a:t>11.6 </a:t>
            </a:r>
            <a:r>
              <a:rPr lang="zh-CN" altLang="en-US" dirty="0"/>
              <a:t>代理协议</a:t>
            </a:r>
            <a:r>
              <a:rPr lang="en-US" altLang="zh-CN" dirty="0"/>
              <a:t>---SOCKs</a:t>
            </a:r>
          </a:p>
        </p:txBody>
      </p:sp>
    </p:spTree>
    <p:extLst>
      <p:ext uri="{BB962C8B-B14F-4D97-AF65-F5344CB8AC3E}">
        <p14:creationId xmlns:p14="http://schemas.microsoft.com/office/powerpoint/2010/main" val="41487463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4"/>
          <p:cNvSpPr>
            <a:spLocks noGrp="1" noChangeArrowheads="1"/>
          </p:cNvSpPr>
          <p:nvPr>
            <p:ph type="body" idx="1"/>
          </p:nvPr>
        </p:nvSpPr>
        <p:spPr>
          <a:xfrm>
            <a:off x="457200" y="1981200"/>
            <a:ext cx="8305800" cy="3733800"/>
          </a:xfrm>
          <a:noFill/>
        </p:spPr>
        <p:txBody>
          <a:bodyPr/>
          <a:lstStyle/>
          <a:p>
            <a:pPr eaLnBrk="1" hangingPunct="1">
              <a:buFont typeface="Wingdings" panose="05000000000000000000" pitchFamily="2" charset="2"/>
              <a:buNone/>
            </a:pPr>
            <a:r>
              <a:rPr lang="en-US" altLang="zh-CN" sz="2800" b="1">
                <a:solidFill>
                  <a:schemeClr val="hlink"/>
                </a:solidFill>
              </a:rPr>
              <a:t>(3) </a:t>
            </a:r>
            <a:r>
              <a:rPr lang="zh-CN" altLang="en-US" sz="2800" b="1">
                <a:solidFill>
                  <a:schemeClr val="hlink"/>
                </a:solidFill>
              </a:rPr>
              <a:t>数据发送</a:t>
            </a:r>
            <a:r>
              <a:rPr lang="en-US" altLang="zh-CN" sz="2800" b="1">
                <a:solidFill>
                  <a:schemeClr val="hlink"/>
                </a:solidFill>
              </a:rPr>
              <a:t>/</a:t>
            </a:r>
            <a:r>
              <a:rPr lang="zh-CN" altLang="en-US" sz="2800" b="1">
                <a:solidFill>
                  <a:schemeClr val="hlink"/>
                </a:solidFill>
              </a:rPr>
              <a:t>接收</a:t>
            </a:r>
          </a:p>
          <a:p>
            <a:pPr eaLnBrk="1" hangingPunct="1">
              <a:buFont typeface="Wingdings" panose="05000000000000000000" pitchFamily="2" charset="2"/>
              <a:buNone/>
            </a:pPr>
            <a:r>
              <a:rPr lang="zh-CN" altLang="en-US" sz="2800"/>
              <a:t>      代理进行中转。</a:t>
            </a:r>
          </a:p>
          <a:p>
            <a:pPr eaLnBrk="1" hangingPunct="1">
              <a:buFont typeface="Wingdings" panose="05000000000000000000" pitchFamily="2" charset="2"/>
              <a:buNone/>
            </a:pPr>
            <a:r>
              <a:rPr lang="zh-CN" altLang="en-US" sz="2800"/>
              <a:t>      客户端操作与直接连接模式基本相同</a:t>
            </a:r>
          </a:p>
          <a:p>
            <a:pPr eaLnBrk="1" hangingPunct="1">
              <a:buFont typeface="Wingdings" panose="05000000000000000000" pitchFamily="2" charset="2"/>
              <a:buNone/>
            </a:pPr>
            <a:endParaRPr lang="zh-CN" altLang="en-US" sz="2800"/>
          </a:p>
          <a:p>
            <a:pPr eaLnBrk="1" hangingPunct="1">
              <a:buFont typeface="Wingdings" panose="05000000000000000000" pitchFamily="2" charset="2"/>
              <a:buNone/>
            </a:pPr>
            <a:r>
              <a:rPr lang="en-US" altLang="zh-CN" sz="2800" b="1">
                <a:solidFill>
                  <a:schemeClr val="hlink"/>
                </a:solidFill>
              </a:rPr>
              <a:t>(4) </a:t>
            </a:r>
            <a:r>
              <a:rPr lang="zh-CN" altLang="en-US" sz="2800" b="1">
                <a:solidFill>
                  <a:schemeClr val="hlink"/>
                </a:solidFill>
              </a:rPr>
              <a:t>通信结束</a:t>
            </a:r>
          </a:p>
          <a:p>
            <a:pPr eaLnBrk="1" hangingPunct="1">
              <a:buFont typeface="Wingdings" panose="05000000000000000000" pitchFamily="2" charset="2"/>
              <a:buNone/>
            </a:pPr>
            <a:r>
              <a:rPr lang="zh-CN" altLang="en-US" sz="2800"/>
              <a:t>      客户 </a:t>
            </a:r>
            <a:r>
              <a:rPr lang="en-US" altLang="zh-CN" sz="2800">
                <a:latin typeface="Arial" panose="020B0604020202020204" pitchFamily="34" charset="0"/>
              </a:rPr>
              <a:t>–</a:t>
            </a:r>
            <a:r>
              <a:rPr lang="en-US" altLang="zh-CN" sz="2800"/>
              <a:t> </a:t>
            </a:r>
            <a:r>
              <a:rPr lang="zh-CN" altLang="en-US" sz="2800"/>
              <a:t>代   理：</a:t>
            </a:r>
            <a:r>
              <a:rPr lang="en-US" altLang="zh-CN" sz="2800"/>
              <a:t>TCP</a:t>
            </a:r>
            <a:r>
              <a:rPr lang="zh-CN" altLang="en-US" sz="2800"/>
              <a:t>连接关闭</a:t>
            </a:r>
          </a:p>
          <a:p>
            <a:pPr eaLnBrk="1" hangingPunct="1">
              <a:buFont typeface="Wingdings" panose="05000000000000000000" pitchFamily="2" charset="2"/>
              <a:buNone/>
            </a:pPr>
            <a:r>
              <a:rPr lang="zh-CN" altLang="en-US" sz="2800"/>
              <a:t>      代理 </a:t>
            </a:r>
            <a:r>
              <a:rPr lang="en-US" altLang="zh-CN" sz="2800">
                <a:latin typeface="Arial" panose="020B0604020202020204" pitchFamily="34" charset="0"/>
              </a:rPr>
              <a:t>–</a:t>
            </a:r>
            <a:r>
              <a:rPr lang="en-US" altLang="zh-CN" sz="2800"/>
              <a:t> </a:t>
            </a:r>
            <a:r>
              <a:rPr lang="zh-CN" altLang="en-US" sz="2800"/>
              <a:t>服务器：</a:t>
            </a:r>
            <a:r>
              <a:rPr lang="en-US" altLang="zh-CN" sz="2800"/>
              <a:t>TCP</a:t>
            </a:r>
            <a:r>
              <a:rPr lang="zh-CN" altLang="en-US" sz="2800"/>
              <a:t>连接关闭</a:t>
            </a:r>
            <a:r>
              <a:rPr lang="en-US" altLang="zh-CN" sz="2800"/>
              <a:t>(UDP)</a:t>
            </a:r>
          </a:p>
        </p:txBody>
      </p:sp>
    </p:spTree>
    <p:extLst>
      <p:ext uri="{BB962C8B-B14F-4D97-AF65-F5344CB8AC3E}">
        <p14:creationId xmlns:p14="http://schemas.microsoft.com/office/powerpoint/2010/main" val="407366248"/>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主题2</Template>
  <TotalTime>19037</TotalTime>
  <Words>8733</Words>
  <Application>Microsoft Office PowerPoint</Application>
  <PresentationFormat>全屏显示(4:3)</PresentationFormat>
  <Paragraphs>1542</Paragraphs>
  <Slides>116</Slides>
  <Notes>5</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7</vt:i4>
      </vt:variant>
      <vt:variant>
        <vt:lpstr>幻灯片标题</vt:lpstr>
      </vt:variant>
      <vt:variant>
        <vt:i4>116</vt:i4>
      </vt:variant>
    </vt:vector>
  </HeadingPairs>
  <TitlesOfParts>
    <vt:vector size="139" baseType="lpstr">
      <vt:lpstr>AdobeSongStd-Light-Acro</vt:lpstr>
      <vt:lpstr>AdobeSongStd-Light-Acro,Bold</vt:lpstr>
      <vt:lpstr>黑体</vt:lpstr>
      <vt:lpstr>华文细黑</vt:lpstr>
      <vt:lpstr>楷体_GB2312</vt:lpstr>
      <vt:lpstr>宋体</vt:lpstr>
      <vt:lpstr>宋体,Bold</vt:lpstr>
      <vt:lpstr>新宋体</vt:lpstr>
      <vt:lpstr>Arial</vt:lpstr>
      <vt:lpstr>Calibri</vt:lpstr>
      <vt:lpstr>CordiaUPC</vt:lpstr>
      <vt:lpstr>Tahoma</vt:lpstr>
      <vt:lpstr>Times New Roman</vt:lpstr>
      <vt:lpstr>Wingdings</vt:lpstr>
      <vt:lpstr>1_Office 主题</vt:lpstr>
      <vt:lpstr>2_Office 主题</vt:lpstr>
      <vt:lpstr>Visio</vt:lpstr>
      <vt:lpstr>Clip</vt:lpstr>
      <vt:lpstr>CorelDRAW.Graphic.9</vt:lpstr>
      <vt:lpstr>Bitmap Image</vt:lpstr>
      <vt:lpstr>Microsoft Graph Chart</vt:lpstr>
      <vt:lpstr>位图图像</vt:lpstr>
      <vt:lpstr>文档</vt:lpstr>
      <vt:lpstr>PowerPoint 演示文稿</vt:lpstr>
      <vt:lpstr>目录</vt:lpstr>
      <vt:lpstr>11.1 TCP/IP安全协议体系概述</vt:lpstr>
      <vt:lpstr>TCP/IP网络安全体系的三维框架结构 </vt:lpstr>
      <vt:lpstr>现有TCP/IP网络安全技术框架 </vt:lpstr>
      <vt:lpstr>11.1 TCP/IP安全协议体系概述</vt:lpstr>
      <vt:lpstr>11.1 TCP/IP安全协议体系概述</vt:lpstr>
      <vt:lpstr>安全协议概述</vt:lpstr>
      <vt:lpstr>安全协议概述</vt:lpstr>
      <vt:lpstr>安全协议概述</vt:lpstr>
      <vt:lpstr>安全协议概述</vt:lpstr>
      <vt:lpstr>安全协议概述</vt:lpstr>
      <vt:lpstr>安全协议概述</vt:lpstr>
      <vt:lpstr>安全协议概述</vt:lpstr>
      <vt:lpstr>安全协议概述</vt:lpstr>
      <vt:lpstr>安全协议概述</vt:lpstr>
      <vt:lpstr>安全协议概述</vt:lpstr>
      <vt:lpstr>安全协议概述</vt:lpstr>
      <vt:lpstr>11.2 VPN与隧道技术简介</vt:lpstr>
      <vt:lpstr>PowerPoint 演示文稿</vt:lpstr>
      <vt:lpstr> Client-LAN类型的 VPN：L2TP</vt:lpstr>
      <vt:lpstr> LAN-LAN类型的 VPN：IPSec</vt:lpstr>
      <vt:lpstr>11.2 VPN核心技术</vt:lpstr>
      <vt:lpstr>11.2 VPN的隧道技术思想</vt:lpstr>
      <vt:lpstr>11.2 VPN与隧道技术简介</vt:lpstr>
      <vt:lpstr>11.2 隧道技术原理</vt:lpstr>
      <vt:lpstr>11.2 隧道技术原理</vt:lpstr>
      <vt:lpstr>11.2 隧道技术原理</vt:lpstr>
      <vt:lpstr>11.3 PPTP/L2TP协议</vt:lpstr>
      <vt:lpstr>PowerPoint 演示文稿</vt:lpstr>
      <vt:lpstr>PowerPoint 演示文稿</vt:lpstr>
      <vt:lpstr>11.3 PPTP/L2TP协议</vt:lpstr>
      <vt:lpstr>11.3.1  PPTP协议</vt:lpstr>
      <vt:lpstr>11.3.1  PPTP协议的基本模型</vt:lpstr>
      <vt:lpstr>11.3.1  PPTP协议的基本模型</vt:lpstr>
      <vt:lpstr>11.3.1  PPTP协议的基本模型</vt:lpstr>
      <vt:lpstr>PowerPoint 演示文稿</vt:lpstr>
      <vt:lpstr>PowerPoint 演示文稿</vt:lpstr>
      <vt:lpstr>PowerPoint 演示文稿</vt:lpstr>
      <vt:lpstr>11.3.1  PPTP协议的基本模型</vt:lpstr>
      <vt:lpstr>11.3.1  PPTP协议的基本模型</vt:lpstr>
      <vt:lpstr>11.3.2 L2TP 协议</vt:lpstr>
      <vt:lpstr>11.3.2 L2TP 协议</vt:lpstr>
      <vt:lpstr>PowerPoint 演示文稿</vt:lpstr>
      <vt:lpstr>11.3.2 L2TP 协议栈</vt:lpstr>
      <vt:lpstr>11.3 L2TP协议：PPP隧道</vt:lpstr>
      <vt:lpstr>L2TP 协议栈结构及数据包的封装过程</vt:lpstr>
      <vt:lpstr>11.4 网络层安全协议---IPSec</vt:lpstr>
      <vt:lpstr>11.4 网络层安全协议---IPSec</vt:lpstr>
      <vt:lpstr>11.4 网络层安全协议---IPSec</vt:lpstr>
      <vt:lpstr>11.4 网络层安全协议---IPSec</vt:lpstr>
      <vt:lpstr>11.4 网络层安全协议---IPSec</vt:lpstr>
      <vt:lpstr>11.4 网络层安全协议---IPSec</vt:lpstr>
      <vt:lpstr>11.4 网络层安全协议---IPSec</vt:lpstr>
      <vt:lpstr>11.4 网络层安全协议---IPSec</vt:lpstr>
      <vt:lpstr>11.4 网络层安全协议---IPSec</vt:lpstr>
      <vt:lpstr>11.4 网络层安全协议---IPSec</vt:lpstr>
      <vt:lpstr>11.4 网络层安全协议---IPSec</vt:lpstr>
      <vt:lpstr>11.4 网络层安全协议---IPSec</vt:lpstr>
      <vt:lpstr>11.4 网络层安全协议---IPSec</vt:lpstr>
      <vt:lpstr>11.4 网络层安全协议---IPSec</vt:lpstr>
      <vt:lpstr>11.4 网络层安全协议---IPSec</vt:lpstr>
      <vt:lpstr>11.4 网络层安全协议---IPSec</vt:lpstr>
      <vt:lpstr>PowerPoint 演示文稿</vt:lpstr>
      <vt:lpstr>11.4 网络层安全协议---IPSec</vt:lpstr>
      <vt:lpstr>PowerPoint 演示文稿</vt:lpstr>
      <vt:lpstr>PowerPoint 演示文稿</vt:lpstr>
      <vt:lpstr>PowerPoint 演示文稿</vt:lpstr>
      <vt:lpstr>PowerPoint 演示文稿</vt:lpstr>
      <vt:lpstr>11.4 网络层安全协议---IPSec</vt:lpstr>
      <vt:lpstr>PowerPoint 演示文稿</vt:lpstr>
      <vt:lpstr>11.4 网络层安全协议---IPSec</vt:lpstr>
      <vt:lpstr>PowerPoint 演示文稿</vt:lpstr>
      <vt:lpstr>PowerPoint 演示文稿</vt:lpstr>
      <vt:lpstr>11.4 网络层安全协议---IPSec</vt:lpstr>
      <vt:lpstr>11.4 网络层安全协议---IPSec</vt:lpstr>
      <vt:lpstr>11.5 传输层安全协议</vt:lpstr>
      <vt:lpstr>11.5 传输层安全协议</vt:lpstr>
      <vt:lpstr>11.5 传输层安全协议</vt:lpstr>
      <vt:lpstr>11.5 传输层安全协议</vt:lpstr>
      <vt:lpstr>11.5 传输层安全协议</vt:lpstr>
      <vt:lpstr>11.5 传输层安全协议</vt:lpstr>
      <vt:lpstr>11.5 传输层安全协议</vt:lpstr>
      <vt:lpstr>11.5 传输层安全协议</vt:lpstr>
      <vt:lpstr>11.5 传输层安全协议</vt:lpstr>
      <vt:lpstr>11.5 传输层安全协议</vt:lpstr>
      <vt:lpstr>握手协议定义的消息类型(1)</vt:lpstr>
      <vt:lpstr>握手协议定义的消息类型(2)</vt:lpstr>
      <vt:lpstr>握手协议定义的消息类型(2)</vt:lpstr>
      <vt:lpstr>握手协议定义的消息类型(2)</vt:lpstr>
      <vt:lpstr>握手协议定义的消息类型(2)</vt:lpstr>
      <vt:lpstr>11.6 代理协议---SOCKs</vt:lpstr>
      <vt:lpstr>11.6 代理协议---SOCKs</vt:lpstr>
      <vt:lpstr>11.6 代理协议---SOCKs</vt:lpstr>
      <vt:lpstr>11.6 代理协议---SOCKs</vt:lpstr>
      <vt:lpstr>11.6 代理协议---SOCKs</vt:lpstr>
      <vt:lpstr>11.6 代理协议---SOCKs</vt:lpstr>
      <vt:lpstr>11.6 代理协议---SOCKs</vt:lpstr>
      <vt:lpstr>PowerPoint 演示文稿</vt:lpstr>
      <vt:lpstr>11.6 代理协议---SOCKs</vt:lpstr>
      <vt:lpstr>11.7 应用层安全协议</vt:lpstr>
      <vt:lpstr>11.7 应用层安全协议</vt:lpstr>
      <vt:lpstr>11.7 应用层安全协议</vt:lpstr>
      <vt:lpstr>11.7 应用层安全协议-PGP</vt:lpstr>
      <vt:lpstr>11.7 应用层安全协议-PGP</vt:lpstr>
      <vt:lpstr>11.7 应用层安全协议-PGP</vt:lpstr>
      <vt:lpstr>11.7 应用层安全协议-PGP</vt:lpstr>
      <vt:lpstr>11.7 应用层安全协议-PGP</vt:lpstr>
      <vt:lpstr>11.7 应用层安全协议-PGP</vt:lpstr>
      <vt:lpstr>11.7 应用层安全协议-PGP</vt:lpstr>
      <vt:lpstr>11.7 应用层安全协议-PGP</vt:lpstr>
      <vt:lpstr>11.7 应用层安全协议-PGP</vt:lpstr>
      <vt:lpstr>11.7 应用层安全协议-PGP</vt:lpstr>
      <vt:lpstr>11.7 应用层安全协议-PGP</vt:lpstr>
      <vt:lpstr>11.7 应用层安全协议-PGP</vt:lpstr>
      <vt:lpstr>11.7 应用层安全协议-PGP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Steve_2</dc:creator>
  <cp:lastModifiedBy>MNK</cp:lastModifiedBy>
  <cp:revision>778</cp:revision>
  <dcterms:created xsi:type="dcterms:W3CDTF">2010-05-03T15:18:06Z</dcterms:created>
  <dcterms:modified xsi:type="dcterms:W3CDTF">2021-11-08T01:58:22Z</dcterms:modified>
</cp:coreProperties>
</file>